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7" r:id="rId2"/>
    <p:sldId id="258" r:id="rId3"/>
    <p:sldId id="272" r:id="rId4"/>
    <p:sldId id="265" r:id="rId5"/>
    <p:sldId id="261" r:id="rId6"/>
    <p:sldId id="302" r:id="rId7"/>
    <p:sldId id="276" r:id="rId8"/>
    <p:sldId id="277" r:id="rId9"/>
    <p:sldId id="278" r:id="rId10"/>
    <p:sldId id="279" r:id="rId11"/>
    <p:sldId id="296" r:id="rId12"/>
    <p:sldId id="297" r:id="rId13"/>
    <p:sldId id="274" r:id="rId14"/>
    <p:sldId id="295" r:id="rId15"/>
    <p:sldId id="298" r:id="rId16"/>
    <p:sldId id="299" r:id="rId17"/>
    <p:sldId id="301" r:id="rId18"/>
    <p:sldId id="300" r:id="rId19"/>
    <p:sldId id="304" r:id="rId20"/>
    <p:sldId id="270"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21"/>
    <p:restoredTop sz="94627"/>
  </p:normalViewPr>
  <p:slideViewPr>
    <p:cSldViewPr snapToGrid="0" snapToObjects="1">
      <p:cViewPr varScale="1">
        <p:scale>
          <a:sx n="38" d="100"/>
          <a:sy n="38" d="100"/>
        </p:scale>
        <p:origin x="1048" y="4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6B514-81F3-0F4E-BE3C-03F23F5B6C46}" type="datetimeFigureOut">
              <a:rPr lang="fr-FR" smtClean="0"/>
              <a:t>02/11/2022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C16CDE-A97B-2542-9D8E-6D073BBFC458}" type="slidenum">
              <a:rPr lang="fr-FR" smtClean="0"/>
              <a:t>‹N°›</a:t>
            </a:fld>
            <a:endParaRPr lang="fr-FR"/>
          </a:p>
        </p:txBody>
      </p:sp>
    </p:spTree>
    <p:extLst>
      <p:ext uri="{BB962C8B-B14F-4D97-AF65-F5344CB8AC3E}">
        <p14:creationId xmlns:p14="http://schemas.microsoft.com/office/powerpoint/2010/main" val="2407628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dad33b0b86_0_3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dad33b0b86_0_3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811172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918390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88865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609152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67291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014402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33730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37649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6897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390041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59150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00310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dad33b0b86_0_3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4" name="Google Shape;314;gdad33b0b86_0_3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372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21033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51095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45769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52289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80095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9065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dad33b0b86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dad33b0b86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62919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882A5C-2E7F-0344-AE9B-4330A40B669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8AD60E8-2662-1745-81E4-501F108151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BA5EC70-0F3B-624A-BB67-D0CCC2FC66DB}"/>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5" name="Espace réservé du pied de page 4">
            <a:extLst>
              <a:ext uri="{FF2B5EF4-FFF2-40B4-BE49-F238E27FC236}">
                <a16:creationId xmlns:a16="http://schemas.microsoft.com/office/drawing/2014/main" id="{BE2CBF45-DC31-4046-8738-A0CD01112E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6744B4-CCEA-9242-95F0-BC0B01CFB528}"/>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4014877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F9240E-89FE-A845-850E-96BAD412CD4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F4AF052-9E58-F843-B413-669FF8D8E481}"/>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67DE368A-0E8F-F648-9F0E-2FC79F4B19ED}"/>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5" name="Espace réservé du pied de page 4">
            <a:extLst>
              <a:ext uri="{FF2B5EF4-FFF2-40B4-BE49-F238E27FC236}">
                <a16:creationId xmlns:a16="http://schemas.microsoft.com/office/drawing/2014/main" id="{A87920E2-9B5F-2E46-B3C1-8F9800A15FC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DB4C3DA-79D3-0548-B6D5-73AEC0196E35}"/>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1442669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55DF1FE-66A8-1B47-9434-E9B3F54EAF2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BF0FEDB-753D-6247-A208-EA01DB24C0BB}"/>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79BCA5E6-9773-F84C-9DE5-F9E083D15DC5}"/>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5" name="Espace réservé du pied de page 4">
            <a:extLst>
              <a:ext uri="{FF2B5EF4-FFF2-40B4-BE49-F238E27FC236}">
                <a16:creationId xmlns:a16="http://schemas.microsoft.com/office/drawing/2014/main" id="{89877022-1C3B-A949-985B-385C9D77C87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A9BF56-8A92-4041-A761-2D9611C1260D}"/>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10395422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10059311" y="877033"/>
            <a:ext cx="1732400" cy="577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11" name="Google Shape;11;p2"/>
          <p:cNvGrpSpPr/>
          <p:nvPr/>
        </p:nvGrpSpPr>
        <p:grpSpPr>
          <a:xfrm>
            <a:off x="0" y="-9451"/>
            <a:ext cx="11548531" cy="6867451"/>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14" name="Google Shape;14;p2"/>
          <p:cNvGrpSpPr/>
          <p:nvPr/>
        </p:nvGrpSpPr>
        <p:grpSpPr>
          <a:xfrm rot="10800000" flipH="1">
            <a:off x="2" y="1454351"/>
            <a:ext cx="11796669" cy="3949300"/>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17" name="Google Shape;17;p2"/>
          <p:cNvGrpSpPr/>
          <p:nvPr/>
        </p:nvGrpSpPr>
        <p:grpSpPr>
          <a:xfrm>
            <a:off x="4902982" y="5704465"/>
            <a:ext cx="7307772" cy="577328"/>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22" name="Google Shape;22;p2"/>
          <p:cNvSpPr txBox="1">
            <a:spLocks noGrp="1"/>
          </p:cNvSpPr>
          <p:nvPr>
            <p:ph type="ctrTitle"/>
          </p:nvPr>
        </p:nvSpPr>
        <p:spPr>
          <a:xfrm>
            <a:off x="914400" y="1454333"/>
            <a:ext cx="7157200" cy="39492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6400"/>
            </a:lvl1pPr>
            <a:lvl2pPr lvl="1" algn="ctr" rtl="0">
              <a:spcBef>
                <a:spcPts val="0"/>
              </a:spcBef>
              <a:spcAft>
                <a:spcPts val="0"/>
              </a:spcAft>
              <a:buSzPts val="4800"/>
              <a:buNone/>
              <a:defRPr sz="6400"/>
            </a:lvl2pPr>
            <a:lvl3pPr lvl="2" algn="ctr" rtl="0">
              <a:spcBef>
                <a:spcPts val="0"/>
              </a:spcBef>
              <a:spcAft>
                <a:spcPts val="0"/>
              </a:spcAft>
              <a:buSzPts val="4800"/>
              <a:buNone/>
              <a:defRPr sz="6400"/>
            </a:lvl3pPr>
            <a:lvl4pPr lvl="3" algn="ctr" rtl="0">
              <a:spcBef>
                <a:spcPts val="0"/>
              </a:spcBef>
              <a:spcAft>
                <a:spcPts val="0"/>
              </a:spcAft>
              <a:buSzPts val="4800"/>
              <a:buNone/>
              <a:defRPr sz="6400"/>
            </a:lvl4pPr>
            <a:lvl5pPr lvl="4" algn="ctr" rtl="0">
              <a:spcBef>
                <a:spcPts val="0"/>
              </a:spcBef>
              <a:spcAft>
                <a:spcPts val="0"/>
              </a:spcAft>
              <a:buSzPts val="4800"/>
              <a:buNone/>
              <a:defRPr sz="6400"/>
            </a:lvl5pPr>
            <a:lvl6pPr lvl="5" algn="ctr" rtl="0">
              <a:spcBef>
                <a:spcPts val="0"/>
              </a:spcBef>
              <a:spcAft>
                <a:spcPts val="0"/>
              </a:spcAft>
              <a:buSzPts val="4800"/>
              <a:buNone/>
              <a:defRPr sz="6400"/>
            </a:lvl6pPr>
            <a:lvl7pPr lvl="6" algn="ctr" rtl="0">
              <a:spcBef>
                <a:spcPts val="0"/>
              </a:spcBef>
              <a:spcAft>
                <a:spcPts val="0"/>
              </a:spcAft>
              <a:buSzPts val="4800"/>
              <a:buNone/>
              <a:defRPr sz="6400"/>
            </a:lvl7pPr>
            <a:lvl8pPr lvl="7" algn="ctr" rtl="0">
              <a:spcBef>
                <a:spcPts val="0"/>
              </a:spcBef>
              <a:spcAft>
                <a:spcPts val="0"/>
              </a:spcAft>
              <a:buSzPts val="4800"/>
              <a:buNone/>
              <a:defRPr sz="6400"/>
            </a:lvl8pPr>
            <a:lvl9pPr lvl="8" algn="ctr" rtl="0">
              <a:spcBef>
                <a:spcPts val="0"/>
              </a:spcBef>
              <a:spcAft>
                <a:spcPts val="0"/>
              </a:spcAft>
              <a:buSzPts val="4800"/>
              <a:buNone/>
              <a:defRPr sz="6400"/>
            </a:lvl9pPr>
          </a:lstStyle>
          <a:p>
            <a:endParaRPr/>
          </a:p>
        </p:txBody>
      </p:sp>
      <p:sp>
        <p:nvSpPr>
          <p:cNvPr id="23" name="Google Shape;23;p2"/>
          <p:cNvSpPr txBox="1">
            <a:spLocks noGrp="1"/>
          </p:cNvSpPr>
          <p:nvPr>
            <p:ph type="sldNum" idx="12"/>
          </p:nvPr>
        </p:nvSpPr>
        <p:spPr>
          <a:xfrm>
            <a:off x="11409045" y="6333135"/>
            <a:ext cx="731600" cy="524800"/>
          </a:xfrm>
          <a:prstGeom prst="rect">
            <a:avLst/>
          </a:prstGeom>
        </p:spPr>
        <p:txBody>
          <a:bodyPr spcFirstLastPara="1" wrap="square" lIns="91425" tIns="91425" rIns="91425" bIns="91425" anchor="t" anchorCtr="0">
            <a:noAutofit/>
          </a:bodyPr>
          <a:lstStyle>
            <a:lvl1pPr lvl="0">
              <a:buNone/>
              <a:defRPr sz="1733">
                <a:solidFill>
                  <a:srgbClr val="263248"/>
                </a:solidFill>
                <a:latin typeface="Roboto Condensed Light"/>
                <a:ea typeface="Roboto Condensed Light"/>
                <a:cs typeface="Roboto Condensed Light"/>
                <a:sym typeface="Roboto Condensed Light"/>
              </a:defRPr>
            </a:lvl1pPr>
            <a:lvl2pPr lvl="1">
              <a:buNone/>
              <a:defRPr sz="1733">
                <a:solidFill>
                  <a:srgbClr val="263248"/>
                </a:solidFill>
                <a:latin typeface="Roboto Condensed Light"/>
                <a:ea typeface="Roboto Condensed Light"/>
                <a:cs typeface="Roboto Condensed Light"/>
                <a:sym typeface="Roboto Condensed Light"/>
              </a:defRPr>
            </a:lvl2pPr>
            <a:lvl3pPr lvl="2">
              <a:buNone/>
              <a:defRPr sz="1733">
                <a:solidFill>
                  <a:srgbClr val="263248"/>
                </a:solidFill>
                <a:latin typeface="Roboto Condensed Light"/>
                <a:ea typeface="Roboto Condensed Light"/>
                <a:cs typeface="Roboto Condensed Light"/>
                <a:sym typeface="Roboto Condensed Light"/>
              </a:defRPr>
            </a:lvl3pPr>
            <a:lvl4pPr lvl="3">
              <a:buNone/>
              <a:defRPr sz="1733">
                <a:solidFill>
                  <a:srgbClr val="263248"/>
                </a:solidFill>
                <a:latin typeface="Roboto Condensed Light"/>
                <a:ea typeface="Roboto Condensed Light"/>
                <a:cs typeface="Roboto Condensed Light"/>
                <a:sym typeface="Roboto Condensed Light"/>
              </a:defRPr>
            </a:lvl4pPr>
            <a:lvl5pPr lvl="4">
              <a:buNone/>
              <a:defRPr sz="1733">
                <a:solidFill>
                  <a:srgbClr val="263248"/>
                </a:solidFill>
                <a:latin typeface="Roboto Condensed Light"/>
                <a:ea typeface="Roboto Condensed Light"/>
                <a:cs typeface="Roboto Condensed Light"/>
                <a:sym typeface="Roboto Condensed Light"/>
              </a:defRPr>
            </a:lvl5pPr>
            <a:lvl6pPr lvl="5">
              <a:buNone/>
              <a:defRPr sz="1733">
                <a:solidFill>
                  <a:srgbClr val="263248"/>
                </a:solidFill>
                <a:latin typeface="Roboto Condensed Light"/>
                <a:ea typeface="Roboto Condensed Light"/>
                <a:cs typeface="Roboto Condensed Light"/>
                <a:sym typeface="Roboto Condensed Light"/>
              </a:defRPr>
            </a:lvl6pPr>
            <a:lvl7pPr lvl="6">
              <a:buNone/>
              <a:defRPr sz="1733">
                <a:solidFill>
                  <a:srgbClr val="263248"/>
                </a:solidFill>
                <a:latin typeface="Roboto Condensed Light"/>
                <a:ea typeface="Roboto Condensed Light"/>
                <a:cs typeface="Roboto Condensed Light"/>
                <a:sym typeface="Roboto Condensed Light"/>
              </a:defRPr>
            </a:lvl7pPr>
            <a:lvl8pPr lvl="7">
              <a:buNone/>
              <a:defRPr sz="1733">
                <a:solidFill>
                  <a:srgbClr val="263248"/>
                </a:solidFill>
                <a:latin typeface="Roboto Condensed Light"/>
                <a:ea typeface="Roboto Condensed Light"/>
                <a:cs typeface="Roboto Condensed Light"/>
                <a:sym typeface="Roboto Condensed Light"/>
              </a:defRPr>
            </a:lvl8pPr>
            <a:lvl9pPr lvl="8">
              <a:buNone/>
              <a:defRPr sz="1733">
                <a:solidFill>
                  <a:srgbClr val="263248"/>
                </a:solidFill>
                <a:latin typeface="Roboto Condensed Light"/>
                <a:ea typeface="Roboto Condensed Light"/>
                <a:cs typeface="Roboto Condensed Light"/>
                <a:sym typeface="Roboto Condensed Light"/>
              </a:defRPr>
            </a:lvl9pPr>
          </a:lstStyle>
          <a:p>
            <a:fld id="{00000000-1234-1234-1234-123412341234}" type="slidenum">
              <a:rPr lang="fr-SN" smtClean="0"/>
              <a:pPr/>
              <a:t>‹N°›</a:t>
            </a:fld>
            <a:endParaRPr lang="fr-SN"/>
          </a:p>
        </p:txBody>
      </p:sp>
    </p:spTree>
    <p:extLst>
      <p:ext uri="{BB962C8B-B14F-4D97-AF65-F5344CB8AC3E}">
        <p14:creationId xmlns:p14="http://schemas.microsoft.com/office/powerpoint/2010/main" val="3624839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2"/>
        <p:cNvGrpSpPr/>
        <p:nvPr/>
      </p:nvGrpSpPr>
      <p:grpSpPr>
        <a:xfrm>
          <a:off x="0" y="0"/>
          <a:ext cx="0" cy="0"/>
          <a:chOff x="0" y="0"/>
          <a:chExt cx="0" cy="0"/>
        </a:xfrm>
      </p:grpSpPr>
      <p:grpSp>
        <p:nvGrpSpPr>
          <p:cNvPr id="63" name="Google Shape;63;p5"/>
          <p:cNvGrpSpPr/>
          <p:nvPr/>
        </p:nvGrpSpPr>
        <p:grpSpPr>
          <a:xfrm>
            <a:off x="-6" y="54"/>
            <a:ext cx="9429907" cy="1769753"/>
            <a:chOff x="-4" y="40"/>
            <a:chExt cx="7072430" cy="1327315"/>
          </a:xfrm>
        </p:grpSpPr>
        <p:sp>
          <p:nvSpPr>
            <p:cNvPr id="64" name="Google Shape;64;p5"/>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65" name="Google Shape;65;p5"/>
            <p:cNvGrpSpPr/>
            <p:nvPr/>
          </p:nvGrpSpPr>
          <p:grpSpPr>
            <a:xfrm rot="10800000" flipH="1">
              <a:off x="3" y="40"/>
              <a:ext cx="6756168" cy="1327315"/>
              <a:chOff x="-2168138" y="330075"/>
              <a:chExt cx="8650663" cy="1699506"/>
            </a:xfrm>
          </p:grpSpPr>
          <p:sp>
            <p:nvSpPr>
              <p:cNvPr id="66" name="Google Shape;66;p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67" name="Google Shape;67;p5"/>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68" name="Google Shape;68;p5"/>
            <p:cNvGrpSpPr/>
            <p:nvPr/>
          </p:nvGrpSpPr>
          <p:grpSpPr>
            <a:xfrm rot="10800000" flipH="1">
              <a:off x="-4" y="381007"/>
              <a:ext cx="7072430" cy="771744"/>
              <a:chOff x="-9092084" y="330075"/>
              <a:chExt cx="15574609" cy="1699501"/>
            </a:xfrm>
          </p:grpSpPr>
          <p:sp>
            <p:nvSpPr>
              <p:cNvPr id="69" name="Google Shape;69;p5"/>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70" name="Google Shape;70;p5"/>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grpSp>
        <p:nvGrpSpPr>
          <p:cNvPr id="71" name="Google Shape;71;p5"/>
          <p:cNvGrpSpPr/>
          <p:nvPr/>
        </p:nvGrpSpPr>
        <p:grpSpPr>
          <a:xfrm>
            <a:off x="9262456" y="5963632"/>
            <a:ext cx="2937107" cy="894393"/>
            <a:chOff x="5575242" y="4472723"/>
            <a:chExt cx="2202830" cy="670795"/>
          </a:xfrm>
        </p:grpSpPr>
        <p:sp>
          <p:nvSpPr>
            <p:cNvPr id="72" name="Google Shape;72;p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73" name="Google Shape;73;p5"/>
            <p:cNvGrpSpPr/>
            <p:nvPr/>
          </p:nvGrpSpPr>
          <p:grpSpPr>
            <a:xfrm flipH="1">
              <a:off x="5734850" y="4472723"/>
              <a:ext cx="2040837" cy="670795"/>
              <a:chOff x="1297954" y="330075"/>
              <a:chExt cx="5169293" cy="1699506"/>
            </a:xfrm>
          </p:grpSpPr>
          <p:sp>
            <p:nvSpPr>
              <p:cNvPr id="74" name="Google Shape;74;p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5" name="Google Shape;75;p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6" name="Google Shape;76;p5"/>
            <p:cNvGrpSpPr/>
            <p:nvPr/>
          </p:nvGrpSpPr>
          <p:grpSpPr>
            <a:xfrm flipH="1">
              <a:off x="5578209" y="4646738"/>
              <a:ext cx="2199863" cy="304563"/>
              <a:chOff x="-5827153" y="330075"/>
              <a:chExt cx="12276019" cy="1699569"/>
            </a:xfrm>
          </p:grpSpPr>
          <p:sp>
            <p:nvSpPr>
              <p:cNvPr id="77" name="Google Shape;77;p5"/>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 name="Google Shape;78;p5"/>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79" name="Google Shape;79;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None/>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a:p>
        </p:txBody>
      </p:sp>
      <p:sp>
        <p:nvSpPr>
          <p:cNvPr id="80" name="Google Shape;80;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noAutofit/>
          </a:bodyPr>
          <a:lstStyle>
            <a:lvl1pPr marL="609585" lvl="0" indent="-507987" rtl="0">
              <a:spcBef>
                <a:spcPts val="800"/>
              </a:spcBef>
              <a:spcAft>
                <a:spcPts val="0"/>
              </a:spcAft>
              <a:buSzPts val="2400"/>
              <a:buChar char="▰"/>
              <a:defRPr/>
            </a:lvl1pPr>
            <a:lvl2pPr marL="1219170" lvl="1" indent="-507987" rtl="0">
              <a:spcBef>
                <a:spcPts val="1333"/>
              </a:spcBef>
              <a:spcAft>
                <a:spcPts val="0"/>
              </a:spcAft>
              <a:buSzPts val="2400"/>
              <a:buChar char="▻"/>
              <a:defRPr/>
            </a:lvl2pPr>
            <a:lvl3pPr marL="1828754" lvl="2" indent="-507987" rtl="0">
              <a:spcBef>
                <a:spcPts val="1333"/>
              </a:spcBef>
              <a:spcAft>
                <a:spcPts val="0"/>
              </a:spcAft>
              <a:buSzPts val="2400"/>
              <a:buChar char="▻"/>
              <a:defRPr/>
            </a:lvl3pPr>
            <a:lvl4pPr marL="2438339" lvl="3" indent="-507987" rtl="0">
              <a:spcBef>
                <a:spcPts val="1333"/>
              </a:spcBef>
              <a:spcAft>
                <a:spcPts val="0"/>
              </a:spcAft>
              <a:buSzPts val="2400"/>
              <a:buChar char="▻"/>
              <a:defRPr/>
            </a:lvl4pPr>
            <a:lvl5pPr marL="3047924" lvl="4" indent="-507987" rtl="0">
              <a:spcBef>
                <a:spcPts val="1333"/>
              </a:spcBef>
              <a:spcAft>
                <a:spcPts val="0"/>
              </a:spcAft>
              <a:buSzPts val="2400"/>
              <a:buChar char="▻"/>
              <a:defRPr/>
            </a:lvl5pPr>
            <a:lvl6pPr marL="3657509" lvl="5" indent="-507987" rtl="0">
              <a:spcBef>
                <a:spcPts val="1333"/>
              </a:spcBef>
              <a:spcAft>
                <a:spcPts val="0"/>
              </a:spcAft>
              <a:buSzPts val="2400"/>
              <a:buChar char="▻"/>
              <a:defRPr/>
            </a:lvl6pPr>
            <a:lvl7pPr marL="4267093" lvl="6" indent="-507987" rtl="0">
              <a:spcBef>
                <a:spcPts val="1333"/>
              </a:spcBef>
              <a:spcAft>
                <a:spcPts val="0"/>
              </a:spcAft>
              <a:buSzPts val="2400"/>
              <a:buChar char="▻"/>
              <a:defRPr/>
            </a:lvl7pPr>
            <a:lvl8pPr marL="4876678" lvl="7" indent="-507987" rtl="0">
              <a:spcBef>
                <a:spcPts val="1333"/>
              </a:spcBef>
              <a:spcAft>
                <a:spcPts val="0"/>
              </a:spcAft>
              <a:buSzPts val="2400"/>
              <a:buChar char="▻"/>
              <a:defRPr/>
            </a:lvl8pPr>
            <a:lvl9pPr marL="5486263" lvl="8" indent="-507987" rtl="0">
              <a:spcBef>
                <a:spcPts val="1333"/>
              </a:spcBef>
              <a:spcAft>
                <a:spcPts val="1333"/>
              </a:spcAft>
              <a:buSzPts val="2400"/>
              <a:buChar char="▻"/>
              <a:defRPr/>
            </a:lvl9pPr>
          </a:lstStyle>
          <a:p>
            <a:endParaRPr/>
          </a:p>
        </p:txBody>
      </p:sp>
      <p:sp>
        <p:nvSpPr>
          <p:cNvPr id="81" name="Google Shape;81;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fr-SN" smtClean="0"/>
              <a:pPr/>
              <a:t>‹N°›</a:t>
            </a:fld>
            <a:endParaRPr lang="fr-SN"/>
          </a:p>
        </p:txBody>
      </p:sp>
    </p:spTree>
    <p:extLst>
      <p:ext uri="{BB962C8B-B14F-4D97-AF65-F5344CB8AC3E}">
        <p14:creationId xmlns:p14="http://schemas.microsoft.com/office/powerpoint/2010/main" val="2978338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24"/>
        <p:cNvGrpSpPr/>
        <p:nvPr/>
      </p:nvGrpSpPr>
      <p:grpSpPr>
        <a:xfrm>
          <a:off x="0" y="0"/>
          <a:ext cx="0" cy="0"/>
          <a:chOff x="0" y="0"/>
          <a:chExt cx="0" cy="0"/>
        </a:xfrm>
      </p:grpSpPr>
      <p:sp>
        <p:nvSpPr>
          <p:cNvPr id="25" name="Google Shape;25;p3"/>
          <p:cNvSpPr/>
          <p:nvPr/>
        </p:nvSpPr>
        <p:spPr>
          <a:xfrm>
            <a:off x="7596285" y="3514025"/>
            <a:ext cx="1185600" cy="395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nvGrpSpPr>
          <p:cNvPr id="26" name="Google Shape;26;p3"/>
          <p:cNvGrpSpPr/>
          <p:nvPr/>
        </p:nvGrpSpPr>
        <p:grpSpPr>
          <a:xfrm>
            <a:off x="0" y="-9451"/>
            <a:ext cx="11548531" cy="6867451"/>
            <a:chOff x="0" y="-7088"/>
            <a:chExt cx="8661398" cy="5150588"/>
          </a:xfrm>
        </p:grpSpPr>
        <p:sp>
          <p:nvSpPr>
            <p:cNvPr id="27" name="Google Shape;27;p3"/>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 name="Google Shape;28;p3"/>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29" name="Google Shape;29;p3"/>
          <p:cNvGrpSpPr/>
          <p:nvPr/>
        </p:nvGrpSpPr>
        <p:grpSpPr>
          <a:xfrm rot="10800000" flipH="1">
            <a:off x="-2" y="3899768"/>
            <a:ext cx="8785449" cy="2703024"/>
            <a:chOff x="-9894852" y="-4493254"/>
            <a:chExt cx="21200407" cy="6522740"/>
          </a:xfrm>
        </p:grpSpPr>
        <p:sp>
          <p:nvSpPr>
            <p:cNvPr id="30" name="Google Shape;30;p3"/>
            <p:cNvSpPr/>
            <p:nvPr/>
          </p:nvSpPr>
          <p:spPr>
            <a:xfrm>
              <a:off x="-9894852" y="-4493114"/>
              <a:ext cx="146853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sp>
          <p:nvSpPr>
            <p:cNvPr id="31" name="Google Shape;31;p3"/>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Arvo"/>
                <a:ea typeface="Arvo"/>
                <a:cs typeface="Arvo"/>
                <a:sym typeface="Arvo"/>
              </a:endParaRPr>
            </a:p>
          </p:txBody>
        </p:sp>
      </p:grpSp>
      <p:grpSp>
        <p:nvGrpSpPr>
          <p:cNvPr id="32" name="Google Shape;32;p3"/>
          <p:cNvGrpSpPr/>
          <p:nvPr/>
        </p:nvGrpSpPr>
        <p:grpSpPr>
          <a:xfrm>
            <a:off x="9262456" y="5963632"/>
            <a:ext cx="2937107" cy="894393"/>
            <a:chOff x="5575242" y="4472723"/>
            <a:chExt cx="2202830" cy="670795"/>
          </a:xfrm>
        </p:grpSpPr>
        <p:sp>
          <p:nvSpPr>
            <p:cNvPr id="33" name="Google Shape;33;p3"/>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nvGrpSpPr>
            <p:cNvPr id="34" name="Google Shape;34;p3"/>
            <p:cNvGrpSpPr/>
            <p:nvPr/>
          </p:nvGrpSpPr>
          <p:grpSpPr>
            <a:xfrm flipH="1">
              <a:off x="5734850" y="4472723"/>
              <a:ext cx="2040837" cy="670795"/>
              <a:chOff x="1297954" y="330075"/>
              <a:chExt cx="5169293" cy="1699506"/>
            </a:xfrm>
          </p:grpSpPr>
          <p:sp>
            <p:nvSpPr>
              <p:cNvPr id="35" name="Google Shape;35;p3"/>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6" name="Google Shape;36;p3"/>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7" name="Google Shape;37;p3"/>
            <p:cNvGrpSpPr/>
            <p:nvPr/>
          </p:nvGrpSpPr>
          <p:grpSpPr>
            <a:xfrm flipH="1">
              <a:off x="5578209" y="4646738"/>
              <a:ext cx="2199863" cy="304563"/>
              <a:chOff x="-5827153" y="330075"/>
              <a:chExt cx="12276019" cy="1699569"/>
            </a:xfrm>
          </p:grpSpPr>
          <p:sp>
            <p:nvSpPr>
              <p:cNvPr id="38" name="Google Shape;38;p3"/>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 name="Google Shape;39;p3"/>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40" name="Google Shape;40;p3"/>
          <p:cNvSpPr txBox="1">
            <a:spLocks noGrp="1"/>
          </p:cNvSpPr>
          <p:nvPr>
            <p:ph type="ctrTitle"/>
          </p:nvPr>
        </p:nvSpPr>
        <p:spPr>
          <a:xfrm>
            <a:off x="618033" y="3828197"/>
            <a:ext cx="5459200" cy="1546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4000"/>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endParaRPr/>
          </a:p>
        </p:txBody>
      </p:sp>
      <p:sp>
        <p:nvSpPr>
          <p:cNvPr id="41" name="Google Shape;41;p3"/>
          <p:cNvSpPr txBox="1">
            <a:spLocks noGrp="1"/>
          </p:cNvSpPr>
          <p:nvPr>
            <p:ph type="subTitle" idx="1"/>
          </p:nvPr>
        </p:nvSpPr>
        <p:spPr>
          <a:xfrm>
            <a:off x="618033" y="5300599"/>
            <a:ext cx="5459200" cy="10464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9800"/>
              </a:buClr>
              <a:buSzPts val="2000"/>
              <a:buNone/>
              <a:defRPr sz="2667">
                <a:solidFill>
                  <a:srgbClr val="FF9800"/>
                </a:solidFill>
              </a:defRPr>
            </a:lvl1pPr>
            <a:lvl2pPr lvl="1" rtl="0">
              <a:spcBef>
                <a:spcPts val="1333"/>
              </a:spcBef>
              <a:spcAft>
                <a:spcPts val="0"/>
              </a:spcAft>
              <a:buClr>
                <a:srgbClr val="FF9800"/>
              </a:buClr>
              <a:buSzPts val="2000"/>
              <a:buNone/>
              <a:defRPr sz="2667">
                <a:solidFill>
                  <a:srgbClr val="FF9800"/>
                </a:solidFill>
              </a:defRPr>
            </a:lvl2pPr>
            <a:lvl3pPr lvl="2" rtl="0">
              <a:spcBef>
                <a:spcPts val="1333"/>
              </a:spcBef>
              <a:spcAft>
                <a:spcPts val="0"/>
              </a:spcAft>
              <a:buClr>
                <a:srgbClr val="FF9800"/>
              </a:buClr>
              <a:buSzPts val="2000"/>
              <a:buNone/>
              <a:defRPr sz="2667">
                <a:solidFill>
                  <a:srgbClr val="FF9800"/>
                </a:solidFill>
              </a:defRPr>
            </a:lvl3pPr>
            <a:lvl4pPr lvl="3" rtl="0">
              <a:spcBef>
                <a:spcPts val="1333"/>
              </a:spcBef>
              <a:spcAft>
                <a:spcPts val="0"/>
              </a:spcAft>
              <a:buClr>
                <a:srgbClr val="FF9800"/>
              </a:buClr>
              <a:buSzPts val="2000"/>
              <a:buNone/>
              <a:defRPr sz="2667">
                <a:solidFill>
                  <a:srgbClr val="FF9800"/>
                </a:solidFill>
              </a:defRPr>
            </a:lvl4pPr>
            <a:lvl5pPr lvl="4" rtl="0">
              <a:spcBef>
                <a:spcPts val="1333"/>
              </a:spcBef>
              <a:spcAft>
                <a:spcPts val="0"/>
              </a:spcAft>
              <a:buClr>
                <a:srgbClr val="FF9800"/>
              </a:buClr>
              <a:buSzPts val="2000"/>
              <a:buNone/>
              <a:defRPr sz="2667">
                <a:solidFill>
                  <a:srgbClr val="FF9800"/>
                </a:solidFill>
              </a:defRPr>
            </a:lvl5pPr>
            <a:lvl6pPr lvl="5" rtl="0">
              <a:spcBef>
                <a:spcPts val="1333"/>
              </a:spcBef>
              <a:spcAft>
                <a:spcPts val="0"/>
              </a:spcAft>
              <a:buClr>
                <a:srgbClr val="FF9800"/>
              </a:buClr>
              <a:buSzPts val="2000"/>
              <a:buNone/>
              <a:defRPr sz="2667">
                <a:solidFill>
                  <a:srgbClr val="FF9800"/>
                </a:solidFill>
              </a:defRPr>
            </a:lvl6pPr>
            <a:lvl7pPr lvl="6" rtl="0">
              <a:spcBef>
                <a:spcPts val="1333"/>
              </a:spcBef>
              <a:spcAft>
                <a:spcPts val="0"/>
              </a:spcAft>
              <a:buClr>
                <a:srgbClr val="FF9800"/>
              </a:buClr>
              <a:buSzPts val="2000"/>
              <a:buNone/>
              <a:defRPr sz="2667">
                <a:solidFill>
                  <a:srgbClr val="FF9800"/>
                </a:solidFill>
              </a:defRPr>
            </a:lvl7pPr>
            <a:lvl8pPr lvl="7" rtl="0">
              <a:spcBef>
                <a:spcPts val="1333"/>
              </a:spcBef>
              <a:spcAft>
                <a:spcPts val="0"/>
              </a:spcAft>
              <a:buClr>
                <a:srgbClr val="FF9800"/>
              </a:buClr>
              <a:buSzPts val="2000"/>
              <a:buNone/>
              <a:defRPr sz="2667">
                <a:solidFill>
                  <a:srgbClr val="FF9800"/>
                </a:solidFill>
              </a:defRPr>
            </a:lvl8pPr>
            <a:lvl9pPr lvl="8" rtl="0">
              <a:spcBef>
                <a:spcPts val="1333"/>
              </a:spcBef>
              <a:spcAft>
                <a:spcPts val="1333"/>
              </a:spcAft>
              <a:buClr>
                <a:srgbClr val="FF9800"/>
              </a:buClr>
              <a:buSzPts val="2000"/>
              <a:buNone/>
              <a:defRPr sz="2667">
                <a:solidFill>
                  <a:srgbClr val="FF9800"/>
                </a:solidFill>
              </a:defRPr>
            </a:lvl9pPr>
          </a:lstStyle>
          <a:p>
            <a:endParaRPr/>
          </a:p>
        </p:txBody>
      </p:sp>
      <p:sp>
        <p:nvSpPr>
          <p:cNvPr id="42" name="Google Shape;42;p3"/>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fr-SN" smtClean="0"/>
              <a:pPr/>
              <a:t>‹N°›</a:t>
            </a:fld>
            <a:endParaRPr lang="fr-SN"/>
          </a:p>
        </p:txBody>
      </p:sp>
    </p:spTree>
    <p:extLst>
      <p:ext uri="{BB962C8B-B14F-4D97-AF65-F5344CB8AC3E}">
        <p14:creationId xmlns:p14="http://schemas.microsoft.com/office/powerpoint/2010/main" val="64930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B50772-76C5-0149-BD58-A1682312E34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B3EA09-D488-F04D-845F-8BB7C5611E94}"/>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F07C7EFA-9147-3A43-8333-CB280904D4C2}"/>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5" name="Espace réservé du pied de page 4">
            <a:extLst>
              <a:ext uri="{FF2B5EF4-FFF2-40B4-BE49-F238E27FC236}">
                <a16:creationId xmlns:a16="http://schemas.microsoft.com/office/drawing/2014/main" id="{417241D2-BDCE-1942-971D-DE96C5AAC28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AB81694-9744-7B43-BAB0-72E8B2269103}"/>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36748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0CA248-8B15-9D4A-B6BD-89BFDA2C079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3E7ED1A-15E5-274A-B67C-46B92E1AB4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237F75D2-A5AE-A943-92BB-F78E4C09AC3D}"/>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5" name="Espace réservé du pied de page 4">
            <a:extLst>
              <a:ext uri="{FF2B5EF4-FFF2-40B4-BE49-F238E27FC236}">
                <a16:creationId xmlns:a16="http://schemas.microsoft.com/office/drawing/2014/main" id="{3353C133-7329-6949-8EED-1979E148BFF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D3BB1A-4AD0-6D45-9BB3-6DA021A31EE7}"/>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4156416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6183EE-27F9-FC4C-93A5-AE7C2776B9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B9DA4E1-569B-3F41-BF51-E8331BD60BBD}"/>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F441D1A6-CD19-DE43-95E4-F71581FCC351}"/>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2B969079-141E-8946-AA24-ED95E426C274}"/>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6" name="Espace réservé du pied de page 5">
            <a:extLst>
              <a:ext uri="{FF2B5EF4-FFF2-40B4-BE49-F238E27FC236}">
                <a16:creationId xmlns:a16="http://schemas.microsoft.com/office/drawing/2014/main" id="{57E152A0-C0DB-2F4F-BEB2-4A2E4B3A431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162BE97-B372-7145-BFA1-9F2F1BAC618D}"/>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4093626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CEC3F0-97B4-2449-8617-7A06B135622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E8A9B6C-A289-7543-844D-FC1392914C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365B6AB4-B041-CA41-A579-4D5A7132FB4F}"/>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0B7414EB-57AC-F142-B6EE-60D60EFD1E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6CE98D8A-DB87-AC49-BDA3-798493056521}"/>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04647715-4456-714B-BF45-A3591604E8E0}"/>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8" name="Espace réservé du pied de page 7">
            <a:extLst>
              <a:ext uri="{FF2B5EF4-FFF2-40B4-BE49-F238E27FC236}">
                <a16:creationId xmlns:a16="http://schemas.microsoft.com/office/drawing/2014/main" id="{B3FC006E-2D15-774C-9CF0-B7AD3577562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665BCF8-832E-0D40-B8D9-9D6BEBF4CBBF}"/>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3481629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91CF70-93E0-A648-B96A-BC406D1AE6A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B387E65-956B-ED41-9020-7069309ADBF3}"/>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4" name="Espace réservé du pied de page 3">
            <a:extLst>
              <a:ext uri="{FF2B5EF4-FFF2-40B4-BE49-F238E27FC236}">
                <a16:creationId xmlns:a16="http://schemas.microsoft.com/office/drawing/2014/main" id="{4A3AE855-5691-034D-89C4-93FAAD5F106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B991209-893D-D745-8DAB-6DED6520667E}"/>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3496388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9693ED4-AD79-154C-B3EB-D87C51D44C5D}"/>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3" name="Espace réservé du pied de page 2">
            <a:extLst>
              <a:ext uri="{FF2B5EF4-FFF2-40B4-BE49-F238E27FC236}">
                <a16:creationId xmlns:a16="http://schemas.microsoft.com/office/drawing/2014/main" id="{F9C8629D-B321-1D41-A11A-0D440D2BA7B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F5D45F8-1DC9-414A-8DAD-F593ED167EBB}"/>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2140328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B07BF2-5D89-9D4E-A28D-759FCAEE019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01579BD-F913-6445-82E9-E32840813D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A9B1AEE2-1DD3-E546-8360-AE9EA64486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B72CDA7C-2A6E-0F49-A337-3B4B37C6C164}"/>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6" name="Espace réservé du pied de page 5">
            <a:extLst>
              <a:ext uri="{FF2B5EF4-FFF2-40B4-BE49-F238E27FC236}">
                <a16:creationId xmlns:a16="http://schemas.microsoft.com/office/drawing/2014/main" id="{C862FF4D-F1CC-D046-AB46-04826319506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B0C1C3D-FEEB-0240-874C-4DE046E826AA}"/>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3114449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0B9375-B737-3B49-80E7-81F6DB91455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8F0D43C-0140-1146-B9D9-C24EA0CEE3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E9C6199-F29E-1147-9433-BE03011947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8B06AF3D-D2FC-E542-8A5B-88DA09732C30}"/>
              </a:ext>
            </a:extLst>
          </p:cNvPr>
          <p:cNvSpPr>
            <a:spLocks noGrp="1"/>
          </p:cNvSpPr>
          <p:nvPr>
            <p:ph type="dt" sz="half" idx="10"/>
          </p:nvPr>
        </p:nvSpPr>
        <p:spPr/>
        <p:txBody>
          <a:bodyPr/>
          <a:lstStyle/>
          <a:p>
            <a:fld id="{FA95DEDD-4379-4C4B-A858-7D938F9D7641}" type="datetimeFigureOut">
              <a:rPr lang="fr-FR" smtClean="0"/>
              <a:t>02/11/2022</a:t>
            </a:fld>
            <a:endParaRPr lang="fr-FR"/>
          </a:p>
        </p:txBody>
      </p:sp>
      <p:sp>
        <p:nvSpPr>
          <p:cNvPr id="6" name="Espace réservé du pied de page 5">
            <a:extLst>
              <a:ext uri="{FF2B5EF4-FFF2-40B4-BE49-F238E27FC236}">
                <a16:creationId xmlns:a16="http://schemas.microsoft.com/office/drawing/2014/main" id="{4506561D-545A-164A-80D2-E4CF331899E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9729DB7-EB0D-E040-A1C3-E7FC645C7274}"/>
              </a:ext>
            </a:extLst>
          </p:cNvPr>
          <p:cNvSpPr>
            <a:spLocks noGrp="1"/>
          </p:cNvSpPr>
          <p:nvPr>
            <p:ph type="sldNum" sz="quarter" idx="12"/>
          </p:nvPr>
        </p:nvSpPr>
        <p:spPr/>
        <p:txBody>
          <a:bodyPr/>
          <a:lstStyle/>
          <a:p>
            <a:fld id="{517B190E-DB6F-3C46-899E-1F296B880DB0}" type="slidenum">
              <a:rPr lang="fr-FR" smtClean="0"/>
              <a:t>‹N°›</a:t>
            </a:fld>
            <a:endParaRPr lang="fr-FR"/>
          </a:p>
        </p:txBody>
      </p:sp>
    </p:spTree>
    <p:extLst>
      <p:ext uri="{BB962C8B-B14F-4D97-AF65-F5344CB8AC3E}">
        <p14:creationId xmlns:p14="http://schemas.microsoft.com/office/powerpoint/2010/main" val="3728719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29F6EB1-24E3-F94F-BA1E-3E8EA70ADE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883B8D1-D621-5E46-BD3E-DBF1118056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A44C8449-EDAD-A74F-9302-9D77FA94FB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95DEDD-4379-4C4B-A858-7D938F9D7641}" type="datetimeFigureOut">
              <a:rPr lang="fr-FR" smtClean="0"/>
              <a:t>02/11/2022</a:t>
            </a:fld>
            <a:endParaRPr lang="fr-FR"/>
          </a:p>
        </p:txBody>
      </p:sp>
      <p:sp>
        <p:nvSpPr>
          <p:cNvPr id="5" name="Espace réservé du pied de page 4">
            <a:extLst>
              <a:ext uri="{FF2B5EF4-FFF2-40B4-BE49-F238E27FC236}">
                <a16:creationId xmlns:a16="http://schemas.microsoft.com/office/drawing/2014/main" id="{799EFB31-5CF5-F94B-81FC-B401677683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0B57E11-2DBD-9244-AC9B-BA3ECB68A5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7B190E-DB6F-3C46-899E-1F296B880DB0}" type="slidenum">
              <a:rPr lang="fr-FR" smtClean="0"/>
              <a:t>‹N°›</a:t>
            </a:fld>
            <a:endParaRPr lang="fr-FR"/>
          </a:p>
        </p:txBody>
      </p:sp>
    </p:spTree>
    <p:extLst>
      <p:ext uri="{BB962C8B-B14F-4D97-AF65-F5344CB8AC3E}">
        <p14:creationId xmlns:p14="http://schemas.microsoft.com/office/powerpoint/2010/main" val="387083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12"/>
        <p:cNvGrpSpPr/>
        <p:nvPr/>
      </p:nvGrpSpPr>
      <p:grpSpPr>
        <a:xfrm>
          <a:off x="0" y="0"/>
          <a:ext cx="0" cy="0"/>
          <a:chOff x="0" y="0"/>
          <a:chExt cx="0" cy="0"/>
        </a:xfrm>
      </p:grpSpPr>
      <p:sp>
        <p:nvSpPr>
          <p:cNvPr id="213" name="Google Shape;213;p12"/>
          <p:cNvSpPr txBox="1">
            <a:spLocks noGrp="1"/>
          </p:cNvSpPr>
          <p:nvPr>
            <p:ph type="ctrTitle"/>
          </p:nvPr>
        </p:nvSpPr>
        <p:spPr>
          <a:xfrm>
            <a:off x="134602" y="1485900"/>
            <a:ext cx="9767933" cy="3210790"/>
          </a:xfrm>
          <a:prstGeom prst="rect">
            <a:avLst/>
          </a:prstGeom>
        </p:spPr>
        <p:txBody>
          <a:bodyPr spcFirstLastPara="1" vert="horz" wrap="square" lIns="121900" tIns="121900" rIns="121900" bIns="121900" rtlCol="0" anchor="ctr" anchorCtr="0">
            <a:noAutofit/>
          </a:bodyPr>
          <a:lstStyle/>
          <a:p>
            <a:pPr algn="ctr">
              <a:lnSpc>
                <a:spcPct val="115000"/>
              </a:lnSpc>
              <a:buClr>
                <a:schemeClr val="dk1"/>
              </a:buClr>
              <a:buSzPts val="1100"/>
            </a:pPr>
            <a:r>
              <a:rPr lang="fr-SN" sz="2800" b="1" dirty="0">
                <a:solidFill>
                  <a:schemeClr val="bg1"/>
                </a:solidFill>
              </a:rPr>
              <a:t>Dynamiques de genre et intervention du PUDC : analyse comparative entre deux contextes de vulnérabilité écologique (Médina Mountaga et Thiamène/Sanghap)</a:t>
            </a:r>
            <a:endParaRPr sz="2800" dirty="0">
              <a:solidFill>
                <a:schemeClr val="bg1"/>
              </a:solidFill>
              <a:cs typeface="Al Bayan Plain" pitchFamily="2" charset="-78"/>
            </a:endParaRPr>
          </a:p>
        </p:txBody>
      </p:sp>
      <p:pic>
        <p:nvPicPr>
          <p:cNvPr id="214" name="Google Shape;214;p12" descr="image7.png"/>
          <p:cNvPicPr preferRelativeResize="0"/>
          <p:nvPr/>
        </p:nvPicPr>
        <p:blipFill>
          <a:blip r:embed="rId3">
            <a:alphaModFix/>
          </a:blip>
          <a:stretch>
            <a:fillRect/>
          </a:stretch>
        </p:blipFill>
        <p:spPr>
          <a:xfrm>
            <a:off x="10737158" y="-3613"/>
            <a:ext cx="1273261" cy="840121"/>
          </a:xfrm>
          <a:prstGeom prst="rect">
            <a:avLst/>
          </a:prstGeom>
          <a:noFill/>
          <a:ln>
            <a:noFill/>
          </a:ln>
        </p:spPr>
      </p:pic>
      <p:sp>
        <p:nvSpPr>
          <p:cNvPr id="215" name="Google Shape;215;p12"/>
          <p:cNvSpPr txBox="1"/>
          <p:nvPr/>
        </p:nvSpPr>
        <p:spPr>
          <a:xfrm>
            <a:off x="5703629" y="5545244"/>
            <a:ext cx="6158000" cy="984845"/>
          </a:xfrm>
          <a:prstGeom prst="rect">
            <a:avLst/>
          </a:prstGeom>
          <a:noFill/>
          <a:ln>
            <a:noFill/>
          </a:ln>
        </p:spPr>
        <p:txBody>
          <a:bodyPr spcFirstLastPara="1" wrap="square" lIns="121900" tIns="121900" rIns="121900" bIns="121900" anchor="t" anchorCtr="0">
            <a:spAutoFit/>
          </a:bodyPr>
          <a:lstStyle/>
          <a:p>
            <a:r>
              <a:rPr lang="fr" sz="2400" dirty="0"/>
              <a:t>Geneviève Dione</a:t>
            </a:r>
          </a:p>
          <a:p>
            <a:endParaRPr sz="2400" dirty="0"/>
          </a:p>
        </p:txBody>
      </p:sp>
      <p:sp>
        <p:nvSpPr>
          <p:cNvPr id="216" name="Google Shape;216;p12"/>
          <p:cNvSpPr txBox="1"/>
          <p:nvPr/>
        </p:nvSpPr>
        <p:spPr>
          <a:xfrm>
            <a:off x="10321993" y="6243534"/>
            <a:ext cx="1760474" cy="615513"/>
          </a:xfrm>
          <a:prstGeom prst="rect">
            <a:avLst/>
          </a:prstGeom>
          <a:noFill/>
          <a:ln>
            <a:noFill/>
          </a:ln>
        </p:spPr>
        <p:txBody>
          <a:bodyPr spcFirstLastPara="1" wrap="square" lIns="121900" tIns="121900" rIns="121900" bIns="121900" anchor="t" anchorCtr="0">
            <a:spAutoFit/>
          </a:bodyPr>
          <a:lstStyle/>
          <a:p>
            <a:r>
              <a:rPr lang="fr" sz="2400" dirty="0"/>
              <a:t>21/10/2022</a:t>
            </a:r>
            <a:endParaRPr sz="2400" dirty="0"/>
          </a:p>
        </p:txBody>
      </p:sp>
      <p:sp>
        <p:nvSpPr>
          <p:cNvPr id="2" name="Rectangle 1"/>
          <p:cNvSpPr/>
          <p:nvPr/>
        </p:nvSpPr>
        <p:spPr>
          <a:xfrm>
            <a:off x="2" y="15041"/>
            <a:ext cx="8167254" cy="8380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latin typeface="Raleway" panose="020B0604020202020204" charset="0"/>
              </a:rPr>
              <a:t>GENRE ET BIEN-ÊTRE DANS L’ACCES DURABLE À L’ENERGIE ET À LA RESILIENCE AU CHANGEMENT CLIMATIQUE AU SENEGAL</a:t>
            </a:r>
          </a:p>
        </p:txBody>
      </p:sp>
      <p:pic>
        <p:nvPicPr>
          <p:cNvPr id="3" name="Image 2"/>
          <p:cNvPicPr>
            <a:picLocks noChangeAspect="1"/>
          </p:cNvPicPr>
          <p:nvPr/>
        </p:nvPicPr>
        <p:blipFill>
          <a:blip r:embed="rId4"/>
          <a:stretch>
            <a:fillRect/>
          </a:stretch>
        </p:blipFill>
        <p:spPr>
          <a:xfrm>
            <a:off x="9690929" y="-3614"/>
            <a:ext cx="1046227" cy="939483"/>
          </a:xfrm>
          <a:prstGeom prst="rect">
            <a:avLst/>
          </a:prstGeom>
        </p:spPr>
      </p:pic>
      <p:sp>
        <p:nvSpPr>
          <p:cNvPr id="4" name="ZoneTexte 3">
            <a:extLst>
              <a:ext uri="{FF2B5EF4-FFF2-40B4-BE49-F238E27FC236}">
                <a16:creationId xmlns:a16="http://schemas.microsoft.com/office/drawing/2014/main" id="{553F9E80-CD18-834A-9B82-8EFDAB9D90AE}"/>
              </a:ext>
            </a:extLst>
          </p:cNvPr>
          <p:cNvSpPr txBox="1"/>
          <p:nvPr/>
        </p:nvSpPr>
        <p:spPr>
          <a:xfrm>
            <a:off x="12084627" y="5964382"/>
            <a:ext cx="184731" cy="369332"/>
          </a:xfrm>
          <a:prstGeom prst="rect">
            <a:avLst/>
          </a:prstGeom>
          <a:noFill/>
        </p:spPr>
        <p:txBody>
          <a:bodyPr wrap="none" rtlCol="0">
            <a:spAutoFit/>
          </a:bodyPr>
          <a:lstStyle/>
          <a:p>
            <a:endParaRPr lang="fr-FR" dirty="0"/>
          </a:p>
        </p:txBody>
      </p:sp>
      <p:sp>
        <p:nvSpPr>
          <p:cNvPr id="5" name="ZoneTexte 4">
            <a:extLst>
              <a:ext uri="{FF2B5EF4-FFF2-40B4-BE49-F238E27FC236}">
                <a16:creationId xmlns:a16="http://schemas.microsoft.com/office/drawing/2014/main" id="{C4D3CAD0-6A74-C546-A3EC-0118603CFC64}"/>
              </a:ext>
            </a:extLst>
          </p:cNvPr>
          <p:cNvSpPr txBox="1"/>
          <p:nvPr/>
        </p:nvSpPr>
        <p:spPr>
          <a:xfrm>
            <a:off x="5295900" y="5994400"/>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217827734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708013" y="533823"/>
            <a:ext cx="7720370" cy="1096193"/>
          </a:xfrm>
        </p:spPr>
        <p:txBody>
          <a:bodyPr/>
          <a:lstStyle/>
          <a:p>
            <a:r>
              <a:rPr lang="fr-FR" sz="2000" b="1" dirty="0">
                <a:solidFill>
                  <a:schemeClr val="bg1"/>
                </a:solidFill>
              </a:rPr>
              <a:t>IMPACT DE L’INTERVENTION SUR LES DYNAMIQUES DE GENRE À MÉDINA MOUNTAGA(SUITE)</a:t>
            </a:r>
            <a:endParaRPr lang="fr-FR" sz="2000" b="1" dirty="0">
              <a:solidFill>
                <a:schemeClr val="bg1"/>
              </a:solidFill>
              <a:latin typeface="Arial" panose="020B0604020202020204" pitchFamily="34" charset="0"/>
              <a:cs typeface="Arial" panose="020B0604020202020204" pitchFamily="34" charset="0"/>
            </a:endParaRPr>
          </a:p>
        </p:txBody>
      </p:sp>
      <p:sp>
        <p:nvSpPr>
          <p:cNvPr id="222" name="Google Shape;222;p13"/>
          <p:cNvSpPr txBox="1">
            <a:spLocks noGrp="1"/>
          </p:cNvSpPr>
          <p:nvPr>
            <p:ph type="body" idx="1"/>
          </p:nvPr>
        </p:nvSpPr>
        <p:spPr>
          <a:xfrm>
            <a:off x="91784" y="1988000"/>
            <a:ext cx="9777773" cy="3935722"/>
          </a:xfrm>
        </p:spPr>
        <p:txBody>
          <a:bodyPr/>
          <a:lstStyle/>
          <a:p>
            <a:pPr algn="just"/>
            <a:r>
              <a:rPr lang="fr-SN" sz="1800" dirty="0"/>
              <a:t>Manque d’accompagnement des partenaires engagés dans le suivi post-transfert dans notamment le renforcement de capacités des gestionnaires après le transfert des équipements. </a:t>
            </a:r>
          </a:p>
          <a:p>
            <a:pPr algn="just"/>
            <a:r>
              <a:rPr lang="fr-SN" sz="1800" dirty="0"/>
              <a:t>Confusion des rôles liée à une incompréhension du modèle d’intervention (</a:t>
            </a:r>
            <a:r>
              <a:rPr lang="fr-SN" sz="1800" dirty="0" err="1"/>
              <a:t>build</a:t>
            </a:r>
            <a:r>
              <a:rPr lang="fr-SN" sz="1800" dirty="0"/>
              <a:t> and transfert) du PUDC </a:t>
            </a:r>
          </a:p>
          <a:p>
            <a:pPr algn="just"/>
            <a:r>
              <a:rPr lang="fr-SN" sz="1800" dirty="0"/>
              <a:t>Par exemple à Médina Mountaga, les populations bénéficiaires se posent des questions telles que : Qui doit gérer et payer l’éclairage public ? Qui doit construire un local pour les équipements ?;</a:t>
            </a:r>
          </a:p>
          <a:p>
            <a:pPr algn="just"/>
            <a:r>
              <a:rPr lang="fr-SN" sz="1800" dirty="0"/>
              <a:t>Attribution et appropriation </a:t>
            </a:r>
            <a:r>
              <a:rPr lang="fr-SN" sz="1800" dirty="0" err="1"/>
              <a:t>genrée</a:t>
            </a:r>
            <a:r>
              <a:rPr lang="fr-SN" sz="1800" dirty="0"/>
              <a:t> des équipements et infrastructures socio-économiques;</a:t>
            </a:r>
          </a:p>
          <a:p>
            <a:pPr algn="just"/>
            <a:r>
              <a:rPr lang="fr-SN" sz="1800" dirty="0"/>
              <a:t>Perception institutionnelle du genre favorable au prolongement de la division sexuelle du travail</a:t>
            </a:r>
          </a:p>
          <a:p>
            <a:pPr algn="just"/>
            <a:r>
              <a:rPr lang="fr-SN" sz="1800" dirty="0"/>
              <a:t>Faible synergie d’action entre les hommes et les femmes dans la gestion des équipements et des infrastructures.</a:t>
            </a:r>
          </a:p>
        </p:txBody>
      </p:sp>
      <p:sp>
        <p:nvSpPr>
          <p:cNvPr id="223" name="Google Shape;223;p13"/>
          <p:cNvSpPr txBox="1">
            <a:spLocks noGrp="1"/>
          </p:cNvSpPr>
          <p:nvPr>
            <p:ph type="sldNum" idx="12"/>
          </p:nvPr>
        </p:nvSpPr>
        <p:spPr/>
        <p:txBody>
          <a:bodyPr/>
          <a:lstStyle/>
          <a:p>
            <a:fld id="{00000000-1234-1234-1234-123412341234}" type="slidenum">
              <a:rPr lang="fr" smtClean="0"/>
              <a:pPr/>
              <a:t>10</a:t>
            </a:fld>
            <a:endParaRPr lang="fr" dirty="0"/>
          </a:p>
        </p:txBody>
      </p:sp>
    </p:spTree>
    <p:extLst>
      <p:ext uri="{BB962C8B-B14F-4D97-AF65-F5344CB8AC3E}">
        <p14:creationId xmlns:p14="http://schemas.microsoft.com/office/powerpoint/2010/main" val="35645513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926674" y="854764"/>
            <a:ext cx="7323200" cy="481777"/>
          </a:xfrm>
        </p:spPr>
        <p:txBody>
          <a:bodyPr/>
          <a:lstStyle/>
          <a:p>
            <a:br>
              <a:rPr lang="fr-SN" dirty="0"/>
            </a:br>
            <a:r>
              <a:rPr lang="fr-SN" sz="2000" b="1" u="sng" dirty="0">
                <a:solidFill>
                  <a:schemeClr val="bg1"/>
                </a:solidFill>
                <a:latin typeface="Times New Roman" panose="02020603050405020304" pitchFamily="18" charset="0"/>
                <a:ea typeface="Times New Roman" panose="02020603050405020304" pitchFamily="18" charset="0"/>
              </a:rPr>
              <a:t>Photo 1</a:t>
            </a:r>
            <a:r>
              <a:rPr lang="fr-SN" sz="2000" b="1" dirty="0">
                <a:solidFill>
                  <a:schemeClr val="bg1"/>
                </a:solidFill>
                <a:latin typeface="Times New Roman" panose="02020603050405020304" pitchFamily="18" charset="0"/>
                <a:ea typeface="Times New Roman" panose="02020603050405020304" pitchFamily="18" charset="0"/>
              </a:rPr>
              <a:t> : Décortiqueuse non fonctionnelle à Médina Mountaga</a:t>
            </a:r>
            <a:br>
              <a:rPr lang="fr-SN" sz="4000" dirty="0">
                <a:latin typeface="Times New Roman" panose="02020603050405020304" pitchFamily="18" charset="0"/>
                <a:ea typeface="Times New Roman" panose="02020603050405020304" pitchFamily="18" charset="0"/>
              </a:rPr>
            </a:br>
            <a:endParaRPr lang="fr-SN" sz="4000" b="1" dirty="0">
              <a:solidFill>
                <a:schemeClr val="bg1"/>
              </a:solidFill>
              <a:latin typeface="Arial" panose="020B0604020202020204" pitchFamily="34" charset="0"/>
              <a:cs typeface="Arial" panose="020B0604020202020204" pitchFamily="34" charset="0"/>
            </a:endParaRPr>
          </a:p>
        </p:txBody>
      </p:sp>
      <p:sp>
        <p:nvSpPr>
          <p:cNvPr id="223" name="Google Shape;223;p13"/>
          <p:cNvSpPr txBox="1">
            <a:spLocks noGrp="1"/>
          </p:cNvSpPr>
          <p:nvPr>
            <p:ph type="sldNum" idx="12"/>
          </p:nvPr>
        </p:nvSpPr>
        <p:spPr/>
        <p:txBody>
          <a:bodyPr/>
          <a:lstStyle/>
          <a:p>
            <a:fld id="{00000000-1234-1234-1234-123412341234}" type="slidenum">
              <a:rPr lang="fr" smtClean="0"/>
              <a:pPr/>
              <a:t>11</a:t>
            </a:fld>
            <a:endParaRPr lang="fr" dirty="0"/>
          </a:p>
        </p:txBody>
      </p:sp>
      <p:pic>
        <p:nvPicPr>
          <p:cNvPr id="7" name="Espace réservé du contenu 3">
            <a:extLst>
              <a:ext uri="{FF2B5EF4-FFF2-40B4-BE49-F238E27FC236}">
                <a16:creationId xmlns:a16="http://schemas.microsoft.com/office/drawing/2014/main" id="{52E5BA4C-2416-3B4B-8CF5-D8F1A3E1F912}"/>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1246965" y="1796281"/>
            <a:ext cx="6777662" cy="4246710"/>
          </a:xfrm>
          <a:prstGeom prst="rect">
            <a:avLst/>
          </a:prstGeom>
        </p:spPr>
      </p:pic>
      <p:sp>
        <p:nvSpPr>
          <p:cNvPr id="8" name="Rectangle 7">
            <a:extLst>
              <a:ext uri="{FF2B5EF4-FFF2-40B4-BE49-F238E27FC236}">
                <a16:creationId xmlns:a16="http://schemas.microsoft.com/office/drawing/2014/main" id="{423070C0-0AB7-7247-A07A-AB779889AFFF}"/>
              </a:ext>
            </a:extLst>
          </p:cNvPr>
          <p:cNvSpPr/>
          <p:nvPr/>
        </p:nvSpPr>
        <p:spPr>
          <a:xfrm>
            <a:off x="4040203" y="6182000"/>
            <a:ext cx="3984424" cy="369332"/>
          </a:xfrm>
          <a:prstGeom prst="rect">
            <a:avLst/>
          </a:prstGeom>
        </p:spPr>
        <p:txBody>
          <a:bodyPr wrap="none">
            <a:spAutoFit/>
          </a:bodyPr>
          <a:lstStyle/>
          <a:p>
            <a:r>
              <a:rPr lang="fr-SN" b="1" u="sng" dirty="0">
                <a:latin typeface="Times New Roman" panose="02020603050405020304" pitchFamily="18" charset="0"/>
                <a:ea typeface="Times New Roman" panose="02020603050405020304" pitchFamily="18" charset="0"/>
              </a:rPr>
              <a:t>Source</a:t>
            </a:r>
            <a:r>
              <a:rPr lang="fr-SN" dirty="0">
                <a:latin typeface="Times New Roman" panose="02020603050405020304" pitchFamily="18" charset="0"/>
                <a:ea typeface="Times New Roman" panose="02020603050405020304" pitchFamily="18" charset="0"/>
              </a:rPr>
              <a:t> : enquête qualitative, mars 2021.</a:t>
            </a:r>
            <a:r>
              <a:rPr lang="fr-SN" dirty="0">
                <a:effectLst/>
              </a:rPr>
              <a:t> </a:t>
            </a:r>
            <a:endParaRPr lang="fr-FR" dirty="0"/>
          </a:p>
        </p:txBody>
      </p:sp>
    </p:spTree>
    <p:extLst>
      <p:ext uri="{BB962C8B-B14F-4D97-AF65-F5344CB8AC3E}">
        <p14:creationId xmlns:p14="http://schemas.microsoft.com/office/powerpoint/2010/main" val="21012656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347944" y="447313"/>
            <a:ext cx="7364821" cy="864652"/>
          </a:xfrm>
        </p:spPr>
        <p:txBody>
          <a:bodyPr/>
          <a:lstStyle/>
          <a:p>
            <a:br>
              <a:rPr lang="fr-SN" dirty="0"/>
            </a:br>
            <a:r>
              <a:rPr lang="fr-SN" sz="2000" b="1" dirty="0">
                <a:solidFill>
                  <a:schemeClr val="bg1"/>
                </a:solidFill>
                <a:latin typeface="Arial" panose="020B0604020202020204" pitchFamily="34" charset="0"/>
                <a:cs typeface="Arial" panose="020B0604020202020204" pitchFamily="34" charset="0"/>
              </a:rPr>
              <a:t>PRÉSENTATION DE THIAMÈNE/SANGHAP</a:t>
            </a:r>
            <a:br>
              <a:rPr lang="fr-SN" sz="4000" b="1" dirty="0">
                <a:solidFill>
                  <a:schemeClr val="bg1"/>
                </a:solidFill>
                <a:latin typeface="Arial" panose="020B0604020202020204" pitchFamily="34" charset="0"/>
                <a:cs typeface="Arial" panose="020B0604020202020204" pitchFamily="34" charset="0"/>
              </a:rPr>
            </a:br>
            <a:endParaRPr lang="fr-SN" sz="4000" b="1" dirty="0">
              <a:solidFill>
                <a:schemeClr val="bg1"/>
              </a:solidFill>
              <a:latin typeface="Arial" panose="020B0604020202020204" pitchFamily="34" charset="0"/>
              <a:cs typeface="Arial" panose="020B0604020202020204" pitchFamily="34" charset="0"/>
            </a:endParaRPr>
          </a:p>
        </p:txBody>
      </p:sp>
      <p:sp>
        <p:nvSpPr>
          <p:cNvPr id="222" name="Google Shape;222;p13"/>
          <p:cNvSpPr txBox="1">
            <a:spLocks noGrp="1"/>
          </p:cNvSpPr>
          <p:nvPr>
            <p:ph type="body" idx="1"/>
          </p:nvPr>
        </p:nvSpPr>
        <p:spPr>
          <a:xfrm>
            <a:off x="0" y="1769800"/>
            <a:ext cx="10296939" cy="4412199"/>
          </a:xfrm>
        </p:spPr>
        <p:txBody>
          <a:bodyPr/>
          <a:lstStyle/>
          <a:p>
            <a:pPr algn="just"/>
            <a:r>
              <a:rPr lang="fr-FR" sz="1800" b="1" dirty="0"/>
              <a:t>Profil environnemental de Thiamène/Sanghap</a:t>
            </a:r>
          </a:p>
          <a:p>
            <a:pPr lvl="1" algn="just"/>
            <a:r>
              <a:rPr lang="fr-SN" sz="1800" dirty="0"/>
              <a:t>Thiamène/Sanghap (commune de Médina Sabakh), zone centre du Sénégal, région de Kaolack ;</a:t>
            </a:r>
          </a:p>
          <a:p>
            <a:pPr lvl="1" algn="just"/>
            <a:r>
              <a:rPr lang="fr-SN" sz="1800" dirty="0"/>
              <a:t>Zone éco-géographique du bassin arachidier avec un climat de type tropical semi-aride (une saison sèche qui dure en moyenne 8 mois) avec une savane arborée (ANSD, 2019);</a:t>
            </a:r>
          </a:p>
          <a:p>
            <a:pPr lvl="1" algn="just"/>
            <a:r>
              <a:rPr lang="fr-SN" sz="1800" dirty="0"/>
              <a:t>Ressource eau rare du fait de la profondeur des nappes phréatiques et de l’absence de cours d’eau pérenne et de façade maritime;</a:t>
            </a:r>
          </a:p>
          <a:p>
            <a:pPr lvl="1" algn="just"/>
            <a:r>
              <a:rPr lang="fr-SN" sz="1800" dirty="0"/>
              <a:t>État inquiétant des sols dégradés par des pratiques agricoles (forte utilisation d’engrais et de pesticides, déforestation continue, surexploitation des sols) qui ne respectent pas la conservation des ressources pédologiques et végétales ;</a:t>
            </a:r>
          </a:p>
          <a:p>
            <a:pPr lvl="1" algn="just"/>
            <a:r>
              <a:rPr lang="fr-SN" sz="1800" dirty="0"/>
              <a:t>Longue tradition de monoculture arachidière qui a fini d’entrainer de manière progressive la disparition de la faune et de la flore et la perte de fertilité des sols (ANSD SES Kaolack, 2018).</a:t>
            </a:r>
          </a:p>
          <a:p>
            <a:pPr lvl="1" algn="just"/>
            <a:r>
              <a:rPr lang="fr-SN" sz="1800" dirty="0"/>
              <a:t>Détérioration des conditions climatiques qui se matérialisent par une variabilité pluviométrique et l’action pression de l’homme sur les ressources foncières, végétales et hydriques disponibles.</a:t>
            </a:r>
          </a:p>
        </p:txBody>
      </p:sp>
      <p:sp>
        <p:nvSpPr>
          <p:cNvPr id="223" name="Google Shape;223;p13"/>
          <p:cNvSpPr txBox="1">
            <a:spLocks noGrp="1"/>
          </p:cNvSpPr>
          <p:nvPr>
            <p:ph type="sldNum" idx="12"/>
          </p:nvPr>
        </p:nvSpPr>
        <p:spPr/>
        <p:txBody>
          <a:bodyPr/>
          <a:lstStyle/>
          <a:p>
            <a:fld id="{00000000-1234-1234-1234-123412341234}" type="slidenum">
              <a:rPr lang="fr" smtClean="0"/>
              <a:pPr/>
              <a:t>12</a:t>
            </a:fld>
            <a:endParaRPr lang="fr" dirty="0"/>
          </a:p>
        </p:txBody>
      </p:sp>
    </p:spTree>
    <p:extLst>
      <p:ext uri="{BB962C8B-B14F-4D97-AF65-F5344CB8AC3E}">
        <p14:creationId xmlns:p14="http://schemas.microsoft.com/office/powerpoint/2010/main" val="13913610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186260" y="912757"/>
            <a:ext cx="9464677" cy="657626"/>
          </a:xfrm>
          <a:prstGeom prst="rect">
            <a:avLst/>
          </a:prstGeom>
        </p:spPr>
        <p:txBody>
          <a:bodyPr spcFirstLastPara="1" vert="horz" wrap="square" lIns="121900" tIns="121900" rIns="121900" bIns="121900" rtlCol="0" anchor="ctr" anchorCtr="0">
            <a:noAutofit/>
          </a:bodyPr>
          <a:lstStyle/>
          <a:p>
            <a:r>
              <a:rPr lang="fr-SN" sz="2000" b="1" dirty="0">
                <a:solidFill>
                  <a:schemeClr val="bg1"/>
                </a:solidFill>
                <a:latin typeface="Arial" panose="020B0604020202020204" pitchFamily="34" charset="0"/>
                <a:cs typeface="Arial" panose="020B0604020202020204" pitchFamily="34" charset="0"/>
              </a:rPr>
              <a:t>PRÉSENTATION DE THIAMÈNE/SANGHAP (SUITE)</a:t>
            </a:r>
            <a:br>
              <a:rPr lang="fr-SN" sz="4000" dirty="0">
                <a:solidFill>
                  <a:schemeClr val="bg1"/>
                </a:solidFill>
              </a:rPr>
            </a:br>
            <a:endParaRPr sz="4000" dirty="0">
              <a:solidFill>
                <a:schemeClr val="bg1"/>
              </a:solidFill>
            </a:endParaRPr>
          </a:p>
        </p:txBody>
      </p:sp>
      <p:sp>
        <p:nvSpPr>
          <p:cNvPr id="222" name="Google Shape;222;p13"/>
          <p:cNvSpPr txBox="1">
            <a:spLocks noGrp="1"/>
          </p:cNvSpPr>
          <p:nvPr>
            <p:ph type="body" idx="1"/>
          </p:nvPr>
        </p:nvSpPr>
        <p:spPr>
          <a:xfrm>
            <a:off x="0" y="1755452"/>
            <a:ext cx="9650937" cy="4855401"/>
          </a:xfrm>
          <a:prstGeom prst="rect">
            <a:avLst/>
          </a:prstGeom>
        </p:spPr>
        <p:txBody>
          <a:bodyPr spcFirstLastPara="1" vert="horz" wrap="square" lIns="121900" tIns="121900" rIns="121900" bIns="121900" rtlCol="0" anchor="ctr" anchorCtr="0">
            <a:noAutofit/>
          </a:bodyPr>
          <a:lstStyle/>
          <a:p>
            <a:pPr marL="101598" indent="0">
              <a:lnSpc>
                <a:spcPct val="200000"/>
              </a:lnSpc>
              <a:spcBef>
                <a:spcPts val="0"/>
              </a:spcBef>
              <a:buClr>
                <a:schemeClr val="dk1"/>
              </a:buClr>
              <a:buNone/>
            </a:pPr>
            <a:endParaRPr lang="fr-FR" sz="1400" dirty="0">
              <a:solidFill>
                <a:schemeClr val="dk1"/>
              </a:solidFill>
              <a:latin typeface="Arial"/>
              <a:ea typeface="Arial"/>
              <a:cs typeface="Arial"/>
              <a:sym typeface="Arial"/>
            </a:endParaRPr>
          </a:p>
          <a:p>
            <a:pPr algn="just"/>
            <a:r>
              <a:rPr lang="fr-FR" sz="2000" b="1" dirty="0"/>
              <a:t>Profil sociologique de Thiamène/Sanghap</a:t>
            </a:r>
          </a:p>
          <a:p>
            <a:pPr lvl="1" algn="just"/>
            <a:r>
              <a:rPr lang="fr-SN" sz="1800" dirty="0"/>
              <a:t>Equipements PUDC : 01 moulin+01décortiqueuse, fonctionnels; grande appropriation (utilisation) ;</a:t>
            </a:r>
          </a:p>
          <a:p>
            <a:pPr lvl="1" algn="just"/>
            <a:r>
              <a:rPr lang="fr-SN" sz="1800" dirty="0"/>
              <a:t>Achat de deux (02) nouvelles décortiqueuses et de deux (02) nouveaux moulins grâce aux revenus générés par l’exploitation des équipements du PUDC;</a:t>
            </a:r>
          </a:p>
          <a:p>
            <a:pPr lvl="1" algn="just"/>
            <a:r>
              <a:rPr lang="fr-SN" sz="1800" dirty="0"/>
              <a:t>Longue et grande expérience associative et de gestion des groupements dont les prémices sont à trouver dans le magistère du président Senghor avec ce que l’on pourrait appeler les doyennes;</a:t>
            </a:r>
          </a:p>
          <a:p>
            <a:pPr lvl="1" algn="just"/>
            <a:r>
              <a:rPr lang="fr-SN" sz="1800" dirty="0"/>
              <a:t>Femmes porteuses d’initiatives endogènes dont les stratégies sont basées sur un partage équitable des ressources, une codirection des groupements, une confiance mutuelle et une bonne entente entre les membres…</a:t>
            </a:r>
          </a:p>
          <a:p>
            <a:pPr lvl="1" algn="just"/>
            <a:r>
              <a:rPr lang="fr-SN" sz="1800" dirty="0"/>
              <a:t>Contournement des logiques d’accaparement des autorités locales;  </a:t>
            </a:r>
          </a:p>
          <a:p>
            <a:pPr lvl="1" algn="just"/>
            <a:r>
              <a:rPr lang="fr-SN" sz="1800" dirty="0"/>
              <a:t>Souci d’exemplarité, logique de compétition positive entre GIE qui assure le renforcement du lien social et de la solidarité entre femmes et entre deux quartiers/villages jadis en conflits.</a:t>
            </a:r>
          </a:p>
          <a:p>
            <a:pPr marL="0" lvl="0" indent="0" algn="just">
              <a:spcAft>
                <a:spcPts val="1000"/>
              </a:spcAft>
              <a:buNone/>
            </a:pPr>
            <a:endParaRPr lang="fr-FR" sz="1400" dirty="0">
              <a:latin typeface="Arial" panose="020B0604020202020204" pitchFamily="34" charset="0"/>
              <a:cs typeface="Arial" panose="020B0604020202020204" pitchFamily="34" charset="0"/>
            </a:endParaRPr>
          </a:p>
        </p:txBody>
      </p:sp>
      <p:sp>
        <p:nvSpPr>
          <p:cNvPr id="223" name="Google Shape;223;p13"/>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fld id="{00000000-1234-1234-1234-123412341234}" type="slidenum">
              <a:rPr lang="fr"/>
              <a:pPr/>
              <a:t>13</a:t>
            </a:fld>
            <a:endParaRPr dirty="0"/>
          </a:p>
        </p:txBody>
      </p:sp>
    </p:spTree>
    <p:extLst>
      <p:ext uri="{BB962C8B-B14F-4D97-AF65-F5344CB8AC3E}">
        <p14:creationId xmlns:p14="http://schemas.microsoft.com/office/powerpoint/2010/main" val="8853963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502905" y="980818"/>
            <a:ext cx="8223651" cy="629321"/>
          </a:xfrm>
        </p:spPr>
        <p:txBody>
          <a:bodyPr/>
          <a:lstStyle/>
          <a:p>
            <a:r>
              <a:rPr lang="fr-FR" sz="2000" b="1" dirty="0">
                <a:solidFill>
                  <a:schemeClr val="bg1"/>
                </a:solidFill>
              </a:rPr>
              <a:t>IMPACT DE L’INTERVENTION SUR LES DYNAMIQUES DE GENRE À THIAMÈNE SANGHAP</a:t>
            </a:r>
            <a:br>
              <a:rPr lang="fr-SN" dirty="0"/>
            </a:br>
            <a:endParaRPr lang="fr-SN" dirty="0"/>
          </a:p>
        </p:txBody>
      </p:sp>
      <p:sp>
        <p:nvSpPr>
          <p:cNvPr id="222" name="Google Shape;222;p13"/>
          <p:cNvSpPr txBox="1">
            <a:spLocks noGrp="1"/>
          </p:cNvSpPr>
          <p:nvPr>
            <p:ph type="body" idx="1"/>
          </p:nvPr>
        </p:nvSpPr>
        <p:spPr>
          <a:xfrm>
            <a:off x="180917" y="1843392"/>
            <a:ext cx="9817848" cy="4199599"/>
          </a:xfrm>
        </p:spPr>
        <p:txBody>
          <a:bodyPr/>
          <a:lstStyle/>
          <a:p>
            <a:pPr algn="just"/>
            <a:r>
              <a:rPr lang="fr-SN" sz="2000" dirty="0"/>
              <a:t>Une grande imbrication entre entrepreneuriat communautaire et entrepreneuriat individuel grâce à un système de gestion financière fonctionnel et de crédit inclusif basé sur le </a:t>
            </a:r>
            <a:r>
              <a:rPr lang="fr-SN" sz="2000" i="1" dirty="0"/>
              <a:t>« </a:t>
            </a:r>
            <a:r>
              <a:rPr lang="fr-SN" sz="2000" i="1" dirty="0" err="1"/>
              <a:t>credit</a:t>
            </a:r>
            <a:r>
              <a:rPr lang="fr-SN" sz="2000" i="1" dirty="0"/>
              <a:t> revolving »</a:t>
            </a:r>
            <a:r>
              <a:rPr lang="fr-SN" sz="2000" dirty="0"/>
              <a:t> ;</a:t>
            </a:r>
          </a:p>
          <a:p>
            <a:pPr algn="just"/>
            <a:r>
              <a:rPr lang="fr-SN" sz="2000" dirty="0"/>
              <a:t>Contournement par les femmes des </a:t>
            </a:r>
            <a:r>
              <a:rPr lang="fr-FR" sz="2000" dirty="0"/>
              <a:t>institutions de microfinances dans le financement de leurs initiatives entrepreneuriales;</a:t>
            </a:r>
            <a:endParaRPr lang="fr-SN" sz="2000" dirty="0"/>
          </a:p>
          <a:p>
            <a:pPr algn="just"/>
            <a:r>
              <a:rPr lang="fr-SN" sz="2000" dirty="0"/>
              <a:t>L’intervention de la CARITAS permet un développement d’activités génératrices de revenus qui contribue </a:t>
            </a:r>
            <a:r>
              <a:rPr lang="fr-FR" sz="2000" dirty="0"/>
              <a:t>au renforcement de la dynamique organisationnelle des groupements de femmes ;</a:t>
            </a:r>
            <a:r>
              <a:rPr lang="fr-SN" sz="2000" dirty="0"/>
              <a:t> </a:t>
            </a:r>
          </a:p>
          <a:p>
            <a:pPr algn="just"/>
            <a:r>
              <a:rPr lang="fr-FR" sz="2000" dirty="0"/>
              <a:t>Petites initiatives entrepreneuriales qui confèrent aux femmes une certaine sécurité financière mais qui constituent un prolongement du rôle traditionnel des femmes en plus de générer peu de valeur ajoutée compte tenu de la nature des activités exercées (</a:t>
            </a:r>
            <a:r>
              <a:rPr lang="fr-FR" sz="2000" dirty="0" err="1"/>
              <a:t>Sarr</a:t>
            </a:r>
            <a:r>
              <a:rPr lang="fr-FR" sz="2000" dirty="0"/>
              <a:t>, 2015).</a:t>
            </a:r>
          </a:p>
          <a:p>
            <a:pPr algn="just">
              <a:buFont typeface="Wingdings" pitchFamily="2" charset="2"/>
              <a:buChar char="Ø"/>
            </a:pPr>
            <a:endParaRPr lang="fr-SN" sz="1600" dirty="0">
              <a:latin typeface="Arial" panose="020B0604020202020204" pitchFamily="34" charset="0"/>
              <a:cs typeface="Arial" panose="020B0604020202020204" pitchFamily="34" charset="0"/>
            </a:endParaRPr>
          </a:p>
        </p:txBody>
      </p:sp>
      <p:sp>
        <p:nvSpPr>
          <p:cNvPr id="223" name="Google Shape;223;p13"/>
          <p:cNvSpPr txBox="1">
            <a:spLocks noGrp="1"/>
          </p:cNvSpPr>
          <p:nvPr>
            <p:ph type="sldNum" idx="12"/>
          </p:nvPr>
        </p:nvSpPr>
        <p:spPr/>
        <p:txBody>
          <a:bodyPr/>
          <a:lstStyle/>
          <a:p>
            <a:fld id="{00000000-1234-1234-1234-123412341234}" type="slidenum">
              <a:rPr lang="fr" smtClean="0"/>
              <a:pPr/>
              <a:t>14</a:t>
            </a:fld>
            <a:endParaRPr lang="fr" dirty="0"/>
          </a:p>
        </p:txBody>
      </p:sp>
    </p:spTree>
    <p:extLst>
      <p:ext uri="{BB962C8B-B14F-4D97-AF65-F5344CB8AC3E}">
        <p14:creationId xmlns:p14="http://schemas.microsoft.com/office/powerpoint/2010/main" val="33257546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940227" y="824887"/>
            <a:ext cx="7323200" cy="1021600"/>
          </a:xfrm>
        </p:spPr>
        <p:txBody>
          <a:bodyPr/>
          <a:lstStyle/>
          <a:p>
            <a:r>
              <a:rPr lang="fr-FR" sz="2000" b="1" dirty="0">
                <a:solidFill>
                  <a:schemeClr val="bg1"/>
                </a:solidFill>
              </a:rPr>
              <a:t>IMPACT DE L’INTERVENTION SUR LES DYNAMIQUES DE GENRE À THIAMÈNE SANGHAP (SUITE)</a:t>
            </a:r>
            <a:br>
              <a:rPr lang="fr-SN" dirty="0"/>
            </a:br>
            <a:endParaRPr lang="fr-SN" dirty="0"/>
          </a:p>
        </p:txBody>
      </p:sp>
      <p:sp>
        <p:nvSpPr>
          <p:cNvPr id="222" name="Google Shape;222;p13"/>
          <p:cNvSpPr txBox="1">
            <a:spLocks noGrp="1"/>
          </p:cNvSpPr>
          <p:nvPr>
            <p:ph type="body" idx="1"/>
          </p:nvPr>
        </p:nvSpPr>
        <p:spPr>
          <a:xfrm>
            <a:off x="180917" y="1843392"/>
            <a:ext cx="9629005" cy="3802034"/>
          </a:xfrm>
        </p:spPr>
        <p:txBody>
          <a:bodyPr/>
          <a:lstStyle/>
          <a:p>
            <a:pPr algn="just"/>
            <a:r>
              <a:rPr lang="fr-FR" sz="2000" dirty="0"/>
              <a:t>Les femmes sont restées mobilisées dans des rôles féminins classiques liés notamment aux tâches reproductives et communautaires et la sphère productive continuent d’être plus l’espace privilégié d’évolution et d’expression des hommes ;</a:t>
            </a:r>
          </a:p>
          <a:p>
            <a:pPr algn="just"/>
            <a:endParaRPr lang="fr-FR" sz="2000" dirty="0"/>
          </a:p>
          <a:p>
            <a:pPr algn="just"/>
            <a:r>
              <a:rPr lang="fr-FR" sz="2000" dirty="0"/>
              <a:t>L’intervention du PUDC a jeté les bases d’une autonomisation économique des femmes de Thiamène Sanghap appréciable à travers la diversification des activités économiques et le  renforcement des revenus de celles-ci;</a:t>
            </a:r>
          </a:p>
          <a:p>
            <a:pPr algn="just"/>
            <a:endParaRPr lang="fr-FR" sz="2000" dirty="0"/>
          </a:p>
          <a:p>
            <a:pPr algn="just"/>
            <a:r>
              <a:rPr lang="fr-FR" sz="2000" dirty="0"/>
              <a:t>Renforcement de l’économie locale.</a:t>
            </a:r>
            <a:endParaRPr lang="fr-SN" sz="2000" dirty="0"/>
          </a:p>
        </p:txBody>
      </p:sp>
      <p:sp>
        <p:nvSpPr>
          <p:cNvPr id="223" name="Google Shape;223;p13"/>
          <p:cNvSpPr txBox="1">
            <a:spLocks noGrp="1"/>
          </p:cNvSpPr>
          <p:nvPr>
            <p:ph type="sldNum" idx="12"/>
          </p:nvPr>
        </p:nvSpPr>
        <p:spPr/>
        <p:txBody>
          <a:bodyPr/>
          <a:lstStyle/>
          <a:p>
            <a:fld id="{00000000-1234-1234-1234-123412341234}" type="slidenum">
              <a:rPr lang="fr" smtClean="0"/>
              <a:pPr/>
              <a:t>15</a:t>
            </a:fld>
            <a:endParaRPr lang="fr" dirty="0"/>
          </a:p>
        </p:txBody>
      </p:sp>
    </p:spTree>
    <p:extLst>
      <p:ext uri="{BB962C8B-B14F-4D97-AF65-F5344CB8AC3E}">
        <p14:creationId xmlns:p14="http://schemas.microsoft.com/office/powerpoint/2010/main" val="32292851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522783" y="725496"/>
            <a:ext cx="8104381" cy="825009"/>
          </a:xfrm>
        </p:spPr>
        <p:txBody>
          <a:bodyPr/>
          <a:lstStyle/>
          <a:p>
            <a:r>
              <a:rPr lang="fr-SN" sz="1800" b="1" u="sng" dirty="0">
                <a:solidFill>
                  <a:schemeClr val="bg1"/>
                </a:solidFill>
                <a:latin typeface="Times New Roman" panose="02020603050405020304" pitchFamily="18" charset="0"/>
                <a:cs typeface="Times New Roman" panose="02020603050405020304" pitchFamily="18" charset="0"/>
              </a:rPr>
              <a:t>Photo 2</a:t>
            </a:r>
            <a:r>
              <a:rPr lang="fr-SN" sz="1800" b="1" dirty="0">
                <a:solidFill>
                  <a:schemeClr val="bg1"/>
                </a:solidFill>
                <a:latin typeface="Times New Roman" panose="02020603050405020304" pitchFamily="18" charset="0"/>
                <a:cs typeface="Times New Roman" panose="02020603050405020304" pitchFamily="18" charset="0"/>
              </a:rPr>
              <a:t> : Moulin à mil fonctionnel couplé un moulin acheté par les fonds générés par celui donné par le PUDC à Thiamène Sanghap</a:t>
            </a:r>
            <a:endParaRPr lang="fr-SN" sz="1800" dirty="0">
              <a:solidFill>
                <a:schemeClr val="bg1"/>
              </a:solidFill>
            </a:endParaRPr>
          </a:p>
        </p:txBody>
      </p:sp>
      <p:sp>
        <p:nvSpPr>
          <p:cNvPr id="223" name="Google Shape;223;p13"/>
          <p:cNvSpPr txBox="1">
            <a:spLocks noGrp="1"/>
          </p:cNvSpPr>
          <p:nvPr>
            <p:ph type="sldNum" idx="12"/>
          </p:nvPr>
        </p:nvSpPr>
        <p:spPr/>
        <p:txBody>
          <a:bodyPr/>
          <a:lstStyle/>
          <a:p>
            <a:fld id="{00000000-1234-1234-1234-123412341234}" type="slidenum">
              <a:rPr lang="fr" smtClean="0"/>
              <a:pPr/>
              <a:t>16</a:t>
            </a:fld>
            <a:endParaRPr lang="fr" dirty="0"/>
          </a:p>
        </p:txBody>
      </p:sp>
      <p:pic>
        <p:nvPicPr>
          <p:cNvPr id="5" name="Espace réservé du contenu 3">
            <a:extLst>
              <a:ext uri="{FF2B5EF4-FFF2-40B4-BE49-F238E27FC236}">
                <a16:creationId xmlns:a16="http://schemas.microsoft.com/office/drawing/2014/main" id="{E01051FF-DD4E-814D-950B-5247AE3E8F8A}"/>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1929944" y="2039244"/>
            <a:ext cx="6294148" cy="4142756"/>
          </a:xfrm>
          <a:prstGeom prst="rect">
            <a:avLst/>
          </a:prstGeom>
        </p:spPr>
      </p:pic>
      <p:sp>
        <p:nvSpPr>
          <p:cNvPr id="7" name="Rectangle 6">
            <a:extLst>
              <a:ext uri="{FF2B5EF4-FFF2-40B4-BE49-F238E27FC236}">
                <a16:creationId xmlns:a16="http://schemas.microsoft.com/office/drawing/2014/main" id="{C1F06C9C-2693-614C-A2B2-D1B9D16C259B}"/>
              </a:ext>
            </a:extLst>
          </p:cNvPr>
          <p:cNvSpPr/>
          <p:nvPr/>
        </p:nvSpPr>
        <p:spPr>
          <a:xfrm>
            <a:off x="4695639" y="6092212"/>
            <a:ext cx="3931525" cy="458011"/>
          </a:xfrm>
          <a:prstGeom prst="rect">
            <a:avLst/>
          </a:prstGeom>
        </p:spPr>
        <p:txBody>
          <a:bodyPr wrap="none">
            <a:spAutoFit/>
          </a:bodyPr>
          <a:lstStyle/>
          <a:p>
            <a:pPr algn="ctr">
              <a:lnSpc>
                <a:spcPct val="150000"/>
              </a:lnSpc>
              <a:spcAft>
                <a:spcPts val="0"/>
              </a:spcAft>
            </a:pPr>
            <a:r>
              <a:rPr lang="fr-SN" b="1" u="sng" dirty="0">
                <a:solidFill>
                  <a:srgbClr val="000000"/>
                </a:solidFill>
                <a:latin typeface="Times New Roman" panose="02020603050405020304" pitchFamily="18" charset="0"/>
                <a:ea typeface="Times New Roman" panose="02020603050405020304" pitchFamily="18" charset="0"/>
              </a:rPr>
              <a:t>Source</a:t>
            </a:r>
            <a:r>
              <a:rPr lang="fr-SN" dirty="0">
                <a:solidFill>
                  <a:srgbClr val="000000"/>
                </a:solidFill>
                <a:latin typeface="Times New Roman" panose="02020603050405020304" pitchFamily="18" charset="0"/>
                <a:ea typeface="Times New Roman" panose="02020603050405020304" pitchFamily="18" charset="0"/>
              </a:rPr>
              <a:t> : enquête qualitative, mars 2021.</a:t>
            </a:r>
            <a:endParaRPr lang="fr-SN"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13489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820958" y="546591"/>
            <a:ext cx="7323200" cy="1021600"/>
          </a:xfrm>
        </p:spPr>
        <p:txBody>
          <a:bodyPr/>
          <a:lstStyle/>
          <a:p>
            <a:r>
              <a:rPr lang="fr-FR" sz="2000" b="1" dirty="0">
                <a:solidFill>
                  <a:schemeClr val="bg1"/>
                </a:solidFill>
              </a:rPr>
              <a:t>REGARD CROISÉ ENTRE INTERVENTION DU PUDC, DYNAMIQUES DE GENRE ET VULNÉRABILITÉ ENVIRONNEMENTALE</a:t>
            </a:r>
            <a:endParaRPr lang="fr-SN" sz="2000" dirty="0">
              <a:solidFill>
                <a:schemeClr val="bg1"/>
              </a:solidFill>
            </a:endParaRPr>
          </a:p>
        </p:txBody>
      </p:sp>
      <p:sp>
        <p:nvSpPr>
          <p:cNvPr id="222" name="Google Shape;222;p13"/>
          <p:cNvSpPr txBox="1">
            <a:spLocks noGrp="1"/>
          </p:cNvSpPr>
          <p:nvPr>
            <p:ph type="body" idx="1"/>
          </p:nvPr>
        </p:nvSpPr>
        <p:spPr>
          <a:xfrm>
            <a:off x="200796" y="2151505"/>
            <a:ext cx="8913387" cy="3782156"/>
          </a:xfrm>
        </p:spPr>
        <p:txBody>
          <a:bodyPr/>
          <a:lstStyle/>
          <a:p>
            <a:pPr algn="just"/>
            <a:r>
              <a:rPr lang="fr-SN" sz="2000" dirty="0"/>
              <a:t>Economie rurale sénégalaise fortement tributaire de l’environnement et des ressources naturelles ;</a:t>
            </a:r>
          </a:p>
          <a:p>
            <a:pPr algn="just"/>
            <a:r>
              <a:rPr lang="fr-SN" sz="2000" dirty="0"/>
              <a:t>Situation de vulnérabilité dimorphe (socio-économique et environnementale) ;</a:t>
            </a:r>
          </a:p>
          <a:p>
            <a:pPr algn="just"/>
            <a:r>
              <a:rPr lang="fr-SN" sz="2000" dirty="0"/>
              <a:t>Les femmes, en tant qu’actrices hétérogènes du développement, du fait de leur rôles sociaux, principales utilisatrices et consommatrices, prédatrices et victimes de la vulnérabilité environnementale ;</a:t>
            </a:r>
          </a:p>
          <a:p>
            <a:pPr algn="just"/>
            <a:r>
              <a:rPr lang="fr-SN" sz="2000" dirty="0"/>
              <a:t>Des dynamiques entrepreneuriales féminines, communautaires et individuelles grâce à l’intervention du PUDC et comme stratégie d’adaptation ;</a:t>
            </a:r>
          </a:p>
        </p:txBody>
      </p:sp>
      <p:sp>
        <p:nvSpPr>
          <p:cNvPr id="223" name="Google Shape;223;p13"/>
          <p:cNvSpPr txBox="1">
            <a:spLocks noGrp="1"/>
          </p:cNvSpPr>
          <p:nvPr>
            <p:ph type="sldNum" idx="12"/>
          </p:nvPr>
        </p:nvSpPr>
        <p:spPr/>
        <p:txBody>
          <a:bodyPr/>
          <a:lstStyle/>
          <a:p>
            <a:fld id="{00000000-1234-1234-1234-123412341234}" type="slidenum">
              <a:rPr lang="fr" smtClean="0"/>
              <a:pPr/>
              <a:t>17</a:t>
            </a:fld>
            <a:endParaRPr lang="fr" dirty="0"/>
          </a:p>
        </p:txBody>
      </p:sp>
    </p:spTree>
    <p:extLst>
      <p:ext uri="{BB962C8B-B14F-4D97-AF65-F5344CB8AC3E}">
        <p14:creationId xmlns:p14="http://schemas.microsoft.com/office/powerpoint/2010/main" val="143163816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423391" y="864643"/>
            <a:ext cx="8084503" cy="825009"/>
          </a:xfrm>
        </p:spPr>
        <p:txBody>
          <a:bodyPr/>
          <a:lstStyle/>
          <a:p>
            <a:r>
              <a:rPr lang="fr-FR" sz="2000" b="1" dirty="0">
                <a:solidFill>
                  <a:schemeClr val="bg1"/>
                </a:solidFill>
              </a:rPr>
              <a:t>REGARD CROISÉ ENTRE INTERVENTION DU PUDC, DYNAMIQUES DE GENRE ET VULNÉRABILITÉ ENVIRONNEMENTALE (SUITE)</a:t>
            </a:r>
            <a:br>
              <a:rPr lang="fr-SN" dirty="0"/>
            </a:br>
            <a:endParaRPr lang="fr-SN" dirty="0"/>
          </a:p>
        </p:txBody>
      </p:sp>
      <p:sp>
        <p:nvSpPr>
          <p:cNvPr id="222" name="Google Shape;222;p13"/>
          <p:cNvSpPr txBox="1">
            <a:spLocks noGrp="1"/>
          </p:cNvSpPr>
          <p:nvPr>
            <p:ph type="body" idx="1"/>
          </p:nvPr>
        </p:nvSpPr>
        <p:spPr>
          <a:xfrm>
            <a:off x="180917" y="1843392"/>
            <a:ext cx="9817848" cy="3434286"/>
          </a:xfrm>
        </p:spPr>
        <p:txBody>
          <a:bodyPr/>
          <a:lstStyle/>
          <a:p>
            <a:pPr algn="just"/>
            <a:r>
              <a:rPr lang="fr-SN" sz="2000" dirty="0"/>
              <a:t>Difficultés de passage économie de survie marquée par un entrepreneuriat de nécessité à une économie de valeur ajoutée liée à un entrepreneuriat d’opportunités ;</a:t>
            </a:r>
            <a:endParaRPr lang="fr-FR" sz="2000" dirty="0">
              <a:solidFill>
                <a:srgbClr val="000000"/>
              </a:solidFill>
              <a:ea typeface="Times New Roman" panose="02020603050405020304" pitchFamily="18" charset="0"/>
            </a:endParaRPr>
          </a:p>
          <a:p>
            <a:pPr algn="just"/>
            <a:r>
              <a:rPr lang="fr-FR" sz="2000" dirty="0">
                <a:solidFill>
                  <a:srgbClr val="000000"/>
                </a:solidFill>
                <a:ea typeface="Times New Roman" panose="02020603050405020304" pitchFamily="18" charset="0"/>
              </a:rPr>
              <a:t>Reproduction par l’intervention du PUDC de logiques traditionnelles de division </a:t>
            </a:r>
            <a:r>
              <a:rPr lang="fr-FR" sz="2000" dirty="0" err="1">
                <a:solidFill>
                  <a:srgbClr val="000000"/>
                </a:solidFill>
                <a:ea typeface="Times New Roman" panose="02020603050405020304" pitchFamily="18" charset="0"/>
              </a:rPr>
              <a:t>genrée</a:t>
            </a:r>
            <a:r>
              <a:rPr lang="fr-FR" sz="2000" dirty="0">
                <a:solidFill>
                  <a:srgbClr val="000000"/>
                </a:solidFill>
                <a:ea typeface="Times New Roman" panose="02020603050405020304" pitchFamily="18" charset="0"/>
              </a:rPr>
              <a:t> du travail notamment à travers l’attribution </a:t>
            </a:r>
            <a:r>
              <a:rPr lang="fr-FR" sz="2000" dirty="0" err="1">
                <a:solidFill>
                  <a:srgbClr val="000000"/>
                </a:solidFill>
                <a:ea typeface="Times New Roman" panose="02020603050405020304" pitchFamily="18" charset="0"/>
              </a:rPr>
              <a:t>genrée</a:t>
            </a:r>
            <a:r>
              <a:rPr lang="fr-FR" sz="2000" dirty="0">
                <a:solidFill>
                  <a:srgbClr val="000000"/>
                </a:solidFill>
                <a:ea typeface="Times New Roman" panose="02020603050405020304" pitchFamily="18" charset="0"/>
              </a:rPr>
              <a:t> des équipements ;</a:t>
            </a:r>
          </a:p>
          <a:p>
            <a:pPr algn="just"/>
            <a:r>
              <a:rPr lang="fr-SN" sz="2000" dirty="0"/>
              <a:t>L’intervention du PUDC n’a pas permis un changement de positionnement social pour la femme et par conséquent ne favorise pas un changement des rapports de genre.</a:t>
            </a:r>
          </a:p>
          <a:p>
            <a:pPr>
              <a:buFont typeface="Wingdings" pitchFamily="2" charset="2"/>
              <a:buChar char="Ø"/>
            </a:pPr>
            <a:endParaRPr lang="fr-FR" sz="1400" dirty="0">
              <a:latin typeface="Arial" panose="020B0604020202020204" pitchFamily="34" charset="0"/>
              <a:cs typeface="Arial" panose="020B0604020202020204" pitchFamily="34" charset="0"/>
              <a:sym typeface="Arial"/>
            </a:endParaRPr>
          </a:p>
        </p:txBody>
      </p:sp>
      <p:sp>
        <p:nvSpPr>
          <p:cNvPr id="223" name="Google Shape;223;p13"/>
          <p:cNvSpPr txBox="1">
            <a:spLocks noGrp="1"/>
          </p:cNvSpPr>
          <p:nvPr>
            <p:ph type="sldNum" idx="12"/>
          </p:nvPr>
        </p:nvSpPr>
        <p:spPr/>
        <p:txBody>
          <a:bodyPr/>
          <a:lstStyle/>
          <a:p>
            <a:fld id="{00000000-1234-1234-1234-123412341234}" type="slidenum">
              <a:rPr lang="fr" smtClean="0"/>
              <a:pPr/>
              <a:t>18</a:t>
            </a:fld>
            <a:endParaRPr lang="fr" dirty="0"/>
          </a:p>
        </p:txBody>
      </p:sp>
    </p:spTree>
    <p:extLst>
      <p:ext uri="{BB962C8B-B14F-4D97-AF65-F5344CB8AC3E}">
        <p14:creationId xmlns:p14="http://schemas.microsoft.com/office/powerpoint/2010/main" val="343481294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820956" y="894315"/>
            <a:ext cx="8084503" cy="825009"/>
          </a:xfrm>
        </p:spPr>
        <p:txBody>
          <a:bodyPr/>
          <a:lstStyle/>
          <a:p>
            <a:r>
              <a:rPr lang="fr-FR" sz="3600" b="1" dirty="0">
                <a:solidFill>
                  <a:schemeClr val="bg1"/>
                </a:solidFill>
              </a:rPr>
              <a:t>En guise de conclusion</a:t>
            </a:r>
            <a:br>
              <a:rPr lang="fr-SN" dirty="0"/>
            </a:br>
            <a:endParaRPr lang="fr-SN" dirty="0"/>
          </a:p>
        </p:txBody>
      </p:sp>
      <p:sp>
        <p:nvSpPr>
          <p:cNvPr id="222" name="Google Shape;222;p13"/>
          <p:cNvSpPr txBox="1">
            <a:spLocks noGrp="1"/>
          </p:cNvSpPr>
          <p:nvPr>
            <p:ph type="body" idx="1"/>
          </p:nvPr>
        </p:nvSpPr>
        <p:spPr>
          <a:xfrm>
            <a:off x="423391" y="1863271"/>
            <a:ext cx="10324744" cy="3762278"/>
          </a:xfrm>
        </p:spPr>
        <p:txBody>
          <a:bodyPr/>
          <a:lstStyle/>
          <a:p>
            <a:pPr algn="just"/>
            <a:r>
              <a:rPr lang="fr-SN" sz="2000" dirty="0"/>
              <a:t>Analyse homogène et réponses homogènes à des problèmes et besoins (en termes de genre) forts différents selon les contextes ;</a:t>
            </a:r>
          </a:p>
          <a:p>
            <a:pPr algn="just"/>
            <a:r>
              <a:rPr lang="fr-FR" sz="2000" dirty="0"/>
              <a:t>Approche sociale de la femme en lieu et place de l’approche genre, elle présente la femme comme une entité homogène ou une catégorie essentiellement vulnérable ;</a:t>
            </a:r>
          </a:p>
          <a:p>
            <a:pPr algn="just"/>
            <a:r>
              <a:rPr lang="fr-SN" sz="2000" dirty="0"/>
              <a:t>Le PUDC, à travers ses composantes, a permis aux femmes de se lancer dans l’entrepreneuriat mais à une échelle micro qui ne permet pas une réelle autonomisation économique des femmes ;</a:t>
            </a:r>
          </a:p>
          <a:p>
            <a:pPr algn="just"/>
            <a:r>
              <a:rPr lang="fr-SN" sz="2000" dirty="0"/>
              <a:t>L’impact sur les relations de genre peut s’apprécier ainsi en termes de renforcement de la perception classique de la division sexuelle du travail et en termes de faible synergie d’action entre les hommes et les femmes dans la gestion des équipements et des infrastructures.</a:t>
            </a:r>
          </a:p>
        </p:txBody>
      </p:sp>
      <p:sp>
        <p:nvSpPr>
          <p:cNvPr id="223" name="Google Shape;223;p13"/>
          <p:cNvSpPr txBox="1">
            <a:spLocks noGrp="1"/>
          </p:cNvSpPr>
          <p:nvPr>
            <p:ph type="sldNum" idx="12"/>
          </p:nvPr>
        </p:nvSpPr>
        <p:spPr/>
        <p:txBody>
          <a:bodyPr/>
          <a:lstStyle/>
          <a:p>
            <a:fld id="{00000000-1234-1234-1234-123412341234}" type="slidenum">
              <a:rPr lang="fr" smtClean="0"/>
              <a:pPr/>
              <a:t>19</a:t>
            </a:fld>
            <a:endParaRPr lang="fr" dirty="0"/>
          </a:p>
        </p:txBody>
      </p:sp>
    </p:spTree>
    <p:extLst>
      <p:ext uri="{BB962C8B-B14F-4D97-AF65-F5344CB8AC3E}">
        <p14:creationId xmlns:p14="http://schemas.microsoft.com/office/powerpoint/2010/main" val="25668808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1085700" y="575387"/>
            <a:ext cx="3527864" cy="1021600"/>
          </a:xfrm>
        </p:spPr>
        <p:txBody>
          <a:bodyPr/>
          <a:lstStyle/>
          <a:p>
            <a:r>
              <a:rPr lang="fr-SN" sz="4000" b="1" dirty="0">
                <a:solidFill>
                  <a:schemeClr val="bg1"/>
                </a:solidFill>
                <a:latin typeface="Arial" panose="020B0604020202020204" pitchFamily="34" charset="0"/>
                <a:cs typeface="Arial" panose="020B0604020202020204" pitchFamily="34" charset="0"/>
              </a:rPr>
              <a:t>PLAN</a:t>
            </a:r>
          </a:p>
        </p:txBody>
      </p:sp>
      <p:sp>
        <p:nvSpPr>
          <p:cNvPr id="222" name="Google Shape;222;p13"/>
          <p:cNvSpPr txBox="1">
            <a:spLocks noGrp="1"/>
          </p:cNvSpPr>
          <p:nvPr>
            <p:ph type="body" idx="1"/>
          </p:nvPr>
        </p:nvSpPr>
        <p:spPr>
          <a:xfrm>
            <a:off x="201117" y="1859252"/>
            <a:ext cx="9777770" cy="3796113"/>
          </a:xfrm>
        </p:spPr>
        <p:txBody>
          <a:bodyPr/>
          <a:lstStyle/>
          <a:p>
            <a:pPr marL="558798" indent="-457200" algn="just">
              <a:buAutoNum type="arabicPeriod"/>
            </a:pPr>
            <a:r>
              <a:rPr lang="fr-FR" sz="2000" b="1" dirty="0">
                <a:sym typeface="Arial"/>
              </a:rPr>
              <a:t>CADRE THÉORIQUE DE RÉFÉRENCE</a:t>
            </a:r>
          </a:p>
          <a:p>
            <a:pPr marL="558798" indent="-457200" algn="just">
              <a:buAutoNum type="arabicPeriod"/>
            </a:pPr>
            <a:r>
              <a:rPr lang="fr-FR" sz="2000" b="1" dirty="0">
                <a:sym typeface="Arial"/>
              </a:rPr>
              <a:t>DÉMARCHE MÉTHODOLOGIQUE</a:t>
            </a:r>
          </a:p>
          <a:p>
            <a:pPr marL="615948" indent="-514350" algn="just">
              <a:buAutoNum type="arabicPeriod"/>
            </a:pPr>
            <a:r>
              <a:rPr lang="fr-FR" sz="2000" b="1" dirty="0"/>
              <a:t>PRÉSENTATION DE MÉDINA MOUNTAGA</a:t>
            </a:r>
          </a:p>
          <a:p>
            <a:pPr marL="615948" indent="-514350" algn="just">
              <a:buAutoNum type="arabicPeriod"/>
            </a:pPr>
            <a:r>
              <a:rPr lang="fr-FR" sz="2000" b="1" dirty="0"/>
              <a:t>IMPACT DE L’INTERVENTION SUR LES DYNAMIQUES DE GENRE À MÉDINA MOUNTAGA</a:t>
            </a:r>
          </a:p>
          <a:p>
            <a:pPr marL="615948" indent="-514350" algn="just">
              <a:buAutoNum type="arabicPeriod"/>
            </a:pPr>
            <a:r>
              <a:rPr lang="fr-FR" sz="2000" b="1" dirty="0"/>
              <a:t> </a:t>
            </a:r>
            <a:r>
              <a:rPr lang="fr-SN" sz="2000" b="1" dirty="0">
                <a:latin typeface="Arial" panose="020B0604020202020204" pitchFamily="34" charset="0"/>
                <a:cs typeface="Arial" panose="020B0604020202020204" pitchFamily="34" charset="0"/>
              </a:rPr>
              <a:t>PRÉSENTATION DE THIAMÈNE/SANGHAP</a:t>
            </a:r>
            <a:r>
              <a:rPr lang="fr-FR" sz="2000" b="1" dirty="0"/>
              <a:t> </a:t>
            </a:r>
          </a:p>
          <a:p>
            <a:pPr marL="615948" indent="-514350" algn="just">
              <a:buAutoNum type="arabicPeriod"/>
            </a:pPr>
            <a:r>
              <a:rPr lang="fr-FR" sz="2000" b="1" dirty="0"/>
              <a:t>IMPACT DE L’INTERVENTION SUR LES DYNAMIQUES DE GENRE À THIAMÈNE SANGHAP</a:t>
            </a:r>
            <a:endParaRPr lang="fr-FR" sz="2000" b="1" dirty="0">
              <a:sym typeface="Arial"/>
            </a:endParaRPr>
          </a:p>
          <a:p>
            <a:pPr marL="615948" indent="-514350" algn="just">
              <a:buAutoNum type="arabicPeriod"/>
            </a:pPr>
            <a:r>
              <a:rPr lang="fr-FR" sz="2000" b="1" dirty="0"/>
              <a:t>REGARD CROISÉ ENTRE INTERVENTION DU PUDC, DYNAMIQUES DE GENRE ET VULNÉRABILITÉ ENVIRONNEMENTALE</a:t>
            </a:r>
            <a:endParaRPr lang="fr-FR" sz="2000" b="1" dirty="0">
              <a:sym typeface="Arial"/>
            </a:endParaRPr>
          </a:p>
        </p:txBody>
      </p:sp>
      <p:sp>
        <p:nvSpPr>
          <p:cNvPr id="223" name="Google Shape;223;p13"/>
          <p:cNvSpPr txBox="1">
            <a:spLocks noGrp="1"/>
          </p:cNvSpPr>
          <p:nvPr>
            <p:ph type="sldNum" idx="12"/>
          </p:nvPr>
        </p:nvSpPr>
        <p:spPr/>
        <p:txBody>
          <a:bodyPr/>
          <a:lstStyle/>
          <a:p>
            <a:fld id="{00000000-1234-1234-1234-123412341234}" type="slidenum">
              <a:rPr lang="fr" smtClean="0"/>
              <a:pPr/>
              <a:t>2</a:t>
            </a:fld>
            <a:endParaRPr lang="fr" dirty="0"/>
          </a:p>
        </p:txBody>
      </p:sp>
    </p:spTree>
    <p:extLst>
      <p:ext uri="{BB962C8B-B14F-4D97-AF65-F5344CB8AC3E}">
        <p14:creationId xmlns:p14="http://schemas.microsoft.com/office/powerpoint/2010/main" val="40270701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26"/>
          <p:cNvSpPr txBox="1">
            <a:spLocks noGrp="1"/>
          </p:cNvSpPr>
          <p:nvPr>
            <p:ph type="ctrTitle"/>
          </p:nvPr>
        </p:nvSpPr>
        <p:spPr>
          <a:xfrm>
            <a:off x="0" y="4335067"/>
            <a:ext cx="7398327" cy="1359151"/>
          </a:xfrm>
          <a:prstGeom prst="rect">
            <a:avLst/>
          </a:prstGeom>
        </p:spPr>
        <p:txBody>
          <a:bodyPr spcFirstLastPara="1" vert="horz" wrap="square" lIns="121900" tIns="121900" rIns="121900" bIns="121900" rtlCol="0" anchor="b" anchorCtr="0">
            <a:noAutofit/>
          </a:bodyPr>
          <a:lstStyle/>
          <a:p>
            <a:r>
              <a:rPr lang="fr" sz="4400" b="1" dirty="0">
                <a:solidFill>
                  <a:schemeClr val="bg1"/>
                </a:solidFill>
                <a:latin typeface="Arial" panose="020B0604020202020204" pitchFamily="34" charset="0"/>
                <a:cs typeface="Arial" panose="020B0604020202020204" pitchFamily="34" charset="0"/>
              </a:rPr>
              <a:t>Merci de votre attention !</a:t>
            </a:r>
            <a:endParaRPr sz="4400" b="1" dirty="0">
              <a:solidFill>
                <a:schemeClr val="bg1"/>
              </a:solidFill>
              <a:latin typeface="Arial" panose="020B0604020202020204" pitchFamily="34" charset="0"/>
              <a:cs typeface="Arial" panose="020B0604020202020204" pitchFamily="34" charset="0"/>
            </a:endParaRPr>
          </a:p>
        </p:txBody>
      </p:sp>
      <p:sp>
        <p:nvSpPr>
          <p:cNvPr id="317" name="Google Shape;317;p26"/>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fld id="{00000000-1234-1234-1234-123412341234}" type="slidenum">
              <a:rPr lang="fr"/>
              <a:pPr/>
              <a:t>20</a:t>
            </a:fld>
            <a:endParaRPr/>
          </a:p>
        </p:txBody>
      </p:sp>
    </p:spTree>
    <p:extLst>
      <p:ext uri="{BB962C8B-B14F-4D97-AF65-F5344CB8AC3E}">
        <p14:creationId xmlns:p14="http://schemas.microsoft.com/office/powerpoint/2010/main" val="40814530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322117" y="523432"/>
            <a:ext cx="8395855" cy="1107941"/>
          </a:xfrm>
        </p:spPr>
        <p:txBody>
          <a:bodyPr/>
          <a:lstStyle/>
          <a:p>
            <a:r>
              <a:rPr lang="fr-FR" sz="4000" b="1" dirty="0">
                <a:solidFill>
                  <a:schemeClr val="bg1"/>
                </a:solidFill>
              </a:rPr>
              <a:t>1. </a:t>
            </a:r>
            <a:r>
              <a:rPr lang="fr-FR" sz="2000" b="1" dirty="0">
                <a:solidFill>
                  <a:schemeClr val="bg1"/>
                </a:solidFill>
                <a:latin typeface="+mn-lt"/>
              </a:rPr>
              <a:t>CADRE THÉORIQUE DE RÉFÉRENCE</a:t>
            </a:r>
            <a:endParaRPr lang="fr-FR" sz="2000" b="1" dirty="0">
              <a:solidFill>
                <a:schemeClr val="bg1"/>
              </a:solidFill>
              <a:latin typeface="+mn-lt"/>
              <a:cs typeface="Arial" panose="020B0604020202020204" pitchFamily="34" charset="0"/>
            </a:endParaRPr>
          </a:p>
        </p:txBody>
      </p:sp>
      <p:sp>
        <p:nvSpPr>
          <p:cNvPr id="222" name="Google Shape;222;p13"/>
          <p:cNvSpPr txBox="1">
            <a:spLocks noGrp="1"/>
          </p:cNvSpPr>
          <p:nvPr>
            <p:ph type="body" idx="1"/>
          </p:nvPr>
        </p:nvSpPr>
        <p:spPr>
          <a:xfrm>
            <a:off x="248480" y="1761400"/>
            <a:ext cx="9481930" cy="3466583"/>
          </a:xfrm>
        </p:spPr>
        <p:txBody>
          <a:bodyPr/>
          <a:lstStyle/>
          <a:p>
            <a:pPr marL="101598" indent="0" algn="just">
              <a:buNone/>
            </a:pPr>
            <a:endParaRPr lang="fr-FR" sz="2000" dirty="0">
              <a:latin typeface="Arial" panose="020B0604020202020204" pitchFamily="34" charset="0"/>
              <a:cs typeface="Arial" panose="020B0604020202020204" pitchFamily="34" charset="0"/>
              <a:sym typeface="Arial"/>
            </a:endParaRPr>
          </a:p>
          <a:p>
            <a:pPr algn="just"/>
            <a:r>
              <a:rPr lang="fr-SN" sz="2000" b="1" dirty="0"/>
              <a:t>Théories des rôles : </a:t>
            </a:r>
            <a:r>
              <a:rPr lang="fr-FR" sz="2000" dirty="0"/>
              <a:t>La référence à la théorie des rôles permet d’interroger, compte tenu de l’intervention du PUDC, la répartition des tâches entre les hommes et les femmes à partir de trois principaux domaines appelée généralement le triple rôle : les tâches reproductives, les tâches productives et les tâches communautaires.</a:t>
            </a:r>
            <a:endParaRPr lang="fr-SN" sz="2000" b="1" dirty="0"/>
          </a:p>
          <a:p>
            <a:pPr algn="just"/>
            <a:endParaRPr lang="fr-SN" sz="2000" b="1" dirty="0"/>
          </a:p>
          <a:p>
            <a:pPr marL="101598" indent="0" algn="just">
              <a:buNone/>
            </a:pPr>
            <a:endParaRPr lang="fr-SN" sz="2000" b="1" dirty="0"/>
          </a:p>
          <a:p>
            <a:pPr algn="just"/>
            <a:r>
              <a:rPr lang="fr-SN" sz="2000" b="1" dirty="0"/>
              <a:t>Approche inter sectionnelle du genre</a:t>
            </a:r>
            <a:r>
              <a:rPr lang="fr-SN" sz="2000" dirty="0"/>
              <a:t> : croisement du genre avec d’autres rapports de pouvoir telles que le pouvoir économique, l’âge, l’origine ethnique, le régime matrimonial et la religion.</a:t>
            </a:r>
          </a:p>
          <a:p>
            <a:pPr algn="just"/>
            <a:endParaRPr lang="fr-FR" sz="1200" dirty="0">
              <a:latin typeface="Arial" panose="020B0604020202020204" pitchFamily="34" charset="0"/>
              <a:cs typeface="Arial" panose="020B0604020202020204" pitchFamily="34" charset="0"/>
              <a:sym typeface="Arial"/>
            </a:endParaRPr>
          </a:p>
        </p:txBody>
      </p:sp>
      <p:sp>
        <p:nvSpPr>
          <p:cNvPr id="223" name="Google Shape;223;p13"/>
          <p:cNvSpPr txBox="1">
            <a:spLocks noGrp="1"/>
          </p:cNvSpPr>
          <p:nvPr>
            <p:ph type="sldNum" idx="12"/>
          </p:nvPr>
        </p:nvSpPr>
        <p:spPr/>
        <p:txBody>
          <a:bodyPr/>
          <a:lstStyle/>
          <a:p>
            <a:fld id="{00000000-1234-1234-1234-123412341234}" type="slidenum">
              <a:rPr lang="fr" smtClean="0"/>
              <a:pPr/>
              <a:t>3</a:t>
            </a:fld>
            <a:endParaRPr lang="fr" dirty="0"/>
          </a:p>
        </p:txBody>
      </p:sp>
    </p:spTree>
    <p:extLst>
      <p:ext uri="{BB962C8B-B14F-4D97-AF65-F5344CB8AC3E}">
        <p14:creationId xmlns:p14="http://schemas.microsoft.com/office/powerpoint/2010/main" val="133669611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2" name="Google Shape;222;p13"/>
          <p:cNvSpPr txBox="1">
            <a:spLocks noGrp="1"/>
          </p:cNvSpPr>
          <p:nvPr>
            <p:ph type="body" idx="1"/>
          </p:nvPr>
        </p:nvSpPr>
        <p:spPr>
          <a:xfrm>
            <a:off x="415635" y="2015837"/>
            <a:ext cx="9106051" cy="4166164"/>
          </a:xfrm>
          <a:prstGeom prst="rect">
            <a:avLst/>
          </a:prstGeom>
        </p:spPr>
        <p:txBody>
          <a:bodyPr spcFirstLastPara="1" vert="horz" wrap="square" lIns="121900" tIns="121900" rIns="121900" bIns="121900" rtlCol="0" anchor="ctr" anchorCtr="0">
            <a:noAutofit/>
          </a:bodyPr>
          <a:lstStyle/>
          <a:p>
            <a:pPr marL="101598" indent="0" algn="just">
              <a:buNone/>
            </a:pPr>
            <a:endParaRPr lang="fr-SN" sz="2000" b="1" dirty="0">
              <a:latin typeface="Arial" panose="020B0604020202020204" pitchFamily="34" charset="0"/>
              <a:cs typeface="Arial" panose="020B0604020202020204" pitchFamily="34" charset="0"/>
            </a:endParaRPr>
          </a:p>
          <a:p>
            <a:pPr algn="just"/>
            <a:r>
              <a:rPr lang="fr-FR" sz="2000" dirty="0"/>
              <a:t>L’approche et la démarche sont de natures essentiellement qualitatives;</a:t>
            </a:r>
          </a:p>
          <a:p>
            <a:pPr algn="just"/>
            <a:endParaRPr lang="fr-FR" sz="2000" dirty="0"/>
          </a:p>
          <a:p>
            <a:pPr algn="just"/>
            <a:r>
              <a:rPr lang="fr-FR" sz="2000" dirty="0"/>
              <a:t>Échantillonnage du choix raisonné dans le choix des équipements et des sites combiné à celui par «</a:t>
            </a:r>
            <a:r>
              <a:rPr lang="fr-FR" sz="2000" i="1" dirty="0"/>
              <a:t> boule de neige »</a:t>
            </a:r>
            <a:r>
              <a:rPr lang="fr-FR" sz="2000" dirty="0"/>
              <a:t> appliqué dans le choix des personnes ressources;</a:t>
            </a:r>
          </a:p>
          <a:p>
            <a:pPr algn="just"/>
            <a:endParaRPr lang="fr-FR" sz="2000" dirty="0"/>
          </a:p>
          <a:p>
            <a:pPr algn="just"/>
            <a:r>
              <a:rPr lang="fr-FR" sz="2000" dirty="0"/>
              <a:t>Les données collectées prennent appui sur des matériaux discursifs issus d’entrevues individuelles et d’entretiens de groupe effectués entre février et mars 2021 et en Août 2022.</a:t>
            </a:r>
          </a:p>
          <a:p>
            <a:pPr algn="just"/>
            <a:endParaRPr lang="fr-FR" sz="2000" dirty="0"/>
          </a:p>
          <a:p>
            <a:pPr algn="just"/>
            <a:r>
              <a:rPr lang="fr-FR" sz="2000" dirty="0"/>
              <a:t>L’observation directe et la revue documentaire ont été également mobilisées.</a:t>
            </a:r>
            <a:endParaRPr lang="fr-SN" sz="2000" dirty="0"/>
          </a:p>
          <a:p>
            <a:pPr marL="101598" indent="0">
              <a:lnSpc>
                <a:spcPct val="200000"/>
              </a:lnSpc>
              <a:spcBef>
                <a:spcPts val="0"/>
              </a:spcBef>
              <a:buClr>
                <a:schemeClr val="dk1"/>
              </a:buClr>
              <a:buNone/>
            </a:pPr>
            <a:endParaRPr sz="1400" dirty="0">
              <a:solidFill>
                <a:schemeClr val="dk1"/>
              </a:solidFill>
              <a:latin typeface="Arial" panose="020B0604020202020204" pitchFamily="34" charset="0"/>
              <a:ea typeface="Arial"/>
              <a:cs typeface="Arial" panose="020B0604020202020204" pitchFamily="34" charset="0"/>
              <a:sym typeface="Arial"/>
            </a:endParaRPr>
          </a:p>
        </p:txBody>
      </p:sp>
      <p:sp>
        <p:nvSpPr>
          <p:cNvPr id="223" name="Google Shape;223;p13"/>
          <p:cNvSpPr txBox="1">
            <a:spLocks noGrp="1"/>
          </p:cNvSpPr>
          <p:nvPr>
            <p:ph type="sldNum" idx="12"/>
          </p:nvPr>
        </p:nvSpPr>
        <p:spPr>
          <a:xfrm>
            <a:off x="10157333" y="6182000"/>
            <a:ext cx="1983200" cy="420800"/>
          </a:xfrm>
          <a:prstGeom prst="rect">
            <a:avLst/>
          </a:prstGeom>
        </p:spPr>
        <p:txBody>
          <a:bodyPr spcFirstLastPara="1" vert="horz" wrap="square" lIns="121900" tIns="121900" rIns="121900" bIns="121900" rtlCol="0" anchor="ctr" anchorCtr="0">
            <a:noAutofit/>
          </a:bodyPr>
          <a:lstStyle/>
          <a:p>
            <a:fld id="{00000000-1234-1234-1234-123412341234}" type="slidenum">
              <a:rPr lang="fr"/>
              <a:pPr/>
              <a:t>4</a:t>
            </a:fld>
            <a:endParaRPr dirty="0"/>
          </a:p>
        </p:txBody>
      </p:sp>
      <p:sp>
        <p:nvSpPr>
          <p:cNvPr id="6" name="Google Shape;221;p13">
            <a:extLst>
              <a:ext uri="{FF2B5EF4-FFF2-40B4-BE49-F238E27FC236}">
                <a16:creationId xmlns:a16="http://schemas.microsoft.com/office/drawing/2014/main" id="{9A99A7A1-02D9-5946-AEA5-2FDFC71BAE0E}"/>
              </a:ext>
            </a:extLst>
          </p:cNvPr>
          <p:cNvSpPr txBox="1">
            <a:spLocks noGrp="1"/>
          </p:cNvSpPr>
          <p:nvPr>
            <p:ph type="title"/>
          </p:nvPr>
        </p:nvSpPr>
        <p:spPr>
          <a:xfrm>
            <a:off x="322117" y="523432"/>
            <a:ext cx="5502213" cy="927681"/>
          </a:xfrm>
        </p:spPr>
        <p:txBody>
          <a:bodyPr/>
          <a:lstStyle/>
          <a:p>
            <a:r>
              <a:rPr lang="fr-FR" sz="2000" b="1" dirty="0">
                <a:solidFill>
                  <a:schemeClr val="bg1"/>
                </a:solidFill>
                <a:latin typeface="+mn-lt"/>
              </a:rPr>
              <a:t>2. DÉMARCHE MÉTHODOLOGIQUE</a:t>
            </a:r>
            <a:endParaRPr lang="fr-FR" sz="2000" b="1"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2637298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360370" y="541053"/>
            <a:ext cx="6259091" cy="952076"/>
          </a:xfrm>
        </p:spPr>
        <p:txBody>
          <a:bodyPr/>
          <a:lstStyle/>
          <a:p>
            <a:pPr algn="just"/>
            <a:r>
              <a:rPr lang="fr-FR" sz="2000" b="1" dirty="0">
                <a:solidFill>
                  <a:schemeClr val="bg1"/>
                </a:solidFill>
                <a:latin typeface="+mn-lt"/>
              </a:rPr>
              <a:t>DÉMARCHE MÉTHODOLOGIQUE (SUITE)</a:t>
            </a:r>
            <a:endParaRPr lang="fr-FR" sz="2000" b="1" dirty="0">
              <a:solidFill>
                <a:schemeClr val="bg1"/>
              </a:solidFill>
              <a:latin typeface="+mn-lt"/>
              <a:cs typeface="Arial" panose="020B0604020202020204" pitchFamily="34" charset="0"/>
            </a:endParaRPr>
          </a:p>
        </p:txBody>
      </p:sp>
      <p:sp>
        <p:nvSpPr>
          <p:cNvPr id="222" name="Google Shape;222;p13"/>
          <p:cNvSpPr txBox="1">
            <a:spLocks noGrp="1"/>
          </p:cNvSpPr>
          <p:nvPr>
            <p:ph type="body" idx="1"/>
          </p:nvPr>
        </p:nvSpPr>
        <p:spPr>
          <a:xfrm>
            <a:off x="558926" y="1918887"/>
            <a:ext cx="9250996" cy="3666904"/>
          </a:xfrm>
        </p:spPr>
        <p:txBody>
          <a:bodyPr/>
          <a:lstStyle/>
          <a:p>
            <a:pPr algn="just"/>
            <a:r>
              <a:rPr lang="fr-FR" sz="2000" dirty="0"/>
              <a:t>Sites de l’étude : Médina Mountaga (pôle nord du PUDC) et Thiamène Sanghap (pôle centre du PUDC)</a:t>
            </a:r>
          </a:p>
          <a:p>
            <a:pPr algn="just"/>
            <a:endParaRPr lang="fr-FR" sz="2000" dirty="0"/>
          </a:p>
          <a:p>
            <a:pPr algn="just"/>
            <a:r>
              <a:rPr lang="fr-FR" sz="2000" dirty="0"/>
              <a:t>Cibles de l’étude : </a:t>
            </a:r>
            <a:r>
              <a:rPr lang="fr-SN" sz="2000" dirty="0"/>
              <a:t>autorités locales (maires, chefs de villages, chefs religieux), responsables de mouvements féminins (associations, GIE, Unions locales), équipe de coordination du PUDC, bénéficiaires du programme ont été interrogé en tenant en compte la représentativité en termes de profil et de genre;</a:t>
            </a:r>
          </a:p>
          <a:p>
            <a:pPr algn="just"/>
            <a:endParaRPr lang="fr-SN" sz="2000" dirty="0"/>
          </a:p>
          <a:p>
            <a:pPr algn="just"/>
            <a:r>
              <a:rPr lang="fr-SN" sz="2000" dirty="0"/>
              <a:t>Pour l’analyse, l’approche comparative a été utilisée en opérationnalisant les principes de triangulation des sources d’informations et de saturation des informations. </a:t>
            </a:r>
            <a:endParaRPr lang="fr-FR" sz="2000" dirty="0"/>
          </a:p>
        </p:txBody>
      </p:sp>
      <p:sp>
        <p:nvSpPr>
          <p:cNvPr id="223" name="Google Shape;223;p13"/>
          <p:cNvSpPr txBox="1">
            <a:spLocks noGrp="1"/>
          </p:cNvSpPr>
          <p:nvPr>
            <p:ph type="sldNum" idx="12"/>
          </p:nvPr>
        </p:nvSpPr>
        <p:spPr/>
        <p:txBody>
          <a:bodyPr/>
          <a:lstStyle/>
          <a:p>
            <a:fld id="{00000000-1234-1234-1234-123412341234}" type="slidenum">
              <a:rPr lang="fr" smtClean="0"/>
              <a:pPr/>
              <a:t>5</a:t>
            </a:fld>
            <a:endParaRPr lang="fr" dirty="0"/>
          </a:p>
        </p:txBody>
      </p:sp>
    </p:spTree>
    <p:extLst>
      <p:ext uri="{BB962C8B-B14F-4D97-AF65-F5344CB8AC3E}">
        <p14:creationId xmlns:p14="http://schemas.microsoft.com/office/powerpoint/2010/main" val="27157644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0" y="471479"/>
            <a:ext cx="9648109" cy="952076"/>
          </a:xfrm>
        </p:spPr>
        <p:txBody>
          <a:bodyPr/>
          <a:lstStyle/>
          <a:p>
            <a:pPr algn="just"/>
            <a:r>
              <a:rPr lang="fr-SN" sz="2000" b="1" dirty="0">
                <a:solidFill>
                  <a:schemeClr val="bg1"/>
                </a:solidFill>
                <a:latin typeface="+mn-lt"/>
                <a:cs typeface="Arial" panose="020B0604020202020204" pitchFamily="34" charset="0"/>
              </a:rPr>
              <a:t>DÉMARCHE MÉTHODOLOGIQUE: ENQUÊTE DE TERRAIN</a:t>
            </a:r>
            <a:endParaRPr lang="fr-FR" sz="2000" b="1" dirty="0">
              <a:solidFill>
                <a:schemeClr val="bg1"/>
              </a:solidFill>
              <a:latin typeface="+mn-lt"/>
              <a:cs typeface="Arial" panose="020B0604020202020204" pitchFamily="34" charset="0"/>
            </a:endParaRPr>
          </a:p>
        </p:txBody>
      </p:sp>
      <p:sp>
        <p:nvSpPr>
          <p:cNvPr id="222" name="Google Shape;222;p13"/>
          <p:cNvSpPr txBox="1">
            <a:spLocks noGrp="1"/>
          </p:cNvSpPr>
          <p:nvPr>
            <p:ph type="body" idx="1"/>
          </p:nvPr>
        </p:nvSpPr>
        <p:spPr>
          <a:xfrm>
            <a:off x="558926" y="1918887"/>
            <a:ext cx="9250996" cy="3666904"/>
          </a:xfrm>
        </p:spPr>
        <p:txBody>
          <a:bodyPr/>
          <a:lstStyle/>
          <a:p>
            <a:pPr algn="just"/>
            <a:r>
              <a:rPr lang="fr-FR" sz="2000" b="1" dirty="0">
                <a:cs typeface="Arial" panose="020B0604020202020204" pitchFamily="34" charset="0"/>
              </a:rPr>
              <a:t>Outils de collecte </a:t>
            </a:r>
            <a:r>
              <a:rPr lang="fr-FR" sz="2000" dirty="0">
                <a:cs typeface="Arial" panose="020B0604020202020204" pitchFamily="34" charset="0"/>
              </a:rPr>
              <a:t>: </a:t>
            </a:r>
          </a:p>
          <a:p>
            <a:pPr lvl="1" algn="just"/>
            <a:r>
              <a:rPr lang="fr-FR" sz="2000" dirty="0">
                <a:cs typeface="Arial" panose="020B0604020202020204" pitchFamily="34" charset="0"/>
              </a:rPr>
              <a:t>Guides thématiques : bénéficiaires du PUDC, personnes ressources </a:t>
            </a:r>
          </a:p>
          <a:p>
            <a:pPr lvl="1" algn="just"/>
            <a:r>
              <a:rPr lang="fr-FR" sz="2000" dirty="0">
                <a:cs typeface="Arial" panose="020B0604020202020204" pitchFamily="34" charset="0"/>
              </a:rPr>
              <a:t>Fiche d’observation</a:t>
            </a:r>
          </a:p>
          <a:p>
            <a:pPr algn="just"/>
            <a:r>
              <a:rPr lang="fr-FR" sz="2000" b="1" dirty="0">
                <a:cs typeface="Arial" panose="020B0604020202020204" pitchFamily="34" charset="0"/>
              </a:rPr>
              <a:t>Techniques de collecte </a:t>
            </a:r>
            <a:r>
              <a:rPr lang="fr-FR" sz="2000" dirty="0">
                <a:cs typeface="Arial" panose="020B0604020202020204" pitchFamily="34" charset="0"/>
              </a:rPr>
              <a:t>:</a:t>
            </a:r>
          </a:p>
          <a:p>
            <a:pPr lvl="1" algn="just"/>
            <a:r>
              <a:rPr lang="fr-FR" sz="2000" dirty="0">
                <a:cs typeface="Arial" panose="020B0604020202020204" pitchFamily="34" charset="0"/>
              </a:rPr>
              <a:t>Focus group et entretiens individuels</a:t>
            </a:r>
          </a:p>
          <a:p>
            <a:pPr lvl="1" algn="just"/>
            <a:r>
              <a:rPr lang="fr-FR" sz="2000" dirty="0">
                <a:cs typeface="Arial" panose="020B0604020202020204" pitchFamily="34" charset="0"/>
              </a:rPr>
              <a:t>Observation directe et libre : portraits qualitatifs des enquêtés</a:t>
            </a:r>
          </a:p>
          <a:p>
            <a:pPr algn="just"/>
            <a:r>
              <a:rPr lang="fr-FR" sz="2000" b="1" dirty="0">
                <a:cs typeface="Arial" panose="020B0604020202020204" pitchFamily="34" charset="0"/>
              </a:rPr>
              <a:t>Entretiens physiques : étude de cas par pôle</a:t>
            </a:r>
            <a:endParaRPr lang="fr-FR" sz="2000" dirty="0"/>
          </a:p>
        </p:txBody>
      </p:sp>
      <p:sp>
        <p:nvSpPr>
          <p:cNvPr id="223" name="Google Shape;223;p13"/>
          <p:cNvSpPr txBox="1">
            <a:spLocks noGrp="1"/>
          </p:cNvSpPr>
          <p:nvPr>
            <p:ph type="sldNum" idx="12"/>
          </p:nvPr>
        </p:nvSpPr>
        <p:spPr/>
        <p:txBody>
          <a:bodyPr/>
          <a:lstStyle/>
          <a:p>
            <a:fld id="{00000000-1234-1234-1234-123412341234}" type="slidenum">
              <a:rPr lang="fr" smtClean="0"/>
              <a:pPr/>
              <a:t>6</a:t>
            </a:fld>
            <a:endParaRPr lang="fr" dirty="0"/>
          </a:p>
        </p:txBody>
      </p:sp>
    </p:spTree>
    <p:extLst>
      <p:ext uri="{BB962C8B-B14F-4D97-AF65-F5344CB8AC3E}">
        <p14:creationId xmlns:p14="http://schemas.microsoft.com/office/powerpoint/2010/main" val="35087046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3"/>
          <p:cNvSpPr txBox="1">
            <a:spLocks noGrp="1"/>
          </p:cNvSpPr>
          <p:nvPr>
            <p:ph type="title"/>
          </p:nvPr>
        </p:nvSpPr>
        <p:spPr>
          <a:xfrm>
            <a:off x="1085700" y="523433"/>
            <a:ext cx="6010839" cy="894367"/>
          </a:xfrm>
        </p:spPr>
        <p:txBody>
          <a:bodyPr/>
          <a:lstStyle/>
          <a:p>
            <a:pPr algn="just"/>
            <a:r>
              <a:rPr lang="fr-FR" sz="2000" b="1" dirty="0">
                <a:solidFill>
                  <a:schemeClr val="bg1"/>
                </a:solidFill>
              </a:rPr>
              <a:t>PRÉSENTATION DE MÉDINA MOUNTAGA </a:t>
            </a:r>
            <a:endParaRPr lang="fr-FR" sz="2000" b="1" dirty="0">
              <a:solidFill>
                <a:schemeClr val="bg1"/>
              </a:solidFill>
              <a:latin typeface="Arial" panose="020B0604020202020204" pitchFamily="34" charset="0"/>
              <a:cs typeface="Arial" panose="020B0604020202020204" pitchFamily="34" charset="0"/>
            </a:endParaRPr>
          </a:p>
        </p:txBody>
      </p:sp>
      <p:sp>
        <p:nvSpPr>
          <p:cNvPr id="222" name="Google Shape;222;p13"/>
          <p:cNvSpPr txBox="1">
            <a:spLocks noGrp="1"/>
          </p:cNvSpPr>
          <p:nvPr>
            <p:ph type="body" idx="1"/>
          </p:nvPr>
        </p:nvSpPr>
        <p:spPr>
          <a:xfrm>
            <a:off x="129209" y="1838600"/>
            <a:ext cx="10595114" cy="4343400"/>
          </a:xfrm>
        </p:spPr>
        <p:txBody>
          <a:bodyPr/>
          <a:lstStyle/>
          <a:p>
            <a:pPr marL="101598" indent="0">
              <a:buNone/>
            </a:pPr>
            <a:endParaRPr lang="fr-SN" sz="1600" dirty="0">
              <a:latin typeface="Arial" panose="020B0604020202020204" pitchFamily="34" charset="0"/>
              <a:cs typeface="Arial" panose="020B0604020202020204" pitchFamily="34" charset="0"/>
              <a:sym typeface="Arial"/>
            </a:endParaRPr>
          </a:p>
          <a:p>
            <a:pPr algn="just"/>
            <a:r>
              <a:rPr lang="fr-FR" sz="2000" b="1" dirty="0"/>
              <a:t>Profil environnemental de Médina Mountaga</a:t>
            </a:r>
          </a:p>
          <a:p>
            <a:pPr lvl="1" algn="just"/>
            <a:r>
              <a:rPr lang="fr-SN" sz="1800" dirty="0"/>
              <a:t>Médina Mountaga (commune de Ronkh), situé dans la zone nord du Sénégal (région administrative de Saint-Louis) ;</a:t>
            </a:r>
          </a:p>
          <a:p>
            <a:pPr lvl="1" algn="just"/>
            <a:r>
              <a:rPr lang="fr-SN" sz="1800" dirty="0"/>
              <a:t>Contexte écologique caractérisé par un climat semi-aride (ANSD, SES 2019) caractérisé par une désertification en progression (transformation de forêts en espaces agricoles en espaces agricoles), la présence d’arbustes, quelques baobabs et acacias ;</a:t>
            </a:r>
          </a:p>
          <a:p>
            <a:pPr lvl="1" algn="just"/>
            <a:r>
              <a:rPr lang="fr-SN" sz="1800" dirty="0"/>
              <a:t>Lessivage des sols dans certaines zones et une forte utilisation d’engrais et de pesticides potentiellement nuisibles aussi bien pour la nature que pour l’homme ;</a:t>
            </a:r>
          </a:p>
          <a:p>
            <a:pPr lvl="1" algn="just"/>
            <a:r>
              <a:rPr lang="fr-SN" sz="1800" dirty="0"/>
              <a:t>Développement de la culture irriguée soutenu par des initiatives individuelles et/ou familiales mais soumis à des défis liés à l’accès à des facteurs de production (terres, crédit et équipements) et à la divagation des animaux à la recherche de pâturage en perpétuel manque </a:t>
            </a:r>
          </a:p>
          <a:p>
            <a:pPr lvl="1" algn="just"/>
            <a:r>
              <a:rPr lang="fr-SN" sz="1800" dirty="0"/>
              <a:t>On conclue ainsi à un environnement agressé de tout bord (déforestation, pollution) rendant de plus en plus vulnérable le territoire aux changements climatiques et aux conséquences néfastes des actions anthropiques.</a:t>
            </a:r>
          </a:p>
          <a:p>
            <a:endParaRPr lang="fr-SN" sz="1400" dirty="0">
              <a:sym typeface="Arial"/>
            </a:endParaRPr>
          </a:p>
        </p:txBody>
      </p:sp>
      <p:sp>
        <p:nvSpPr>
          <p:cNvPr id="223" name="Google Shape;223;p13"/>
          <p:cNvSpPr txBox="1">
            <a:spLocks noGrp="1"/>
          </p:cNvSpPr>
          <p:nvPr>
            <p:ph type="sldNum" idx="12"/>
          </p:nvPr>
        </p:nvSpPr>
        <p:spPr/>
        <p:txBody>
          <a:bodyPr/>
          <a:lstStyle/>
          <a:p>
            <a:fld id="{00000000-1234-1234-1234-123412341234}" type="slidenum">
              <a:rPr lang="fr" smtClean="0"/>
              <a:pPr/>
              <a:t>7</a:t>
            </a:fld>
            <a:endParaRPr lang="fr" dirty="0"/>
          </a:p>
        </p:txBody>
      </p:sp>
    </p:spTree>
    <p:extLst>
      <p:ext uri="{BB962C8B-B14F-4D97-AF65-F5344CB8AC3E}">
        <p14:creationId xmlns:p14="http://schemas.microsoft.com/office/powerpoint/2010/main" val="23351858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2" name="Google Shape;222;p13"/>
          <p:cNvSpPr txBox="1">
            <a:spLocks noGrp="1"/>
          </p:cNvSpPr>
          <p:nvPr>
            <p:ph type="body" idx="1"/>
          </p:nvPr>
        </p:nvSpPr>
        <p:spPr>
          <a:xfrm>
            <a:off x="0" y="1817690"/>
            <a:ext cx="10157333" cy="4115971"/>
          </a:xfrm>
        </p:spPr>
        <p:txBody>
          <a:bodyPr/>
          <a:lstStyle/>
          <a:p>
            <a:pPr algn="just"/>
            <a:r>
              <a:rPr lang="fr-FR" sz="2000" b="1" dirty="0"/>
              <a:t>Profil sociologique de Médina Mountaga</a:t>
            </a:r>
          </a:p>
          <a:p>
            <a:pPr lvl="1" algn="just"/>
            <a:r>
              <a:rPr lang="fr-SN" sz="1800" dirty="0"/>
              <a:t>Village issu du déplacement climatique, les populations qui le composent viennent de cinq villages différents ;</a:t>
            </a:r>
          </a:p>
          <a:p>
            <a:pPr lvl="1" algn="just"/>
            <a:r>
              <a:rPr lang="fr-SN" sz="1800" dirty="0"/>
              <a:t>Cinq (05) groupements féminins constitués suivant la répartition des membres dans les cinq villages d’origine ;</a:t>
            </a:r>
          </a:p>
          <a:p>
            <a:pPr lvl="1" algn="just"/>
            <a:r>
              <a:rPr lang="fr-SN" sz="1800" dirty="0"/>
              <a:t>La création d’une union locale dont le top management est constitué des présidentes des cinq groupements groupements de base ; </a:t>
            </a:r>
          </a:p>
          <a:p>
            <a:pPr lvl="1" algn="just"/>
            <a:r>
              <a:rPr lang="fr-SN" sz="1800" dirty="0"/>
              <a:t>Equipements PUDC : </a:t>
            </a:r>
            <a:r>
              <a:rPr lang="fr-SN" sz="1800" dirty="0" err="1"/>
              <a:t>batteuse+décortiqueuse</a:t>
            </a:r>
            <a:r>
              <a:rPr lang="fr-SN" sz="1800" dirty="0"/>
              <a:t> à riz, non fonctionnelles ; </a:t>
            </a:r>
          </a:p>
          <a:p>
            <a:pPr lvl="1" algn="just"/>
            <a:r>
              <a:rPr lang="fr-SN" sz="1800" dirty="0"/>
              <a:t>Renforcement de capacités dans la conduite des équipements et dans la dynamique organisationnelle ;</a:t>
            </a:r>
          </a:p>
          <a:p>
            <a:pPr lvl="1" algn="just"/>
            <a:r>
              <a:rPr lang="fr-SN" sz="1800" dirty="0"/>
              <a:t>Des difficultés quant à la confiance, la cohésion  et l’entente entre les groupements et entre les membres des différents groupements. </a:t>
            </a:r>
          </a:p>
        </p:txBody>
      </p:sp>
      <p:sp>
        <p:nvSpPr>
          <p:cNvPr id="223" name="Google Shape;223;p13"/>
          <p:cNvSpPr txBox="1">
            <a:spLocks noGrp="1"/>
          </p:cNvSpPr>
          <p:nvPr>
            <p:ph type="sldNum" idx="12"/>
          </p:nvPr>
        </p:nvSpPr>
        <p:spPr/>
        <p:txBody>
          <a:bodyPr/>
          <a:lstStyle/>
          <a:p>
            <a:fld id="{00000000-1234-1234-1234-123412341234}" type="slidenum">
              <a:rPr lang="fr" smtClean="0"/>
              <a:pPr/>
              <a:t>8</a:t>
            </a:fld>
            <a:endParaRPr lang="fr" dirty="0"/>
          </a:p>
        </p:txBody>
      </p:sp>
      <p:sp>
        <p:nvSpPr>
          <p:cNvPr id="10" name="Google Shape;221;p13">
            <a:extLst>
              <a:ext uri="{FF2B5EF4-FFF2-40B4-BE49-F238E27FC236}">
                <a16:creationId xmlns:a16="http://schemas.microsoft.com/office/drawing/2014/main" id="{82B70CF7-BCA0-5C43-8341-D4ED68BBDACB}"/>
              </a:ext>
            </a:extLst>
          </p:cNvPr>
          <p:cNvSpPr txBox="1">
            <a:spLocks noGrp="1"/>
          </p:cNvSpPr>
          <p:nvPr>
            <p:ph type="title"/>
          </p:nvPr>
        </p:nvSpPr>
        <p:spPr>
          <a:xfrm>
            <a:off x="558926" y="735496"/>
            <a:ext cx="7323200" cy="739964"/>
          </a:xfrm>
        </p:spPr>
        <p:txBody>
          <a:bodyPr/>
          <a:lstStyle/>
          <a:p>
            <a:pPr algn="just"/>
            <a:r>
              <a:rPr lang="fr-FR" sz="2000" b="1" dirty="0">
                <a:solidFill>
                  <a:schemeClr val="bg1"/>
                </a:solidFill>
              </a:rPr>
              <a:t>PRÉSENTATION DE MÉDINA MOUNTAGA (SUITE)</a:t>
            </a:r>
            <a:endParaRPr lang="fr-FR"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45162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2" name="Google Shape;222;p13"/>
          <p:cNvSpPr txBox="1">
            <a:spLocks noGrp="1"/>
          </p:cNvSpPr>
          <p:nvPr>
            <p:ph type="body" idx="1"/>
          </p:nvPr>
        </p:nvSpPr>
        <p:spPr>
          <a:xfrm>
            <a:off x="220996" y="1920511"/>
            <a:ext cx="9568590" cy="3744793"/>
          </a:xfrm>
        </p:spPr>
        <p:txBody>
          <a:bodyPr/>
          <a:lstStyle/>
          <a:p>
            <a:pPr algn="just"/>
            <a:r>
              <a:rPr lang="fr-SN" sz="1800" dirty="0"/>
              <a:t>Création et augmentation de richesses solidaires à travers le développement d’activités génératrices de revenus;</a:t>
            </a:r>
          </a:p>
          <a:p>
            <a:pPr algn="just"/>
            <a:r>
              <a:rPr lang="fr-SN" sz="1800" dirty="0"/>
              <a:t>Renforcement des solidarités entre hommes et femmes à Médina Mountaga ;</a:t>
            </a:r>
          </a:p>
          <a:p>
            <a:pPr algn="just"/>
            <a:r>
              <a:rPr lang="fr-SN" sz="1800" dirty="0"/>
              <a:t>Négociation des rôles sociaux avec une meilleure implication des femmes par les hommes dans les décisions liées au ménage (dépenses, cérémonies, investissement…). </a:t>
            </a:r>
          </a:p>
          <a:p>
            <a:pPr algn="just"/>
            <a:r>
              <a:rPr lang="fr-SN" sz="1800" dirty="0"/>
              <a:t>Le statut matrimonial (régime polygamique est positivement associé à la participation des femmes à la prise de décisions au sein du ménage du fait de leurs contributions aux aux dépenses familiales.</a:t>
            </a:r>
          </a:p>
          <a:p>
            <a:pPr algn="just"/>
            <a:r>
              <a:rPr lang="fr-SN" sz="1800" dirty="0"/>
              <a:t>Ce pouvoir économique confère une meilleure marge de manœuvre pour négocier les rôles ;</a:t>
            </a:r>
          </a:p>
          <a:p>
            <a:pPr algn="just"/>
            <a:r>
              <a:rPr lang="fr-SN" sz="1800" dirty="0"/>
              <a:t>Renforcement des espaces de pouvoir conférer par la culture face à l’enjeu culturel du modèle familial qui consacre l’autorité masculine.</a:t>
            </a:r>
          </a:p>
          <a:p>
            <a:pPr marL="1054083" lvl="1" indent="-342900">
              <a:buAutoNum type="arabicPeriod"/>
            </a:pPr>
            <a:endParaRPr lang="fr-SN" sz="1400" dirty="0">
              <a:sym typeface="Arial"/>
            </a:endParaRPr>
          </a:p>
        </p:txBody>
      </p:sp>
      <p:sp>
        <p:nvSpPr>
          <p:cNvPr id="223" name="Google Shape;223;p13"/>
          <p:cNvSpPr txBox="1">
            <a:spLocks noGrp="1"/>
          </p:cNvSpPr>
          <p:nvPr>
            <p:ph type="sldNum" idx="12"/>
          </p:nvPr>
        </p:nvSpPr>
        <p:spPr/>
        <p:txBody>
          <a:bodyPr/>
          <a:lstStyle/>
          <a:p>
            <a:fld id="{00000000-1234-1234-1234-123412341234}" type="slidenum">
              <a:rPr lang="fr" smtClean="0"/>
              <a:pPr/>
              <a:t>9</a:t>
            </a:fld>
            <a:endParaRPr lang="fr" dirty="0"/>
          </a:p>
        </p:txBody>
      </p:sp>
      <p:sp>
        <p:nvSpPr>
          <p:cNvPr id="7" name="Google Shape;221;p13">
            <a:extLst>
              <a:ext uri="{FF2B5EF4-FFF2-40B4-BE49-F238E27FC236}">
                <a16:creationId xmlns:a16="http://schemas.microsoft.com/office/drawing/2014/main" id="{678D5CF3-6D75-CC4F-A6E7-A4D055200B24}"/>
              </a:ext>
            </a:extLst>
          </p:cNvPr>
          <p:cNvSpPr txBox="1">
            <a:spLocks noGrp="1"/>
          </p:cNvSpPr>
          <p:nvPr>
            <p:ph type="title"/>
          </p:nvPr>
        </p:nvSpPr>
        <p:spPr>
          <a:xfrm>
            <a:off x="1085700" y="523433"/>
            <a:ext cx="7323200" cy="1021600"/>
          </a:xfrm>
        </p:spPr>
        <p:txBody>
          <a:bodyPr/>
          <a:lstStyle/>
          <a:p>
            <a:pPr algn="just"/>
            <a:r>
              <a:rPr lang="fr-FR" sz="2000" b="1" dirty="0">
                <a:solidFill>
                  <a:schemeClr val="bg1"/>
                </a:solidFill>
              </a:rPr>
              <a:t>IMPACT DE L’INTERVENTION SUR LES DYNAMIQUES DE GENRE À MÉDINA MOUNTAGA</a:t>
            </a:r>
            <a:endParaRPr lang="fr-FR"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10977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{428A3AA4-C002-3043-8C23-BF000C27FDF3}tf10001076</Template>
  <TotalTime>8002</TotalTime>
  <Words>1494</Words>
  <Application>Microsoft Office PowerPoint</Application>
  <PresentationFormat>Grand écran</PresentationFormat>
  <Paragraphs>137</Paragraphs>
  <Slides>20</Slides>
  <Notes>20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20</vt:i4>
      </vt:variant>
    </vt:vector>
  </HeadingPairs>
  <TitlesOfParts>
    <vt:vector size="29" baseType="lpstr">
      <vt:lpstr>Arial</vt:lpstr>
      <vt:lpstr>Arvo</vt:lpstr>
      <vt:lpstr>Calibri</vt:lpstr>
      <vt:lpstr>Calibri Light</vt:lpstr>
      <vt:lpstr>Raleway</vt:lpstr>
      <vt:lpstr>Roboto Condensed Light</vt:lpstr>
      <vt:lpstr>Times New Roman</vt:lpstr>
      <vt:lpstr>Wingdings</vt:lpstr>
      <vt:lpstr>Thème Office</vt:lpstr>
      <vt:lpstr>Dynamiques de genre et intervention du PUDC : analyse comparative entre deux contextes de vulnérabilité écologique (Médina Mountaga et Thiamène/Sanghap)</vt:lpstr>
      <vt:lpstr>PLAN</vt:lpstr>
      <vt:lpstr>1. CADRE THÉORIQUE DE RÉFÉRENCE</vt:lpstr>
      <vt:lpstr>2. DÉMARCHE MÉTHODOLOGIQUE</vt:lpstr>
      <vt:lpstr>DÉMARCHE MÉTHODOLOGIQUE (SUITE)</vt:lpstr>
      <vt:lpstr>DÉMARCHE MÉTHODOLOGIQUE: ENQUÊTE DE TERRAIN</vt:lpstr>
      <vt:lpstr>PRÉSENTATION DE MÉDINA MOUNTAGA </vt:lpstr>
      <vt:lpstr>PRÉSENTATION DE MÉDINA MOUNTAGA (SUITE)</vt:lpstr>
      <vt:lpstr>IMPACT DE L’INTERVENTION SUR LES DYNAMIQUES DE GENRE À MÉDINA MOUNTAGA</vt:lpstr>
      <vt:lpstr>IMPACT DE L’INTERVENTION SUR LES DYNAMIQUES DE GENRE À MÉDINA MOUNTAGA(SUITE)</vt:lpstr>
      <vt:lpstr> Photo 1 : Décortiqueuse non fonctionnelle à Médina Mountaga </vt:lpstr>
      <vt:lpstr> PRÉSENTATION DE THIAMÈNE/SANGHAP </vt:lpstr>
      <vt:lpstr>PRÉSENTATION DE THIAMÈNE/SANGHAP (SUITE) </vt:lpstr>
      <vt:lpstr>IMPACT DE L’INTERVENTION SUR LES DYNAMIQUES DE GENRE À THIAMÈNE SANGHAP </vt:lpstr>
      <vt:lpstr>IMPACT DE L’INTERVENTION SUR LES DYNAMIQUES DE GENRE À THIAMÈNE SANGHAP (SUITE) </vt:lpstr>
      <vt:lpstr>Photo 2 : Moulin à mil fonctionnel couplé un moulin acheté par les fonds générés par celui donné par le PUDC à Thiamène Sanghap</vt:lpstr>
      <vt:lpstr>REGARD CROISÉ ENTRE INTERVENTION DU PUDC, DYNAMIQUES DE GENRE ET VULNÉRABILITÉ ENVIRONNEMENTALE</vt:lpstr>
      <vt:lpstr>REGARD CROISÉ ENTRE INTERVENTION DU PUDC, DYNAMIQUES DE GENRE ET VULNÉRABILITÉ ENVIRONNEMENTALE (SUITE) </vt:lpstr>
      <vt:lpstr>En guise de conclusion </vt:lpstr>
      <vt:lpstr>Merci de votre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Marie Therese Daba Sene</cp:lastModifiedBy>
  <cp:revision>190</cp:revision>
  <dcterms:created xsi:type="dcterms:W3CDTF">2022-01-04T18:03:11Z</dcterms:created>
  <dcterms:modified xsi:type="dcterms:W3CDTF">2022-11-02T12:15:05Z</dcterms:modified>
</cp:coreProperties>
</file>