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316" r:id="rId3"/>
    <p:sldId id="341" r:id="rId4"/>
    <p:sldId id="342" r:id="rId5"/>
    <p:sldId id="259" r:id="rId6"/>
    <p:sldId id="336" r:id="rId7"/>
    <p:sldId id="337" r:id="rId8"/>
    <p:sldId id="339" r:id="rId9"/>
    <p:sldId id="345" r:id="rId10"/>
    <p:sldId id="338" r:id="rId11"/>
    <p:sldId id="340" r:id="rId12"/>
    <p:sldId id="344" r:id="rId13"/>
    <p:sldId id="319" r:id="rId14"/>
  </p:sldIdLst>
  <p:sldSz cx="12192000" cy="6858000"/>
  <p:notesSz cx="6858000" cy="9144000"/>
  <p:defaultTextStyle>
    <a:defPPr>
      <a:defRPr lang="fr-BJ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Style léger 1 - Accentuation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421" autoAdjust="0"/>
  </p:normalViewPr>
  <p:slideViewPr>
    <p:cSldViewPr snapToGrid="0">
      <p:cViewPr varScale="1">
        <p:scale>
          <a:sx n="58" d="100"/>
          <a:sy n="58" d="100"/>
        </p:scale>
        <p:origin x="96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THESE%20UCT\WORKSHOP_SENEGAL_2022\statistic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313648293963251"/>
          <c:y val="0.11615740740740743"/>
          <c:w val="0.77630796150481185"/>
          <c:h val="0.6103546952464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Sheet1!$B$1:$C$1</c:f>
              <c:strCache>
                <c:ptCount val="2"/>
                <c:pt idx="0">
                  <c:v>Milieu rural</c:v>
                </c:pt>
                <c:pt idx="1">
                  <c:v>Milieu urbain</c:v>
                </c:pt>
              </c:strCache>
            </c:strRef>
          </c:cat>
          <c:val>
            <c:numRef>
              <c:f>Sheet1!$B$2:$C$2</c:f>
              <c:numCache>
                <c:formatCode>General</c:formatCode>
                <c:ptCount val="2"/>
                <c:pt idx="0">
                  <c:v>43</c:v>
                </c:pt>
                <c:pt idx="1">
                  <c:v>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F8-45BB-AD46-2DE1F0EE71AF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Sheet1!$B$1:$C$1</c:f>
              <c:strCache>
                <c:ptCount val="2"/>
                <c:pt idx="0">
                  <c:v>Milieu rural</c:v>
                </c:pt>
                <c:pt idx="1">
                  <c:v>Milieu urbain</c:v>
                </c:pt>
              </c:strCache>
            </c:strRef>
          </c:cat>
          <c:val>
            <c:numRef>
              <c:f>Sheet1!$B$3:$C$3</c:f>
              <c:numCache>
                <c:formatCode>General</c:formatCode>
                <c:ptCount val="2"/>
                <c:pt idx="0">
                  <c:v>53</c:v>
                </c:pt>
                <c:pt idx="1">
                  <c:v>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FF8-45BB-AD46-2DE1F0EE71A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04488607"/>
        <c:axId val="1037019439"/>
      </c:barChart>
      <c:catAx>
        <c:axId val="304488607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>
                    <a:solidFill>
                      <a:schemeClr val="tx1"/>
                    </a:solidFill>
                  </a:rPr>
                  <a:t>Zone</a:t>
                </a:r>
                <a:r>
                  <a:rPr lang="en-US" baseline="0">
                    <a:solidFill>
                      <a:schemeClr val="tx1"/>
                    </a:solidFill>
                  </a:rPr>
                  <a:t> considérée</a:t>
                </a:r>
                <a:endParaRPr lang="en-US">
                  <a:solidFill>
                    <a:schemeClr val="tx1"/>
                  </a:solidFill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fr-FR"/>
          </a:p>
        </c:txPr>
        <c:crossAx val="1037019439"/>
        <c:crosses val="autoZero"/>
        <c:auto val="1"/>
        <c:lblAlgn val="ctr"/>
        <c:lblOffset val="100"/>
        <c:noMultiLvlLbl val="0"/>
      </c:catAx>
      <c:valAx>
        <c:axId val="10370194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>
                    <a:solidFill>
                      <a:schemeClr val="tx1"/>
                    </a:solidFill>
                  </a:rPr>
                  <a:t>Taux d'électrification en 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fr-FR"/>
          </a:p>
        </c:txPr>
        <c:crossAx val="30448860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J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39F1A5-EE97-42C4-8A90-751D33A05F1C}" type="datetimeFigureOut">
              <a:rPr lang="fr-BJ" smtClean="0"/>
              <a:t>10/14/2022</a:t>
            </a:fld>
            <a:endParaRPr lang="fr-BJ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J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J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J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F7B83C-DEE0-44C6-9DC7-91113B9AB565}" type="slidenum">
              <a:rPr lang="fr-BJ" smtClean="0"/>
              <a:t>‹N°›</a:t>
            </a:fld>
            <a:endParaRPr lang="fr-BJ"/>
          </a:p>
        </p:txBody>
      </p:sp>
    </p:spTree>
    <p:extLst>
      <p:ext uri="{BB962C8B-B14F-4D97-AF65-F5344CB8AC3E}">
        <p14:creationId xmlns:p14="http://schemas.microsoft.com/office/powerpoint/2010/main" val="1277902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60A535-AD9A-760F-11AB-6F4F40EFF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J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F1D1C1A-4F63-9817-2226-ACAF059B63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J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FE4F7AB-E904-6413-485C-F83CFC3A5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62BB7-985C-4DEA-B3B9-AAD5744125AB}" type="datetimeFigureOut">
              <a:rPr lang="fr-BJ" smtClean="0"/>
              <a:t>10/14/2022</a:t>
            </a:fld>
            <a:endParaRPr lang="fr-BJ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ABD391C-1129-CD54-132F-815ED5DF9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J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0A4E37F-F924-179D-3834-B8EB05188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63882-F5C2-43B8-806D-CA6198265FD5}" type="slidenum">
              <a:rPr lang="fr-BJ" smtClean="0"/>
              <a:t>‹N°›</a:t>
            </a:fld>
            <a:endParaRPr lang="fr-BJ"/>
          </a:p>
        </p:txBody>
      </p:sp>
    </p:spTree>
    <p:extLst>
      <p:ext uri="{BB962C8B-B14F-4D97-AF65-F5344CB8AC3E}">
        <p14:creationId xmlns:p14="http://schemas.microsoft.com/office/powerpoint/2010/main" val="1643704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E63931-0A82-8C5D-30E9-5E2EF2206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J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9345FFE-40EE-4C88-F694-5CF8FD4774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J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34A565A-376C-1DFA-2C54-6267A27C4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62BB7-985C-4DEA-B3B9-AAD5744125AB}" type="datetimeFigureOut">
              <a:rPr lang="fr-BJ" smtClean="0"/>
              <a:t>10/14/2022</a:t>
            </a:fld>
            <a:endParaRPr lang="fr-BJ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AC8A36-0785-418D-EF88-4C32E3455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J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D85204B-8875-265B-4A1B-7ED3F8379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63882-F5C2-43B8-806D-CA6198265FD5}" type="slidenum">
              <a:rPr lang="fr-BJ" smtClean="0"/>
              <a:t>‹N°›</a:t>
            </a:fld>
            <a:endParaRPr lang="fr-BJ"/>
          </a:p>
        </p:txBody>
      </p:sp>
    </p:spTree>
    <p:extLst>
      <p:ext uri="{BB962C8B-B14F-4D97-AF65-F5344CB8AC3E}">
        <p14:creationId xmlns:p14="http://schemas.microsoft.com/office/powerpoint/2010/main" val="1703222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82222DC-4E12-0A53-D42D-47A634E16E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J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95ED61A-4824-B88A-7307-810A86F5F3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J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68812D0-C4FC-6077-A76C-4E7811251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62BB7-985C-4DEA-B3B9-AAD5744125AB}" type="datetimeFigureOut">
              <a:rPr lang="fr-BJ" smtClean="0"/>
              <a:t>10/14/2022</a:t>
            </a:fld>
            <a:endParaRPr lang="fr-BJ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207B2A-8C76-4F75-24E1-C4231208D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J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D485B05-F731-EE11-1401-80848DED2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63882-F5C2-43B8-806D-CA6198265FD5}" type="slidenum">
              <a:rPr lang="fr-BJ" smtClean="0"/>
              <a:t>‹N°›</a:t>
            </a:fld>
            <a:endParaRPr lang="fr-BJ"/>
          </a:p>
        </p:txBody>
      </p:sp>
    </p:spTree>
    <p:extLst>
      <p:ext uri="{BB962C8B-B14F-4D97-AF65-F5344CB8AC3E}">
        <p14:creationId xmlns:p14="http://schemas.microsoft.com/office/powerpoint/2010/main" val="3892271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BE2E33-6C4D-3202-7BC4-10E709DCC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J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9664082-FBF1-18BE-4178-9692B334A2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J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67D3566-FBBF-F5BE-70AA-00800CD3A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62BB7-985C-4DEA-B3B9-AAD5744125AB}" type="datetimeFigureOut">
              <a:rPr lang="fr-BJ" smtClean="0"/>
              <a:t>10/14/2022</a:t>
            </a:fld>
            <a:endParaRPr lang="fr-BJ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5FE399D-9E51-F2AC-B970-6D020C2BD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J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D2D2F67-7487-0C65-B8A7-58A2AE643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63882-F5C2-43B8-806D-CA6198265FD5}" type="slidenum">
              <a:rPr lang="fr-BJ" smtClean="0"/>
              <a:t>‹N°›</a:t>
            </a:fld>
            <a:endParaRPr lang="fr-BJ"/>
          </a:p>
        </p:txBody>
      </p:sp>
    </p:spTree>
    <p:extLst>
      <p:ext uri="{BB962C8B-B14F-4D97-AF65-F5344CB8AC3E}">
        <p14:creationId xmlns:p14="http://schemas.microsoft.com/office/powerpoint/2010/main" val="3079946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A5B9F9-9A47-C282-01E6-03DBAAB59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J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8FE9CF4-4ABE-96A6-E197-C00700A7C2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96B3F26-9878-FD93-4E6E-24E2C2788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62BB7-985C-4DEA-B3B9-AAD5744125AB}" type="datetimeFigureOut">
              <a:rPr lang="fr-BJ" smtClean="0"/>
              <a:t>10/14/2022</a:t>
            </a:fld>
            <a:endParaRPr lang="fr-BJ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958B5C2-8D8A-21B1-724F-BD2B94672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J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BDC9378-7077-DC3D-4F7C-9AF98FE51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63882-F5C2-43B8-806D-CA6198265FD5}" type="slidenum">
              <a:rPr lang="fr-BJ" smtClean="0"/>
              <a:t>‹N°›</a:t>
            </a:fld>
            <a:endParaRPr lang="fr-BJ"/>
          </a:p>
        </p:txBody>
      </p:sp>
    </p:spTree>
    <p:extLst>
      <p:ext uri="{BB962C8B-B14F-4D97-AF65-F5344CB8AC3E}">
        <p14:creationId xmlns:p14="http://schemas.microsoft.com/office/powerpoint/2010/main" val="338710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2AAE11-D126-7809-D1DD-32F0F7BE0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J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C688107-4D42-3872-DA3D-22D4D0E675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J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EF680FF-D3F1-BDD7-8361-AE77C01FAF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J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C08B31C-2ECD-0D61-26BA-CBAE8D83D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62BB7-985C-4DEA-B3B9-AAD5744125AB}" type="datetimeFigureOut">
              <a:rPr lang="fr-BJ" smtClean="0"/>
              <a:t>10/14/2022</a:t>
            </a:fld>
            <a:endParaRPr lang="fr-BJ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5303236-4957-C7F9-66C6-AE68A1EEE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J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DF40F73-9571-071E-96E4-181841AD9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63882-F5C2-43B8-806D-CA6198265FD5}" type="slidenum">
              <a:rPr lang="fr-BJ" smtClean="0"/>
              <a:t>‹N°›</a:t>
            </a:fld>
            <a:endParaRPr lang="fr-BJ"/>
          </a:p>
        </p:txBody>
      </p:sp>
    </p:spTree>
    <p:extLst>
      <p:ext uri="{BB962C8B-B14F-4D97-AF65-F5344CB8AC3E}">
        <p14:creationId xmlns:p14="http://schemas.microsoft.com/office/powerpoint/2010/main" val="368008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6D5B62-57B9-975E-AAD3-C3117848C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J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86D9227-3A2B-E428-8F9C-93C5B8C81A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4F1CA85-27F9-8CF8-440C-F74E324C9B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J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E341651-464F-4DE2-9BCF-C5BBDC44FB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810BB6B-FB42-B954-1350-7DF4473F92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J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75EEE52-0B28-7B6B-7D6D-685E3CD26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62BB7-985C-4DEA-B3B9-AAD5744125AB}" type="datetimeFigureOut">
              <a:rPr lang="fr-BJ" smtClean="0"/>
              <a:t>10/14/2022</a:t>
            </a:fld>
            <a:endParaRPr lang="fr-BJ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6081E73-7566-5CA5-FF48-E6C6902C0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J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9D5F090-0D8B-8006-428D-85EEB82E4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63882-F5C2-43B8-806D-CA6198265FD5}" type="slidenum">
              <a:rPr lang="fr-BJ" smtClean="0"/>
              <a:t>‹N°›</a:t>
            </a:fld>
            <a:endParaRPr lang="fr-BJ"/>
          </a:p>
        </p:txBody>
      </p:sp>
    </p:spTree>
    <p:extLst>
      <p:ext uri="{BB962C8B-B14F-4D97-AF65-F5344CB8AC3E}">
        <p14:creationId xmlns:p14="http://schemas.microsoft.com/office/powerpoint/2010/main" val="1000921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00B286-AE06-002D-EF3F-0E9A061B6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J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EDB58EC-E953-77A4-839C-5E0BD4646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62BB7-985C-4DEA-B3B9-AAD5744125AB}" type="datetimeFigureOut">
              <a:rPr lang="fr-BJ" smtClean="0"/>
              <a:t>10/14/2022</a:t>
            </a:fld>
            <a:endParaRPr lang="fr-BJ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F73B86C-CE19-ACDA-0A96-7F2DD3695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J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9E95F50-4DAB-DB86-2CCE-38F3EA03C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63882-F5C2-43B8-806D-CA6198265FD5}" type="slidenum">
              <a:rPr lang="fr-BJ" smtClean="0"/>
              <a:t>‹N°›</a:t>
            </a:fld>
            <a:endParaRPr lang="fr-BJ"/>
          </a:p>
        </p:txBody>
      </p:sp>
    </p:spTree>
    <p:extLst>
      <p:ext uri="{BB962C8B-B14F-4D97-AF65-F5344CB8AC3E}">
        <p14:creationId xmlns:p14="http://schemas.microsoft.com/office/powerpoint/2010/main" val="3340012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7BB643E-DB2A-E9A9-4FC9-5F7756102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62BB7-985C-4DEA-B3B9-AAD5744125AB}" type="datetimeFigureOut">
              <a:rPr lang="fr-BJ" smtClean="0"/>
              <a:t>10/14/2022</a:t>
            </a:fld>
            <a:endParaRPr lang="fr-BJ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E6BD627-7CA4-AA1D-8D50-F3781609E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J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37F56EE-0F1E-8D47-0680-0064FE709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63882-F5C2-43B8-806D-CA6198265FD5}" type="slidenum">
              <a:rPr lang="fr-BJ" smtClean="0"/>
              <a:t>‹N°›</a:t>
            </a:fld>
            <a:endParaRPr lang="fr-BJ"/>
          </a:p>
        </p:txBody>
      </p:sp>
    </p:spTree>
    <p:extLst>
      <p:ext uri="{BB962C8B-B14F-4D97-AF65-F5344CB8AC3E}">
        <p14:creationId xmlns:p14="http://schemas.microsoft.com/office/powerpoint/2010/main" val="2228348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26E46F-D4C2-C033-E5DA-66F0E4105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J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64BEB5F-FB0C-0702-5CC5-6094981EAE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J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B98225A-2742-49B7-D252-C326B1F040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280F6D8-B3EC-FC99-70CE-C951241B0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62BB7-985C-4DEA-B3B9-AAD5744125AB}" type="datetimeFigureOut">
              <a:rPr lang="fr-BJ" smtClean="0"/>
              <a:t>10/14/2022</a:t>
            </a:fld>
            <a:endParaRPr lang="fr-BJ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3AC10F5-C04B-491E-8962-DAC40D8E5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J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319F296-6FDE-7118-F56A-49A3E2A62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63882-F5C2-43B8-806D-CA6198265FD5}" type="slidenum">
              <a:rPr lang="fr-BJ" smtClean="0"/>
              <a:t>‹N°›</a:t>
            </a:fld>
            <a:endParaRPr lang="fr-BJ"/>
          </a:p>
        </p:txBody>
      </p:sp>
    </p:spTree>
    <p:extLst>
      <p:ext uri="{BB962C8B-B14F-4D97-AF65-F5344CB8AC3E}">
        <p14:creationId xmlns:p14="http://schemas.microsoft.com/office/powerpoint/2010/main" val="1598431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61E721-6C7E-F34B-F268-9F2F62BF3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J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63FEC10-E4DA-0E74-D230-42F3959F2B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J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6882A13-D6C1-C246-AD96-F7AFD2DD98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210D179-89DD-2C2C-110E-6A89DDD35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62BB7-985C-4DEA-B3B9-AAD5744125AB}" type="datetimeFigureOut">
              <a:rPr lang="fr-BJ" smtClean="0"/>
              <a:t>10/14/2022</a:t>
            </a:fld>
            <a:endParaRPr lang="fr-BJ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AA9DAC6-DB8E-ED1A-C913-6F0DD29F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J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AAC1DE5-2EBC-FAE3-2238-28BB8BA85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63882-F5C2-43B8-806D-CA6198265FD5}" type="slidenum">
              <a:rPr lang="fr-BJ" smtClean="0"/>
              <a:t>‹N°›</a:t>
            </a:fld>
            <a:endParaRPr lang="fr-BJ"/>
          </a:p>
        </p:txBody>
      </p:sp>
    </p:spTree>
    <p:extLst>
      <p:ext uri="{BB962C8B-B14F-4D97-AF65-F5344CB8AC3E}">
        <p14:creationId xmlns:p14="http://schemas.microsoft.com/office/powerpoint/2010/main" val="204481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7962AA-3693-C687-EB16-27400ED4C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J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0F098A5-A053-6048-1E94-C0B2CD84C9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J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0C147CF-86D8-ECC6-5C3C-51DCA3F06E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62BB7-985C-4DEA-B3B9-AAD5744125AB}" type="datetimeFigureOut">
              <a:rPr lang="fr-BJ" smtClean="0"/>
              <a:t>10/14/2022</a:t>
            </a:fld>
            <a:endParaRPr lang="fr-BJ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FF7BC21-4B97-4FD8-3D3B-86B17C4D58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J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2A3A9AD-5DD2-DAEF-9E5C-15E0E3AF48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63882-F5C2-43B8-806D-CA6198265FD5}" type="slidenum">
              <a:rPr lang="fr-BJ" smtClean="0"/>
              <a:t>‹N°›</a:t>
            </a:fld>
            <a:endParaRPr lang="fr-BJ"/>
          </a:p>
        </p:txBody>
      </p:sp>
    </p:spTree>
    <p:extLst>
      <p:ext uri="{BB962C8B-B14F-4D97-AF65-F5344CB8AC3E}">
        <p14:creationId xmlns:p14="http://schemas.microsoft.com/office/powerpoint/2010/main" val="2973222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BJ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oneTexte 9">
            <a:extLst>
              <a:ext uri="{FF2B5EF4-FFF2-40B4-BE49-F238E27FC236}">
                <a16:creationId xmlns:a16="http://schemas.microsoft.com/office/drawing/2014/main" id="{A8D813EC-D826-AFF5-E178-0E04C57E6BD2}"/>
              </a:ext>
            </a:extLst>
          </p:cNvPr>
          <p:cNvSpPr txBox="1"/>
          <p:nvPr/>
        </p:nvSpPr>
        <p:spPr>
          <a:xfrm>
            <a:off x="1314521" y="2019746"/>
            <a:ext cx="1013214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CA" sz="2400" b="1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Impact de l’accès à l’électricité-PUDC sur le bien-être des ménages en milieu rural au Sénégal</a:t>
            </a:r>
            <a:endParaRPr lang="fr-BJ" sz="2400" b="1" dirty="0">
              <a:solidFill>
                <a:schemeClr val="tx2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0C4DCA96-AFA8-9C73-B26E-9A97FADA0BF8}"/>
              </a:ext>
            </a:extLst>
          </p:cNvPr>
          <p:cNvSpPr txBox="1"/>
          <p:nvPr/>
        </p:nvSpPr>
        <p:spPr>
          <a:xfrm>
            <a:off x="2762180" y="3085316"/>
            <a:ext cx="6837640" cy="687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r>
              <a:rPr lang="fr-CA" sz="1600" b="1" dirty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Gildas Kadoukpè Magbondé</a:t>
            </a:r>
          </a:p>
          <a:p>
            <a:pPr algn="ctr">
              <a:spcAft>
                <a:spcPts val="800"/>
              </a:spcAft>
            </a:pPr>
            <a:r>
              <a:rPr lang="fr-CA" sz="1600" b="1" dirty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Djiby Racine Thiam</a:t>
            </a:r>
            <a:endParaRPr lang="fr-BJ" sz="1600" b="1" dirty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176CCC0D-7701-0A4C-D8EE-D3AA144D4812}"/>
              </a:ext>
            </a:extLst>
          </p:cNvPr>
          <p:cNvSpPr txBox="1"/>
          <p:nvPr/>
        </p:nvSpPr>
        <p:spPr>
          <a:xfrm>
            <a:off x="3331362" y="4007257"/>
            <a:ext cx="6098458" cy="3785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CA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Dakar le  20 Octobre 2022</a:t>
            </a:r>
            <a:endParaRPr lang="fr-BJ" dirty="0">
              <a:solidFill>
                <a:schemeClr val="tx2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2A57C13F-83A8-17F4-3631-ED1A87E73F64}"/>
              </a:ext>
            </a:extLst>
          </p:cNvPr>
          <p:cNvSpPr txBox="1"/>
          <p:nvPr/>
        </p:nvSpPr>
        <p:spPr>
          <a:xfrm>
            <a:off x="0" y="0"/>
            <a:ext cx="1223889" cy="68580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endParaRPr lang="fr-BJ" dirty="0"/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1E7D5D3D-CF09-9818-902C-C4BB6D8EE703}"/>
              </a:ext>
            </a:extLst>
          </p:cNvPr>
          <p:cNvSpPr/>
          <p:nvPr/>
        </p:nvSpPr>
        <p:spPr>
          <a:xfrm>
            <a:off x="2810810" y="5715982"/>
            <a:ext cx="1223889" cy="966956"/>
          </a:xfrm>
          <a:prstGeom prst="ellipse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3C8BDA37-D20B-C345-BD22-2794C5742D52}"/>
              </a:ext>
            </a:extLst>
          </p:cNvPr>
          <p:cNvSpPr/>
          <p:nvPr/>
        </p:nvSpPr>
        <p:spPr>
          <a:xfrm>
            <a:off x="4497653" y="5702164"/>
            <a:ext cx="1182764" cy="966956"/>
          </a:xfrm>
          <a:prstGeom prst="ellipse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CF7EB5EE-59AB-A599-4BE9-2BFE35F70F5E}"/>
              </a:ext>
            </a:extLst>
          </p:cNvPr>
          <p:cNvSpPr/>
          <p:nvPr/>
        </p:nvSpPr>
        <p:spPr>
          <a:xfrm>
            <a:off x="6283526" y="5721982"/>
            <a:ext cx="1182764" cy="1006760"/>
          </a:xfrm>
          <a:prstGeom prst="ellipse">
            <a:avLst/>
          </a:prstGeom>
          <a:blipFill dpi="0"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05845857-3D0E-5C3D-FFA8-FEA95AFE8C99}"/>
              </a:ext>
            </a:extLst>
          </p:cNvPr>
          <p:cNvSpPr/>
          <p:nvPr/>
        </p:nvSpPr>
        <p:spPr>
          <a:xfrm>
            <a:off x="8069399" y="5702164"/>
            <a:ext cx="1067412" cy="1061720"/>
          </a:xfrm>
          <a:prstGeom prst="ellipse">
            <a:avLst/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6628265E-205C-921B-82FB-A7932E4325E2}"/>
              </a:ext>
            </a:extLst>
          </p:cNvPr>
          <p:cNvSpPr/>
          <p:nvPr/>
        </p:nvSpPr>
        <p:spPr>
          <a:xfrm>
            <a:off x="9429820" y="5637796"/>
            <a:ext cx="1261109" cy="1077044"/>
          </a:xfrm>
          <a:prstGeom prst="ellipse">
            <a:avLst/>
          </a:prstGeom>
          <a:blipFill dpi="0"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86183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DBB57945-FC80-1580-DB8C-A6F7044183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4896323"/>
              </p:ext>
            </p:extLst>
          </p:nvPr>
        </p:nvGraphicFramePr>
        <p:xfrm>
          <a:off x="1486422" y="1328172"/>
          <a:ext cx="9219156" cy="4580819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3077139">
                  <a:extLst>
                    <a:ext uri="{9D8B030D-6E8A-4147-A177-3AD203B41FA5}">
                      <a16:colId xmlns:a16="http://schemas.microsoft.com/office/drawing/2014/main" val="3843059708"/>
                    </a:ext>
                  </a:extLst>
                </a:gridCol>
                <a:gridCol w="1599435">
                  <a:extLst>
                    <a:ext uri="{9D8B030D-6E8A-4147-A177-3AD203B41FA5}">
                      <a16:colId xmlns:a16="http://schemas.microsoft.com/office/drawing/2014/main" val="313454075"/>
                    </a:ext>
                  </a:extLst>
                </a:gridCol>
                <a:gridCol w="1599435">
                  <a:extLst>
                    <a:ext uri="{9D8B030D-6E8A-4147-A177-3AD203B41FA5}">
                      <a16:colId xmlns:a16="http://schemas.microsoft.com/office/drawing/2014/main" val="256510791"/>
                    </a:ext>
                  </a:extLst>
                </a:gridCol>
                <a:gridCol w="1472045">
                  <a:extLst>
                    <a:ext uri="{9D8B030D-6E8A-4147-A177-3AD203B41FA5}">
                      <a16:colId xmlns:a16="http://schemas.microsoft.com/office/drawing/2014/main" val="1627192923"/>
                    </a:ext>
                  </a:extLst>
                </a:gridCol>
                <a:gridCol w="1471102">
                  <a:extLst>
                    <a:ext uri="{9D8B030D-6E8A-4147-A177-3AD203B41FA5}">
                      <a16:colId xmlns:a16="http://schemas.microsoft.com/office/drawing/2014/main" val="1992196901"/>
                    </a:ext>
                  </a:extLst>
                </a:gridCol>
              </a:tblGrid>
              <a:tr h="270641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Identification strategy: Combination of propensity score matching and difference-in-difference (PSM-DiD)</a:t>
                      </a:r>
                      <a:endParaRPr lang="fr-BJ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0344508"/>
                  </a:ext>
                </a:extLst>
              </a:tr>
              <a:tr h="1398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Social outcomes</a:t>
                      </a:r>
                      <a:endParaRPr lang="fr-BJ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557457"/>
                  </a:ext>
                </a:extLst>
              </a:tr>
              <a:tr h="2706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School enrollment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School attendance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Study time</a:t>
                      </a:r>
                      <a:endParaRPr lang="fr-BJ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Health</a:t>
                      </a:r>
                      <a:endParaRPr lang="fr-BJ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4652542"/>
                  </a:ext>
                </a:extLst>
              </a:tr>
              <a:tr h="1398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(1)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(2)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(3)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(4)</a:t>
                      </a:r>
                      <a:endParaRPr lang="fr-BJ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0881581"/>
                  </a:ext>
                </a:extLst>
              </a:tr>
              <a:tr h="139803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u="sng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Panel A: grid or solar</a:t>
                      </a:r>
                      <a:endParaRPr lang="fr-BJ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1805865"/>
                  </a:ext>
                </a:extLst>
              </a:tr>
              <a:tr h="3873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Household electricity connection 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0.374***(0.116)</a:t>
                      </a:r>
                      <a:endParaRPr lang="fr-BJ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0.370***(0.119)</a:t>
                      </a:r>
                      <a:endParaRPr lang="fr-BJ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0.491***(0.161)</a:t>
                      </a:r>
                      <a:endParaRPr lang="fr-BJ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0.063(0.067)</a:t>
                      </a:r>
                      <a:endParaRPr lang="fr-BJ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/>
                </a:tc>
                <a:extLst>
                  <a:ext uri="{0D108BD9-81ED-4DB2-BD59-A6C34878D82A}">
                    <a16:rowId xmlns:a16="http://schemas.microsoft.com/office/drawing/2014/main" val="1612373299"/>
                  </a:ext>
                </a:extLst>
              </a:tr>
              <a:tr h="1398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Observations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905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886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763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1169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/>
                </a:tc>
                <a:extLst>
                  <a:ext uri="{0D108BD9-81ED-4DB2-BD59-A6C34878D82A}">
                    <a16:rowId xmlns:a16="http://schemas.microsoft.com/office/drawing/2014/main" val="3038342561"/>
                  </a:ext>
                </a:extLst>
              </a:tr>
              <a:tr h="1398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R-squared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0.24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0.04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0.04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0.01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/>
                </a:tc>
                <a:extLst>
                  <a:ext uri="{0D108BD9-81ED-4DB2-BD59-A6C34878D82A}">
                    <a16:rowId xmlns:a16="http://schemas.microsoft.com/office/drawing/2014/main" val="1818276076"/>
                  </a:ext>
                </a:extLst>
              </a:tr>
              <a:tr h="139803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Panel B: only grid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956724"/>
                  </a:ext>
                </a:extLst>
              </a:tr>
              <a:tr h="3873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Household electricity connection </a:t>
                      </a:r>
                      <a:endParaRPr lang="fr-BJ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0.449***(0.154)</a:t>
                      </a:r>
                      <a:endParaRPr lang="fr-BJ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0.377**(0.159)</a:t>
                      </a:r>
                      <a:endParaRPr lang="fr-BJ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0.327(0.220)</a:t>
                      </a:r>
                      <a:endParaRPr lang="fr-BJ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0.108(0.094)</a:t>
                      </a:r>
                      <a:endParaRPr lang="fr-BJ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/>
                </a:tc>
                <a:extLst>
                  <a:ext uri="{0D108BD9-81ED-4DB2-BD59-A6C34878D82A}">
                    <a16:rowId xmlns:a16="http://schemas.microsoft.com/office/drawing/2014/main" val="2514111931"/>
                  </a:ext>
                </a:extLst>
              </a:tr>
              <a:tr h="1398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Observations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624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611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512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834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/>
                </a:tc>
                <a:extLst>
                  <a:ext uri="{0D108BD9-81ED-4DB2-BD59-A6C34878D82A}">
                    <a16:rowId xmlns:a16="http://schemas.microsoft.com/office/drawing/2014/main" val="3933537426"/>
                  </a:ext>
                </a:extLst>
              </a:tr>
              <a:tr h="1398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R-squared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0.28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0.05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0.05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0.01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/>
                </a:tc>
                <a:extLst>
                  <a:ext uri="{0D108BD9-81ED-4DB2-BD59-A6C34878D82A}">
                    <a16:rowId xmlns:a16="http://schemas.microsoft.com/office/drawing/2014/main" val="3092057189"/>
                  </a:ext>
                </a:extLst>
              </a:tr>
              <a:tr h="139803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Panel C: only solar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9676899"/>
                  </a:ext>
                </a:extLst>
              </a:tr>
              <a:tr h="3873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Household electricity connection 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0.332**(0.131)</a:t>
                      </a:r>
                      <a:endParaRPr lang="fr-BJ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0.366***(0.164)</a:t>
                      </a:r>
                      <a:endParaRPr lang="fr-BJ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0.579***(0.183)</a:t>
                      </a:r>
                      <a:endParaRPr lang="fr-BJ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0.037(0.078)</a:t>
                      </a:r>
                      <a:endParaRPr lang="fr-BJ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/>
                </a:tc>
                <a:extLst>
                  <a:ext uri="{0D108BD9-81ED-4DB2-BD59-A6C34878D82A}">
                    <a16:rowId xmlns:a16="http://schemas.microsoft.com/office/drawing/2014/main" val="877186195"/>
                  </a:ext>
                </a:extLst>
              </a:tr>
              <a:tr h="1398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Observations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744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728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633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976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/>
                </a:tc>
                <a:extLst>
                  <a:ext uri="{0D108BD9-81ED-4DB2-BD59-A6C34878D82A}">
                    <a16:rowId xmlns:a16="http://schemas.microsoft.com/office/drawing/2014/main" val="121186952"/>
                  </a:ext>
                </a:extLst>
              </a:tr>
              <a:tr h="1398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R-squared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0.26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0.04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0.04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0.00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/>
                </a:tc>
                <a:extLst>
                  <a:ext uri="{0D108BD9-81ED-4DB2-BD59-A6C34878D82A}">
                    <a16:rowId xmlns:a16="http://schemas.microsoft.com/office/drawing/2014/main" val="112829675"/>
                  </a:ext>
                </a:extLst>
              </a:tr>
              <a:tr h="1398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Household characteristics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Yes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Yes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Yes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Yes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/>
                </a:tc>
                <a:extLst>
                  <a:ext uri="{0D108BD9-81ED-4DB2-BD59-A6C34878D82A}">
                    <a16:rowId xmlns:a16="http://schemas.microsoft.com/office/drawing/2014/main" val="1270276187"/>
                  </a:ext>
                </a:extLst>
              </a:tr>
              <a:tr h="1398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Village characteristics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Yes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Yes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Yes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Yes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/>
                </a:tc>
                <a:extLst>
                  <a:ext uri="{0D108BD9-81ED-4DB2-BD59-A6C34878D82A}">
                    <a16:rowId xmlns:a16="http://schemas.microsoft.com/office/drawing/2014/main" val="318463853"/>
                  </a:ext>
                </a:extLst>
              </a:tr>
              <a:tr h="2706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Additional variables: access to road and water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Yes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Yes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Yes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Yes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/>
                </a:tc>
                <a:extLst>
                  <a:ext uri="{0D108BD9-81ED-4DB2-BD59-A6C34878D82A}">
                    <a16:rowId xmlns:a16="http://schemas.microsoft.com/office/drawing/2014/main" val="1574628996"/>
                  </a:ext>
                </a:extLst>
              </a:tr>
              <a:tr h="1398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Kernel matching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Yes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Yes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Yes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Yes</a:t>
                      </a:r>
                      <a:endParaRPr lang="fr-BJ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1487819"/>
                  </a:ext>
                </a:extLst>
              </a:tr>
              <a:tr h="270641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Note: *, ** and *** denote 10 %, 5% and 1% significance level. Robust standard errors are reported in parentheses.</a:t>
                      </a:r>
                      <a:endParaRPr lang="fr-BJ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6" marR="57406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9346134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97742C87-8D43-EE24-0CF5-88A5DCA36855}"/>
              </a:ext>
            </a:extLst>
          </p:cNvPr>
          <p:cNvSpPr txBox="1"/>
          <p:nvPr/>
        </p:nvSpPr>
        <p:spPr>
          <a:xfrm>
            <a:off x="1335692" y="827089"/>
            <a:ext cx="75907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200" b="1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Tableau 3. </a:t>
            </a:r>
            <a:r>
              <a:rPr lang="fr-CA" sz="120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Impacts de l’accès à l’électricité sur les variables liées à l’éducation des enfants</a:t>
            </a:r>
            <a:r>
              <a:rPr lang="fr-CA" sz="1200" b="1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 et à la santé</a:t>
            </a:r>
            <a:endParaRPr lang="fr-BJ" sz="1200" dirty="0">
              <a:solidFill>
                <a:schemeClr val="tx2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185FFA4C-89A7-7237-F37B-00C464DFAED2}"/>
              </a:ext>
            </a:extLst>
          </p:cNvPr>
          <p:cNvSpPr txBox="1"/>
          <p:nvPr/>
        </p:nvSpPr>
        <p:spPr>
          <a:xfrm>
            <a:off x="0" y="0"/>
            <a:ext cx="1223889" cy="68580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endParaRPr lang="fr-BJ" dirty="0"/>
          </a:p>
        </p:txBody>
      </p:sp>
    </p:spTree>
    <p:extLst>
      <p:ext uri="{BB962C8B-B14F-4D97-AF65-F5344CB8AC3E}">
        <p14:creationId xmlns:p14="http://schemas.microsoft.com/office/powerpoint/2010/main" val="52824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D393878A-7FCA-844B-D99B-87ADEC4199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4916885"/>
              </p:ext>
            </p:extLst>
          </p:nvPr>
        </p:nvGraphicFramePr>
        <p:xfrm>
          <a:off x="1415232" y="926926"/>
          <a:ext cx="9757775" cy="4746703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704680">
                  <a:extLst>
                    <a:ext uri="{9D8B030D-6E8A-4147-A177-3AD203B41FA5}">
                      <a16:colId xmlns:a16="http://schemas.microsoft.com/office/drawing/2014/main" val="3350669018"/>
                    </a:ext>
                  </a:extLst>
                </a:gridCol>
                <a:gridCol w="1267175">
                  <a:extLst>
                    <a:ext uri="{9D8B030D-6E8A-4147-A177-3AD203B41FA5}">
                      <a16:colId xmlns:a16="http://schemas.microsoft.com/office/drawing/2014/main" val="1115206274"/>
                    </a:ext>
                  </a:extLst>
                </a:gridCol>
                <a:gridCol w="1119424">
                  <a:extLst>
                    <a:ext uri="{9D8B030D-6E8A-4147-A177-3AD203B41FA5}">
                      <a16:colId xmlns:a16="http://schemas.microsoft.com/office/drawing/2014/main" val="798131307"/>
                    </a:ext>
                  </a:extLst>
                </a:gridCol>
                <a:gridCol w="1170728">
                  <a:extLst>
                    <a:ext uri="{9D8B030D-6E8A-4147-A177-3AD203B41FA5}">
                      <a16:colId xmlns:a16="http://schemas.microsoft.com/office/drawing/2014/main" val="372965259"/>
                    </a:ext>
                  </a:extLst>
                </a:gridCol>
                <a:gridCol w="1156362">
                  <a:extLst>
                    <a:ext uri="{9D8B030D-6E8A-4147-A177-3AD203B41FA5}">
                      <a16:colId xmlns:a16="http://schemas.microsoft.com/office/drawing/2014/main" val="2291650853"/>
                    </a:ext>
                  </a:extLst>
                </a:gridCol>
                <a:gridCol w="1169703">
                  <a:extLst>
                    <a:ext uri="{9D8B030D-6E8A-4147-A177-3AD203B41FA5}">
                      <a16:colId xmlns:a16="http://schemas.microsoft.com/office/drawing/2014/main" val="3785752417"/>
                    </a:ext>
                  </a:extLst>
                </a:gridCol>
                <a:gridCol w="1169703">
                  <a:extLst>
                    <a:ext uri="{9D8B030D-6E8A-4147-A177-3AD203B41FA5}">
                      <a16:colId xmlns:a16="http://schemas.microsoft.com/office/drawing/2014/main" val="1352579011"/>
                    </a:ext>
                  </a:extLst>
                </a:gridCol>
              </a:tblGrid>
              <a:tr h="340474">
                <a:tc gridSpan="7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Identification strategy: Combination of propensity score matching and difference-in-difference (PSM-DiD)</a:t>
                      </a:r>
                      <a:endParaRPr lang="fr-BJ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136064"/>
                  </a:ext>
                </a:extLst>
              </a:tr>
              <a:tr h="1519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Educational outcomes</a:t>
                      </a:r>
                      <a:endParaRPr lang="fr-BJ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4576947"/>
                  </a:ext>
                </a:extLst>
              </a:tr>
              <a:tr h="790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School enrollment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School attendance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Study time</a:t>
                      </a:r>
                      <a:endParaRPr lang="fr-BJ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9348225"/>
                  </a:ext>
                </a:extLst>
              </a:tr>
              <a:tr h="1519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Boys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Girls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Boys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Girls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Boys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Girls</a:t>
                      </a:r>
                      <a:endParaRPr lang="fr-BJ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9659426"/>
                  </a:ext>
                </a:extLst>
              </a:tr>
              <a:tr h="1672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(1)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(2)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(3)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(4)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(5)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(6)</a:t>
                      </a:r>
                      <a:endParaRPr lang="fr-BJ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6546347"/>
                  </a:ext>
                </a:extLst>
              </a:tr>
              <a:tr h="151997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Panel A: grid or solar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u="none" strike="noStrike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u="none" strike="noStrike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1484691"/>
                  </a:ext>
                </a:extLst>
              </a:tr>
              <a:tr h="4075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Household electricity connection 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0.219(0.136)</a:t>
                      </a:r>
                      <a:endParaRPr lang="fr-BJ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0.270**(0.131)</a:t>
                      </a:r>
                      <a:endParaRPr lang="fr-BJ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0.139(0.048)</a:t>
                      </a:r>
                      <a:endParaRPr lang="fr-BJ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0.368***(0.134)</a:t>
                      </a:r>
                      <a:endParaRPr lang="fr-BJ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0.280(0.204)</a:t>
                      </a:r>
                      <a:endParaRPr lang="fr-BJ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0.520***(0.195)</a:t>
                      </a:r>
                      <a:endParaRPr lang="fr-BJ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/>
                </a:tc>
                <a:extLst>
                  <a:ext uri="{0D108BD9-81ED-4DB2-BD59-A6C34878D82A}">
                    <a16:rowId xmlns:a16="http://schemas.microsoft.com/office/drawing/2014/main" val="1685534203"/>
                  </a:ext>
                </a:extLst>
              </a:tr>
              <a:tr h="1519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Observations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588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627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578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611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481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501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/>
                </a:tc>
                <a:extLst>
                  <a:ext uri="{0D108BD9-81ED-4DB2-BD59-A6C34878D82A}">
                    <a16:rowId xmlns:a16="http://schemas.microsoft.com/office/drawing/2014/main" val="1234977814"/>
                  </a:ext>
                </a:extLst>
              </a:tr>
              <a:tr h="1519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R-squared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0.24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0.15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0.04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0.02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0.02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0.03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/>
                </a:tc>
                <a:extLst>
                  <a:ext uri="{0D108BD9-81ED-4DB2-BD59-A6C34878D82A}">
                    <a16:rowId xmlns:a16="http://schemas.microsoft.com/office/drawing/2014/main" val="1225304922"/>
                  </a:ext>
                </a:extLst>
              </a:tr>
              <a:tr h="151997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Panel B: only grid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u="none" strike="noStrike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u="none" strike="noStrike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/>
                </a:tc>
                <a:extLst>
                  <a:ext uri="{0D108BD9-81ED-4DB2-BD59-A6C34878D82A}">
                    <a16:rowId xmlns:a16="http://schemas.microsoft.com/office/drawing/2014/main" val="1290888591"/>
                  </a:ext>
                </a:extLst>
              </a:tr>
              <a:tr h="4075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Household electricity connection </a:t>
                      </a:r>
                      <a:endParaRPr lang="fr-BJ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0.284(0.173)</a:t>
                      </a:r>
                      <a:endParaRPr lang="fr-BJ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0.248(0.174)</a:t>
                      </a:r>
                      <a:endParaRPr lang="fr-BJ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0.110(0.172)</a:t>
                      </a:r>
                      <a:endParaRPr lang="fr-BJ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0.307(0.187)</a:t>
                      </a:r>
                      <a:endParaRPr lang="fr-BJ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0.175(0.250)</a:t>
                      </a:r>
                      <a:endParaRPr lang="fr-BJ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0.103(0.296)</a:t>
                      </a:r>
                      <a:endParaRPr lang="fr-BJ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/>
                </a:tc>
                <a:extLst>
                  <a:ext uri="{0D108BD9-81ED-4DB2-BD59-A6C34878D82A}">
                    <a16:rowId xmlns:a16="http://schemas.microsoft.com/office/drawing/2014/main" val="3075134150"/>
                  </a:ext>
                </a:extLst>
              </a:tr>
              <a:tr h="1519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Observations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402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421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395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409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318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324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/>
                </a:tc>
                <a:extLst>
                  <a:ext uri="{0D108BD9-81ED-4DB2-BD59-A6C34878D82A}">
                    <a16:rowId xmlns:a16="http://schemas.microsoft.com/office/drawing/2014/main" val="746135052"/>
                  </a:ext>
                </a:extLst>
              </a:tr>
              <a:tr h="1519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R-squared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0.26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0.18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0.03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0.03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0.04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0.03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/>
                </a:tc>
                <a:extLst>
                  <a:ext uri="{0D108BD9-81ED-4DB2-BD59-A6C34878D82A}">
                    <a16:rowId xmlns:a16="http://schemas.microsoft.com/office/drawing/2014/main" val="3049729013"/>
                  </a:ext>
                </a:extLst>
              </a:tr>
              <a:tr h="151997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u="sng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Panel C: only solar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u="none" strike="noStrike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u="none" strike="noStrike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/>
                </a:tc>
                <a:extLst>
                  <a:ext uri="{0D108BD9-81ED-4DB2-BD59-A6C34878D82A}">
                    <a16:rowId xmlns:a16="http://schemas.microsoft.com/office/drawing/2014/main" val="373473201"/>
                  </a:ext>
                </a:extLst>
              </a:tr>
              <a:tr h="4075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Household electricity connection 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0.179(0.153)</a:t>
                      </a:r>
                      <a:endParaRPr lang="fr-BJ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0.282*(0.145)</a:t>
                      </a:r>
                      <a:endParaRPr lang="fr-BJ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0.155(0.155)</a:t>
                      </a:r>
                      <a:endParaRPr lang="fr-BJ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0.398***(0.148)</a:t>
                      </a:r>
                      <a:endParaRPr lang="fr-BJ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0.358(0.235)</a:t>
                      </a:r>
                      <a:endParaRPr lang="fr-BJ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0.710***(0.214)</a:t>
                      </a:r>
                      <a:endParaRPr lang="fr-BJ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/>
                </a:tc>
                <a:extLst>
                  <a:ext uri="{0D108BD9-81ED-4DB2-BD59-A6C34878D82A}">
                    <a16:rowId xmlns:a16="http://schemas.microsoft.com/office/drawing/2014/main" val="1925970841"/>
                  </a:ext>
                </a:extLst>
              </a:tr>
              <a:tr h="1519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Observations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478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511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470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496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392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415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/>
                </a:tc>
                <a:extLst>
                  <a:ext uri="{0D108BD9-81ED-4DB2-BD59-A6C34878D82A}">
                    <a16:rowId xmlns:a16="http://schemas.microsoft.com/office/drawing/2014/main" val="4230565621"/>
                  </a:ext>
                </a:extLst>
              </a:tr>
              <a:tr h="1519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R-squared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0.26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0.17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0.04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0.03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0.02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0.05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/>
                </a:tc>
                <a:extLst>
                  <a:ext uri="{0D108BD9-81ED-4DB2-BD59-A6C34878D82A}">
                    <a16:rowId xmlns:a16="http://schemas.microsoft.com/office/drawing/2014/main" val="3947231026"/>
                  </a:ext>
                </a:extLst>
              </a:tr>
              <a:tr h="1519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Household characteristics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Yes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Yes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Yes</a:t>
                      </a:r>
                      <a:endParaRPr lang="fr-BJ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Yes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Yes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Yes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extLst>
                  <a:ext uri="{0D108BD9-81ED-4DB2-BD59-A6C34878D82A}">
                    <a16:rowId xmlns:a16="http://schemas.microsoft.com/office/drawing/2014/main" val="1127110046"/>
                  </a:ext>
                </a:extLst>
              </a:tr>
              <a:tr h="1519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Village characteristics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Yes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Yes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Yes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Yes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Yes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Yes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extLst>
                  <a:ext uri="{0D108BD9-81ED-4DB2-BD59-A6C34878D82A}">
                    <a16:rowId xmlns:a16="http://schemas.microsoft.com/office/drawing/2014/main" val="224898477"/>
                  </a:ext>
                </a:extLst>
              </a:tr>
              <a:tr h="3094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Additional variables: access to road and water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Yes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Yes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Yes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Yes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Yes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Yes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/>
                </a:tc>
                <a:extLst>
                  <a:ext uri="{0D108BD9-81ED-4DB2-BD59-A6C34878D82A}">
                    <a16:rowId xmlns:a16="http://schemas.microsoft.com/office/drawing/2014/main" val="1803243744"/>
                  </a:ext>
                </a:extLst>
              </a:tr>
              <a:tr h="1519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Kernel matching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Yes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Yes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Yes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Yes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Yes</a:t>
                      </a:r>
                      <a:endParaRPr lang="fr-BJ" sz="11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Yes</a:t>
                      </a:r>
                      <a:endParaRPr lang="fr-BJ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4468141"/>
                  </a:ext>
                </a:extLst>
              </a:tr>
              <a:tr h="151997">
                <a:tc gridSpan="7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Note: *, ** and *** denote 10 %, 5% and 1% significance level. Robust standard errors are reported in parentheses.</a:t>
                      </a:r>
                      <a:endParaRPr lang="fr-BJ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5" marR="6443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8891122"/>
                  </a:ext>
                </a:extLst>
              </a:tr>
            </a:tbl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B0118917-4538-BBCC-DDC1-BC196CD5707A}"/>
              </a:ext>
            </a:extLst>
          </p:cNvPr>
          <p:cNvSpPr txBox="1"/>
          <p:nvPr/>
        </p:nvSpPr>
        <p:spPr>
          <a:xfrm>
            <a:off x="1643832" y="503235"/>
            <a:ext cx="80521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200" b="1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Tableau 4. </a:t>
            </a:r>
            <a:r>
              <a:rPr lang="fr-CA" sz="120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Impacts de l’accès à l’électricité sur les variables liées à l’éducation des enfants par sexe</a:t>
            </a:r>
            <a:r>
              <a:rPr lang="fr-CA" sz="1200" b="1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.</a:t>
            </a:r>
            <a:endParaRPr lang="fr-BJ" sz="1200" dirty="0">
              <a:solidFill>
                <a:schemeClr val="tx2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EAA48D8F-7355-6315-D7EC-74D2A6E05FF4}"/>
              </a:ext>
            </a:extLst>
          </p:cNvPr>
          <p:cNvSpPr txBox="1"/>
          <p:nvPr/>
        </p:nvSpPr>
        <p:spPr>
          <a:xfrm>
            <a:off x="0" y="0"/>
            <a:ext cx="1223889" cy="68580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endParaRPr lang="fr-BJ" dirty="0"/>
          </a:p>
        </p:txBody>
      </p:sp>
    </p:spTree>
    <p:extLst>
      <p:ext uri="{BB962C8B-B14F-4D97-AF65-F5344CB8AC3E}">
        <p14:creationId xmlns:p14="http://schemas.microsoft.com/office/powerpoint/2010/main" val="2672769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420A736A-675D-7B2D-319C-82C28020CA7F}"/>
              </a:ext>
            </a:extLst>
          </p:cNvPr>
          <p:cNvSpPr txBox="1"/>
          <p:nvPr/>
        </p:nvSpPr>
        <p:spPr>
          <a:xfrm>
            <a:off x="1606464" y="195366"/>
            <a:ext cx="6093912" cy="8218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fr-CA" sz="2800" b="1" kern="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3. Conclusion 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F216EBD-D03E-9631-207B-9711452D7C3C}"/>
              </a:ext>
            </a:extLst>
          </p:cNvPr>
          <p:cNvSpPr txBox="1"/>
          <p:nvPr/>
        </p:nvSpPr>
        <p:spPr>
          <a:xfrm>
            <a:off x="2254685" y="135429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CA" b="1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L’extension</a:t>
            </a:r>
            <a:r>
              <a:rPr lang="fr-CA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 de l’électricité aux populations rurales à générer les effets suivants:</a:t>
            </a:r>
            <a:endParaRPr lang="fr-BJ" dirty="0">
              <a:solidFill>
                <a:schemeClr val="tx2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A31B7B8-18E4-1928-5619-520E84B5B889}"/>
              </a:ext>
            </a:extLst>
          </p:cNvPr>
          <p:cNvSpPr txBox="1"/>
          <p:nvPr/>
        </p:nvSpPr>
        <p:spPr>
          <a:xfrm>
            <a:off x="3369501" y="2254685"/>
            <a:ext cx="61127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CA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Une hausse de l’emploi (agricole et non-agricole) au sein des ménages ruraux;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CA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Une hausse de la consommation des ménages ruraux;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CA" i="1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La hause de la consommation est biaisée en faveur des pauvres</a:t>
            </a:r>
            <a:r>
              <a:rPr lang="fr-CA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CA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Une amélioration des variables scolaires des enfants;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CA" i="1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L’amélioration des résultats scolaires est biaisée en faveur des filles</a:t>
            </a:r>
            <a:r>
              <a:rPr lang="fr-CA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;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F0FC9F8-EB27-D86C-47DF-B26594E4FB39}"/>
              </a:ext>
            </a:extLst>
          </p:cNvPr>
          <p:cNvSpPr txBox="1"/>
          <p:nvPr/>
        </p:nvSpPr>
        <p:spPr>
          <a:xfrm>
            <a:off x="2254685" y="4857371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CA" b="1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Ces résultats encouragent la démarche du gouvernement vers l’accès universel à l’électricité.</a:t>
            </a:r>
            <a:endParaRPr lang="fr-BJ" b="1" dirty="0">
              <a:solidFill>
                <a:schemeClr val="tx2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779FCCD1-149D-CE47-9BED-0743B8033942}"/>
              </a:ext>
            </a:extLst>
          </p:cNvPr>
          <p:cNvSpPr txBox="1"/>
          <p:nvPr/>
        </p:nvSpPr>
        <p:spPr>
          <a:xfrm>
            <a:off x="0" y="0"/>
            <a:ext cx="1223889" cy="68580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endParaRPr lang="fr-BJ" dirty="0"/>
          </a:p>
        </p:txBody>
      </p:sp>
    </p:spTree>
    <p:extLst>
      <p:ext uri="{BB962C8B-B14F-4D97-AF65-F5344CB8AC3E}">
        <p14:creationId xmlns:p14="http://schemas.microsoft.com/office/powerpoint/2010/main" val="2051019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A0BDDD71-1585-98B7-718D-564ACAA44549}"/>
              </a:ext>
            </a:extLst>
          </p:cNvPr>
          <p:cNvSpPr txBox="1"/>
          <p:nvPr/>
        </p:nvSpPr>
        <p:spPr>
          <a:xfrm>
            <a:off x="2784213" y="2459170"/>
            <a:ext cx="92029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600" b="1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Merci pour votre attention!</a:t>
            </a:r>
            <a:endParaRPr lang="fr-BJ" sz="3600" b="1" dirty="0">
              <a:solidFill>
                <a:schemeClr val="tx2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7C6D6006-0743-67A2-BC7E-B327A1E27A5F}"/>
              </a:ext>
            </a:extLst>
          </p:cNvPr>
          <p:cNvSpPr txBox="1"/>
          <p:nvPr/>
        </p:nvSpPr>
        <p:spPr>
          <a:xfrm>
            <a:off x="0" y="0"/>
            <a:ext cx="1223889" cy="68580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endParaRPr lang="fr-BJ" dirty="0"/>
          </a:p>
        </p:txBody>
      </p:sp>
    </p:spTree>
    <p:extLst>
      <p:ext uri="{BB962C8B-B14F-4D97-AF65-F5344CB8AC3E}">
        <p14:creationId xmlns:p14="http://schemas.microsoft.com/office/powerpoint/2010/main" val="1138982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>
            <a:extLst>
              <a:ext uri="{FF2B5EF4-FFF2-40B4-BE49-F238E27FC236}">
                <a16:creationId xmlns:a16="http://schemas.microsoft.com/office/drawing/2014/main" id="{439C1465-A616-2149-7DEA-9477BC0F29B7}"/>
              </a:ext>
            </a:extLst>
          </p:cNvPr>
          <p:cNvSpPr txBox="1"/>
          <p:nvPr/>
        </p:nvSpPr>
        <p:spPr>
          <a:xfrm>
            <a:off x="1877961" y="1613862"/>
            <a:ext cx="8436078" cy="29335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200000"/>
              </a:lnSpc>
              <a:buFont typeface="+mj-lt"/>
              <a:buAutoNum type="arabicPeriod"/>
            </a:pPr>
            <a:r>
              <a:rPr lang="fr-CA" sz="2400" kern="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Introduction</a:t>
            </a:r>
          </a:p>
          <a:p>
            <a:pPr marL="457200" indent="-457200" algn="just">
              <a:lnSpc>
                <a:spcPct val="200000"/>
              </a:lnSpc>
              <a:buFont typeface="+mj-lt"/>
              <a:buAutoNum type="arabicPeriod"/>
            </a:pPr>
            <a:r>
              <a:rPr lang="fr-CA" sz="2400" kern="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Démarche statistique</a:t>
            </a:r>
          </a:p>
          <a:p>
            <a:pPr marL="457200" indent="-457200" algn="just">
              <a:lnSpc>
                <a:spcPct val="200000"/>
              </a:lnSpc>
              <a:buFont typeface="+mj-lt"/>
              <a:buAutoNum type="arabicPeriod"/>
            </a:pPr>
            <a:r>
              <a:rPr lang="fr-CA" sz="2400" kern="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Principaux résultats </a:t>
            </a:r>
          </a:p>
          <a:p>
            <a:pPr marL="457200" indent="-457200" algn="just">
              <a:lnSpc>
                <a:spcPct val="200000"/>
              </a:lnSpc>
              <a:buFont typeface="+mj-lt"/>
              <a:buAutoNum type="arabicPeriod"/>
            </a:pPr>
            <a:r>
              <a:rPr lang="fr-CA" sz="2400" kern="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Conclusion</a:t>
            </a:r>
            <a:endParaRPr lang="fr-BJ" sz="2400" kern="0" dirty="0">
              <a:solidFill>
                <a:schemeClr val="tx2">
                  <a:lumMod val="75000"/>
                </a:schemeClr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0CFA343E-22EA-2C8E-5EFA-8B098907B9D7}"/>
              </a:ext>
            </a:extLst>
          </p:cNvPr>
          <p:cNvSpPr txBox="1"/>
          <p:nvPr/>
        </p:nvSpPr>
        <p:spPr>
          <a:xfrm>
            <a:off x="1877961" y="777240"/>
            <a:ext cx="69764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kern="160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  <a:cs typeface="Arial" panose="020B0604020202020204" pitchFamily="34" charset="0"/>
              </a:rPr>
              <a:t>P l a n  d e    l a    p r é s e n t a t i o n</a:t>
            </a:r>
            <a:endParaRPr lang="fr-BJ" sz="2800" b="1" kern="1600" dirty="0">
              <a:solidFill>
                <a:schemeClr val="tx2">
                  <a:lumMod val="75000"/>
                </a:schemeClr>
              </a:solidFill>
              <a:latin typeface="Georgia" panose="02040502050405020303" pitchFamily="18" charset="0"/>
              <a:cs typeface="Arial" panose="020B0604020202020204" pitchFamily="34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58B1327-189B-359A-2ABE-2BC794991B9B}"/>
              </a:ext>
            </a:extLst>
          </p:cNvPr>
          <p:cNvSpPr txBox="1"/>
          <p:nvPr/>
        </p:nvSpPr>
        <p:spPr>
          <a:xfrm>
            <a:off x="0" y="0"/>
            <a:ext cx="1223889" cy="68580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endParaRPr lang="fr-BJ" dirty="0"/>
          </a:p>
        </p:txBody>
      </p:sp>
    </p:spTree>
    <p:extLst>
      <p:ext uri="{BB962C8B-B14F-4D97-AF65-F5344CB8AC3E}">
        <p14:creationId xmlns:p14="http://schemas.microsoft.com/office/powerpoint/2010/main" val="2660025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6B08F24-577A-26F9-17B6-BBC7950A592C}"/>
              </a:ext>
            </a:extLst>
          </p:cNvPr>
          <p:cNvSpPr txBox="1"/>
          <p:nvPr/>
        </p:nvSpPr>
        <p:spPr>
          <a:xfrm>
            <a:off x="1400605" y="469530"/>
            <a:ext cx="718615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fr-BJ"/>
            </a:defPPr>
            <a:lvl1pPr>
              <a:spcBef>
                <a:spcPts val="6000"/>
              </a:spcBef>
              <a:spcAft>
                <a:spcPts val="3900"/>
              </a:spcAft>
              <a:defRPr kern="160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defRPr>
            </a:lvl1pPr>
          </a:lstStyle>
          <a:p>
            <a:r>
              <a:rPr lang="fr-FR" sz="2800" b="1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1.Introduction</a:t>
            </a:r>
            <a:endParaRPr lang="fr-BJ" sz="2800" b="1" dirty="0">
              <a:solidFill>
                <a:schemeClr val="tx2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DF5C7563-3927-3633-54D6-DAE5C5B394CC}"/>
              </a:ext>
            </a:extLst>
          </p:cNvPr>
          <p:cNvSpPr txBox="1"/>
          <p:nvPr/>
        </p:nvSpPr>
        <p:spPr>
          <a:xfrm>
            <a:off x="1225881" y="1077986"/>
            <a:ext cx="8702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CA" sz="2000" b="1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Contexte</a:t>
            </a:r>
            <a:endParaRPr lang="fr-BJ" sz="2000" b="1" dirty="0">
              <a:solidFill>
                <a:schemeClr val="tx2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ECBFC4D-ED10-C187-F055-64227A3218BB}"/>
              </a:ext>
            </a:extLst>
          </p:cNvPr>
          <p:cNvSpPr txBox="1"/>
          <p:nvPr/>
        </p:nvSpPr>
        <p:spPr>
          <a:xfrm>
            <a:off x="1640909" y="1677298"/>
            <a:ext cx="85751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CA" b="1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Implémentation du PUDC I par le Gouvernement du Sénégal en 2015</a:t>
            </a:r>
            <a:endParaRPr lang="fr-BJ" b="1" dirty="0">
              <a:solidFill>
                <a:schemeClr val="tx2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2A4FB4B-74C4-992F-94FB-58BC95A2FD25}"/>
              </a:ext>
            </a:extLst>
          </p:cNvPr>
          <p:cNvSpPr txBox="1"/>
          <p:nvPr/>
        </p:nvSpPr>
        <p:spPr>
          <a:xfrm>
            <a:off x="2544871" y="2217103"/>
            <a:ext cx="710225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160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Construction de pistes rurales;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160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Fourniture d’eau potable aux populations villageoises;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160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Fourniture d’équipements de transformation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160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Fourniture d’électricité: connection au réseau national et énergie solaire</a:t>
            </a:r>
            <a:endParaRPr lang="fr-BJ" sz="1600" dirty="0">
              <a:solidFill>
                <a:schemeClr val="tx2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56AFACCC-CA95-4EDE-718C-1A9CC2077031}"/>
              </a:ext>
            </a:extLst>
          </p:cNvPr>
          <p:cNvSpPr txBox="1"/>
          <p:nvPr/>
        </p:nvSpPr>
        <p:spPr>
          <a:xfrm>
            <a:off x="1640909" y="3534951"/>
            <a:ext cx="85751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CA" b="1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Objectifs visés </a:t>
            </a:r>
            <a:endParaRPr lang="fr-BJ" b="1" dirty="0">
              <a:solidFill>
                <a:schemeClr val="tx2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14113DC-D452-BEDD-9065-B05E95BAC3CF}"/>
              </a:ext>
            </a:extLst>
          </p:cNvPr>
          <p:cNvSpPr txBox="1"/>
          <p:nvPr/>
        </p:nvSpPr>
        <p:spPr>
          <a:xfrm>
            <a:off x="2377335" y="3887919"/>
            <a:ext cx="803179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160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Réduire les disparités régionales (et urbain/rurale) en terme d’accès aux infrastructures socio-économiques de base;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160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Améliorer la productivité en milieu rural;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160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Réduire la pauvreté en milieu rural.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F62BF1E-701B-26CC-E90B-092778212E04}"/>
              </a:ext>
            </a:extLst>
          </p:cNvPr>
          <p:cNvSpPr txBox="1"/>
          <p:nvPr/>
        </p:nvSpPr>
        <p:spPr>
          <a:xfrm>
            <a:off x="0" y="0"/>
            <a:ext cx="1223889" cy="68580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endParaRPr lang="fr-BJ" dirty="0"/>
          </a:p>
        </p:txBody>
      </p:sp>
    </p:spTree>
    <p:extLst>
      <p:ext uri="{BB962C8B-B14F-4D97-AF65-F5344CB8AC3E}">
        <p14:creationId xmlns:p14="http://schemas.microsoft.com/office/powerpoint/2010/main" val="1027593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59540D9F-5A1B-8CB7-A0FC-CE9A8B4664CA}"/>
              </a:ext>
            </a:extLst>
          </p:cNvPr>
          <p:cNvSpPr txBox="1"/>
          <p:nvPr/>
        </p:nvSpPr>
        <p:spPr>
          <a:xfrm>
            <a:off x="1515649" y="816803"/>
            <a:ext cx="85751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CA" b="1" dirty="0">
                <a:latin typeface="Georgia" panose="02040502050405020303" pitchFamily="18" charset="0"/>
              </a:rPr>
              <a:t>Amélioration de l’accès à l’électricité en milieu rural </a:t>
            </a:r>
            <a:endParaRPr lang="fr-BJ" b="1" dirty="0">
              <a:latin typeface="Georgia" panose="02040502050405020303" pitchFamily="18" charset="0"/>
            </a:endParaRPr>
          </a:p>
        </p:txBody>
      </p:sp>
      <p:graphicFrame>
        <p:nvGraphicFramePr>
          <p:cNvPr id="5" name="Graphique 4">
            <a:extLst>
              <a:ext uri="{FF2B5EF4-FFF2-40B4-BE49-F238E27FC236}">
                <a16:creationId xmlns:a16="http://schemas.microsoft.com/office/drawing/2014/main" id="{6DBD937D-488E-22B0-FEFC-F843515CB1E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4114272"/>
              </p:ext>
            </p:extLst>
          </p:nvPr>
        </p:nvGraphicFramePr>
        <p:xfrm>
          <a:off x="2379944" y="1744249"/>
          <a:ext cx="6139216" cy="33350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0B5A2016-007E-9C55-338E-AB1B98105F3E}"/>
              </a:ext>
            </a:extLst>
          </p:cNvPr>
          <p:cNvSpPr txBox="1"/>
          <p:nvPr/>
        </p:nvSpPr>
        <p:spPr>
          <a:xfrm>
            <a:off x="2628796" y="5079296"/>
            <a:ext cx="41962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200" dirty="0">
                <a:latin typeface="Georgia" panose="02040502050405020303" pitchFamily="18" charset="0"/>
              </a:rPr>
              <a:t>Source: MPE (2021) et</a:t>
            </a:r>
            <a:r>
              <a:rPr lang="en-US" sz="12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ANSD (2021)</a:t>
            </a:r>
            <a:endParaRPr lang="fr-BJ" sz="1200" dirty="0">
              <a:latin typeface="Georgia" panose="02040502050405020303" pitchFamily="18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14D53082-D1AD-9E8F-9558-9C7CFCB03E7E}"/>
              </a:ext>
            </a:extLst>
          </p:cNvPr>
          <p:cNvSpPr txBox="1"/>
          <p:nvPr/>
        </p:nvSpPr>
        <p:spPr>
          <a:xfrm>
            <a:off x="0" y="0"/>
            <a:ext cx="1223889" cy="68580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endParaRPr lang="fr-BJ" dirty="0"/>
          </a:p>
        </p:txBody>
      </p:sp>
    </p:spTree>
    <p:extLst>
      <p:ext uri="{BB962C8B-B14F-4D97-AF65-F5344CB8AC3E}">
        <p14:creationId xmlns:p14="http://schemas.microsoft.com/office/powerpoint/2010/main" val="2759494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Graphic spid="5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93814300-9607-F0B4-2B07-40BE8D34125E}"/>
              </a:ext>
            </a:extLst>
          </p:cNvPr>
          <p:cNvSpPr txBox="1"/>
          <p:nvPr/>
        </p:nvSpPr>
        <p:spPr>
          <a:xfrm>
            <a:off x="1715749" y="682279"/>
            <a:ext cx="8702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CA" sz="2000" b="1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Importance de l’électricité pour le développement rural</a:t>
            </a:r>
            <a:endParaRPr lang="fr-BJ" sz="2000" b="1" dirty="0">
              <a:solidFill>
                <a:schemeClr val="tx2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55EF4D4-ED5B-CD43-3ED9-74B2D7EF0484}"/>
              </a:ext>
            </a:extLst>
          </p:cNvPr>
          <p:cNvSpPr/>
          <p:nvPr/>
        </p:nvSpPr>
        <p:spPr>
          <a:xfrm>
            <a:off x="1324000" y="2165777"/>
            <a:ext cx="1077239" cy="11909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A" sz="120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Accès à l’électricité</a:t>
            </a:r>
            <a:endParaRPr lang="fr-BJ" sz="1200" dirty="0">
              <a:solidFill>
                <a:schemeClr val="tx2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68B0FCD-862B-EF71-52EE-CA61EC2F27F0}"/>
              </a:ext>
            </a:extLst>
          </p:cNvPr>
          <p:cNvSpPr/>
          <p:nvPr/>
        </p:nvSpPr>
        <p:spPr>
          <a:xfrm>
            <a:off x="3048891" y="2151056"/>
            <a:ext cx="2026919" cy="11982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A" sz="120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Achat d’appareils électroménagers par les ménages: radio, télévision, lampe, cuisinière, fer, refrigérateur</a:t>
            </a:r>
            <a:endParaRPr lang="fr-BJ" sz="1200" dirty="0">
              <a:solidFill>
                <a:schemeClr val="tx2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C6952A-3157-5610-804D-C3EDF823F56F}"/>
              </a:ext>
            </a:extLst>
          </p:cNvPr>
          <p:cNvSpPr/>
          <p:nvPr/>
        </p:nvSpPr>
        <p:spPr>
          <a:xfrm>
            <a:off x="5629928" y="2158416"/>
            <a:ext cx="2026919" cy="11982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CA" sz="120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-Disponibilité de lumière moins polluante;</a:t>
            </a:r>
          </a:p>
          <a:p>
            <a:r>
              <a:rPr lang="fr-CA" sz="120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-Disponibilité suffisante de lumière;</a:t>
            </a:r>
          </a:p>
          <a:p>
            <a:r>
              <a:rPr lang="fr-CA" sz="120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-Disponibilité d’énergie</a:t>
            </a:r>
          </a:p>
          <a:p>
            <a:r>
              <a:rPr lang="fr-CA" sz="120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-Accès à l’information;</a:t>
            </a:r>
            <a:endParaRPr lang="fr-BJ" sz="1200" dirty="0">
              <a:solidFill>
                <a:schemeClr val="tx2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A5D31F7-C575-B9CA-C144-1A4B63811F3B}"/>
              </a:ext>
            </a:extLst>
          </p:cNvPr>
          <p:cNvSpPr/>
          <p:nvPr/>
        </p:nvSpPr>
        <p:spPr>
          <a:xfrm>
            <a:off x="8155279" y="1324096"/>
            <a:ext cx="2712720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A" sz="120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(1) Réallocation du temps vers les activités productives</a:t>
            </a:r>
            <a:endParaRPr lang="fr-BJ" sz="1200" dirty="0">
              <a:solidFill>
                <a:schemeClr val="tx2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81E429A-B4D3-5B39-7A81-30F529803C8D}"/>
              </a:ext>
            </a:extLst>
          </p:cNvPr>
          <p:cNvSpPr/>
          <p:nvPr/>
        </p:nvSpPr>
        <p:spPr>
          <a:xfrm>
            <a:off x="8155279" y="1878591"/>
            <a:ext cx="2712720" cy="176784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Tx/>
              <a:buChar char="-"/>
            </a:pPr>
            <a:r>
              <a:rPr lang="fr-CA" sz="110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Augmentation du temps pour les études; </a:t>
            </a:r>
          </a:p>
          <a:p>
            <a:pPr marL="285750" indent="-285750">
              <a:buFontTx/>
              <a:buChar char="-"/>
            </a:pPr>
            <a:r>
              <a:rPr lang="fr-CA" sz="110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Augmentation du taux de fréquentation scolaire;</a:t>
            </a:r>
          </a:p>
          <a:p>
            <a:pPr marL="285750" indent="-285750">
              <a:buFontTx/>
              <a:buChar char="-"/>
            </a:pPr>
            <a:r>
              <a:rPr lang="fr-CA" sz="110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Augmentation du taux d’inscription scolaire;</a:t>
            </a:r>
          </a:p>
          <a:p>
            <a:pPr marL="285750" indent="-285750">
              <a:buFontTx/>
              <a:buChar char="-"/>
            </a:pPr>
            <a:r>
              <a:rPr lang="fr-CA" sz="110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Participation au marché du travail</a:t>
            </a:r>
          </a:p>
          <a:p>
            <a:pPr marL="285750" indent="-285750">
              <a:buFontTx/>
              <a:buChar char="-"/>
            </a:pPr>
            <a:r>
              <a:rPr lang="fr-CA" sz="110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Développement des activités; génératrices de revenus.</a:t>
            </a:r>
          </a:p>
          <a:p>
            <a:pPr marL="285750" indent="-285750">
              <a:buFontTx/>
              <a:buChar char="-"/>
            </a:pPr>
            <a:endParaRPr lang="fr-BJ" sz="1100" dirty="0">
              <a:solidFill>
                <a:schemeClr val="tx2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DA8D140-2288-BF2E-B3EF-D21438A2B2D5}"/>
              </a:ext>
            </a:extLst>
          </p:cNvPr>
          <p:cNvSpPr/>
          <p:nvPr/>
        </p:nvSpPr>
        <p:spPr>
          <a:xfrm>
            <a:off x="8155279" y="3761454"/>
            <a:ext cx="2712720" cy="59760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A" sz="110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(2) Réduction de l’usage des sources d’énergie polluante (bois de chauffage, charbon, débris, etc.</a:t>
            </a:r>
            <a:endParaRPr lang="fr-BJ" sz="1100" dirty="0">
              <a:solidFill>
                <a:schemeClr val="tx2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17" name="Accolade ouvrante 16">
            <a:extLst>
              <a:ext uri="{FF2B5EF4-FFF2-40B4-BE49-F238E27FC236}">
                <a16:creationId xmlns:a16="http://schemas.microsoft.com/office/drawing/2014/main" id="{BA4A0429-75D7-3A7D-A358-6E4DC65CF6A6}"/>
              </a:ext>
            </a:extLst>
          </p:cNvPr>
          <p:cNvSpPr/>
          <p:nvPr/>
        </p:nvSpPr>
        <p:spPr>
          <a:xfrm>
            <a:off x="7661653" y="1324096"/>
            <a:ext cx="493626" cy="303496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BJ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8" name="Flèche : droite 17">
            <a:extLst>
              <a:ext uri="{FF2B5EF4-FFF2-40B4-BE49-F238E27FC236}">
                <a16:creationId xmlns:a16="http://schemas.microsoft.com/office/drawing/2014/main" id="{AF5676DF-CB4E-4086-D81D-2DB5A2FC40FE}"/>
              </a:ext>
            </a:extLst>
          </p:cNvPr>
          <p:cNvSpPr/>
          <p:nvPr/>
        </p:nvSpPr>
        <p:spPr>
          <a:xfrm>
            <a:off x="2422946" y="2656153"/>
            <a:ext cx="642846" cy="2028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J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9" name="Flèche : droite 18">
            <a:extLst>
              <a:ext uri="{FF2B5EF4-FFF2-40B4-BE49-F238E27FC236}">
                <a16:creationId xmlns:a16="http://schemas.microsoft.com/office/drawing/2014/main" id="{58045DC0-9FF6-AFB5-1F04-2640EAD6B1B2}"/>
              </a:ext>
            </a:extLst>
          </p:cNvPr>
          <p:cNvSpPr/>
          <p:nvPr/>
        </p:nvSpPr>
        <p:spPr>
          <a:xfrm>
            <a:off x="5075810" y="2656153"/>
            <a:ext cx="508325" cy="2028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J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B49FC56-F3E4-F62B-D1CD-90EB667426A6}"/>
              </a:ext>
            </a:extLst>
          </p:cNvPr>
          <p:cNvSpPr/>
          <p:nvPr/>
        </p:nvSpPr>
        <p:spPr>
          <a:xfrm>
            <a:off x="1688609" y="3369907"/>
            <a:ext cx="114405" cy="16986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J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2" name="Flèche : droite 21">
            <a:extLst>
              <a:ext uri="{FF2B5EF4-FFF2-40B4-BE49-F238E27FC236}">
                <a16:creationId xmlns:a16="http://schemas.microsoft.com/office/drawing/2014/main" id="{4E627F56-D558-935D-9EFC-342CBE6FB6DE}"/>
              </a:ext>
            </a:extLst>
          </p:cNvPr>
          <p:cNvSpPr/>
          <p:nvPr/>
        </p:nvSpPr>
        <p:spPr>
          <a:xfrm>
            <a:off x="1862619" y="3761454"/>
            <a:ext cx="3721516" cy="2028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J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3" name="Flèche : droite 22">
            <a:extLst>
              <a:ext uri="{FF2B5EF4-FFF2-40B4-BE49-F238E27FC236}">
                <a16:creationId xmlns:a16="http://schemas.microsoft.com/office/drawing/2014/main" id="{E19EA507-9D53-EAFB-8228-85046C36BD60}"/>
              </a:ext>
            </a:extLst>
          </p:cNvPr>
          <p:cNvSpPr/>
          <p:nvPr/>
        </p:nvSpPr>
        <p:spPr>
          <a:xfrm>
            <a:off x="1857246" y="4681962"/>
            <a:ext cx="3721515" cy="18479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J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7F77DB9-3CAF-8552-3FD9-574F5686F25F}"/>
              </a:ext>
            </a:extLst>
          </p:cNvPr>
          <p:cNvSpPr/>
          <p:nvPr/>
        </p:nvSpPr>
        <p:spPr>
          <a:xfrm>
            <a:off x="5629927" y="4540046"/>
            <a:ext cx="1921179" cy="79604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CA" sz="100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-Utilisation de l’électricité dans les centres de santés (CS)</a:t>
            </a:r>
          </a:p>
          <a:p>
            <a:r>
              <a:rPr lang="fr-CA" sz="100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- Amélioration de leur efficience.</a:t>
            </a:r>
            <a:endParaRPr lang="fr-BJ" sz="1200" dirty="0">
              <a:solidFill>
                <a:schemeClr val="tx2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A9E9822-3038-4B22-83E9-03D1EE6AB19F}"/>
              </a:ext>
            </a:extLst>
          </p:cNvPr>
          <p:cNvSpPr/>
          <p:nvPr/>
        </p:nvSpPr>
        <p:spPr>
          <a:xfrm>
            <a:off x="5643740" y="3537691"/>
            <a:ext cx="1907365" cy="68156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CA" sz="100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-Utilisation de l’électricité dans les écoles</a:t>
            </a:r>
          </a:p>
          <a:p>
            <a:r>
              <a:rPr lang="fr-CA" sz="100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- Amélioration de leur efficience.</a:t>
            </a:r>
            <a:endParaRPr lang="fr-BJ" sz="1000" dirty="0">
              <a:solidFill>
                <a:schemeClr val="tx2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C197EBE0-F40B-2EC6-350D-52B873BB4102}"/>
              </a:ext>
            </a:extLst>
          </p:cNvPr>
          <p:cNvSpPr txBox="1"/>
          <p:nvPr/>
        </p:nvSpPr>
        <p:spPr>
          <a:xfrm>
            <a:off x="0" y="0"/>
            <a:ext cx="1223889" cy="68580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endParaRPr lang="fr-BJ" dirty="0"/>
          </a:p>
        </p:txBody>
      </p:sp>
    </p:spTree>
    <p:extLst>
      <p:ext uri="{BB962C8B-B14F-4D97-AF65-F5344CB8AC3E}">
        <p14:creationId xmlns:p14="http://schemas.microsoft.com/office/powerpoint/2010/main" val="1746353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404F4B7-2A38-C9E1-8DE1-C2FD4FDB0FCB}"/>
              </a:ext>
            </a:extLst>
          </p:cNvPr>
          <p:cNvSpPr txBox="1"/>
          <p:nvPr/>
        </p:nvSpPr>
        <p:spPr>
          <a:xfrm>
            <a:off x="1803435" y="489620"/>
            <a:ext cx="8702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CA" sz="2000" b="1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Résumé des effets de l’électrification rural</a:t>
            </a:r>
            <a:endParaRPr lang="fr-BJ" sz="2000" b="1" dirty="0">
              <a:solidFill>
                <a:schemeClr val="tx2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4CB7C73-D950-4A5C-47B8-B35F6488770F}"/>
              </a:ext>
            </a:extLst>
          </p:cNvPr>
          <p:cNvSpPr txBox="1"/>
          <p:nvPr/>
        </p:nvSpPr>
        <p:spPr>
          <a:xfrm>
            <a:off x="2379945" y="1249755"/>
            <a:ext cx="6438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CA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Amélioration des variables d’éducation liées aux enfants</a:t>
            </a:r>
            <a:endParaRPr lang="fr-BJ" dirty="0">
              <a:solidFill>
                <a:schemeClr val="tx2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67D00A0-D38B-A627-D04F-7BE25320D7A1}"/>
              </a:ext>
            </a:extLst>
          </p:cNvPr>
          <p:cNvSpPr txBox="1"/>
          <p:nvPr/>
        </p:nvSpPr>
        <p:spPr>
          <a:xfrm>
            <a:off x="2379945" y="1554822"/>
            <a:ext cx="6438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CA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Augmentation de l’emploi dans les ménages</a:t>
            </a:r>
            <a:endParaRPr lang="fr-BJ" dirty="0">
              <a:solidFill>
                <a:schemeClr val="tx2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CBF229D-24C8-5255-9A21-FF5E40CC1589}"/>
              </a:ext>
            </a:extLst>
          </p:cNvPr>
          <p:cNvSpPr txBox="1"/>
          <p:nvPr/>
        </p:nvSpPr>
        <p:spPr>
          <a:xfrm>
            <a:off x="2379945" y="1924154"/>
            <a:ext cx="75072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CA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Augmentation du revenu/consommation/ dépenses des ménages</a:t>
            </a:r>
            <a:endParaRPr lang="fr-BJ" dirty="0">
              <a:solidFill>
                <a:schemeClr val="tx2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147AF8D-D7E5-607A-0A9F-AA9EC0403A2F}"/>
              </a:ext>
            </a:extLst>
          </p:cNvPr>
          <p:cNvSpPr txBox="1"/>
          <p:nvPr/>
        </p:nvSpPr>
        <p:spPr>
          <a:xfrm>
            <a:off x="2379945" y="2229221"/>
            <a:ext cx="6956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CA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Amélioration de la santé des ménages</a:t>
            </a:r>
            <a:endParaRPr lang="fr-BJ" dirty="0">
              <a:solidFill>
                <a:schemeClr val="tx2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D1897DBE-55AD-EA76-29C2-F1750032A56C}"/>
              </a:ext>
            </a:extLst>
          </p:cNvPr>
          <p:cNvSpPr txBox="1"/>
          <p:nvPr/>
        </p:nvSpPr>
        <p:spPr>
          <a:xfrm>
            <a:off x="1803435" y="2903620"/>
            <a:ext cx="8702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CA" sz="2000" b="1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Objectif de notre recherche</a:t>
            </a:r>
            <a:endParaRPr lang="fr-BJ" sz="2000" b="1" dirty="0">
              <a:solidFill>
                <a:schemeClr val="tx2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6879927B-99E7-C9C2-BD7E-2EA7EB00BADC}"/>
              </a:ext>
            </a:extLst>
          </p:cNvPr>
          <p:cNvSpPr txBox="1"/>
          <p:nvPr/>
        </p:nvSpPr>
        <p:spPr>
          <a:xfrm>
            <a:off x="2179533" y="3448311"/>
            <a:ext cx="8401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CA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Évaluer l’impact de l’accès à l’électricité sur le bien-être des ménages agricoles</a:t>
            </a:r>
            <a:endParaRPr lang="fr-BJ" dirty="0">
              <a:solidFill>
                <a:schemeClr val="tx2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9145F58-C4EC-6B3B-5E70-F094A1D3EBD7}"/>
              </a:ext>
            </a:extLst>
          </p:cNvPr>
          <p:cNvSpPr txBox="1"/>
          <p:nvPr/>
        </p:nvSpPr>
        <p:spPr>
          <a:xfrm>
            <a:off x="3181611" y="4070959"/>
            <a:ext cx="56367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Déterminer les bénéfices économiques.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Déterminer les bénéfices sociaux.</a:t>
            </a:r>
            <a:endParaRPr lang="fr-BJ" dirty="0">
              <a:solidFill>
                <a:schemeClr val="tx2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F25DE11F-DD56-1BC8-CBC6-3708FCA02D59}"/>
              </a:ext>
            </a:extLst>
          </p:cNvPr>
          <p:cNvSpPr txBox="1"/>
          <p:nvPr/>
        </p:nvSpPr>
        <p:spPr>
          <a:xfrm>
            <a:off x="0" y="0"/>
            <a:ext cx="1223889" cy="68580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endParaRPr lang="fr-BJ" dirty="0"/>
          </a:p>
        </p:txBody>
      </p:sp>
    </p:spTree>
    <p:extLst>
      <p:ext uri="{BB962C8B-B14F-4D97-AF65-F5344CB8AC3E}">
        <p14:creationId xmlns:p14="http://schemas.microsoft.com/office/powerpoint/2010/main" val="2512132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>
            <a:extLst>
              <a:ext uri="{FF2B5EF4-FFF2-40B4-BE49-F238E27FC236}">
                <a16:creationId xmlns:a16="http://schemas.microsoft.com/office/drawing/2014/main" id="{761A11E8-E050-A5D7-79FD-A77AE3D8AB89}"/>
              </a:ext>
            </a:extLst>
          </p:cNvPr>
          <p:cNvSpPr txBox="1"/>
          <p:nvPr/>
        </p:nvSpPr>
        <p:spPr>
          <a:xfrm>
            <a:off x="1681620" y="145262"/>
            <a:ext cx="6093912" cy="8218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fr-CA" sz="2800" b="1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2.Démarche statistique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79EF7F51-F2B4-E989-DAEB-A2AA88931CBD}"/>
              </a:ext>
            </a:extLst>
          </p:cNvPr>
          <p:cNvSpPr txBox="1"/>
          <p:nvPr/>
        </p:nvSpPr>
        <p:spPr>
          <a:xfrm>
            <a:off x="2192055" y="1321093"/>
            <a:ext cx="843001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Courier New" panose="02070309020205020404" pitchFamily="49" charset="0"/>
              <a:buChar char="o"/>
            </a:pPr>
            <a:endParaRPr lang="fr-CA" dirty="0">
              <a:solidFill>
                <a:schemeClr val="tx2">
                  <a:lumMod val="75000"/>
                </a:schemeClr>
              </a:solidFill>
              <a:latin typeface="Georgia" panose="02040502050405020303" pitchFamily="18" charset="0"/>
            </a:endParaRPr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fr-CA" b="1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Mesure du bien-être: </a:t>
            </a:r>
            <a:r>
              <a:rPr lang="fr-CA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bénéfices économiques (emploi et consommation) et bénéfices sociaux (variables liées à l’éducation des enfants et le nombre de personnes malades dans le ménage)</a:t>
            </a:r>
          </a:p>
          <a:p>
            <a:pPr marL="285750" indent="-285750" algn="just">
              <a:buFont typeface="Courier New" panose="02070309020205020404" pitchFamily="49" charset="0"/>
              <a:buChar char="o"/>
            </a:pPr>
            <a:endParaRPr lang="fr-CA" dirty="0">
              <a:solidFill>
                <a:schemeClr val="tx2">
                  <a:lumMod val="75000"/>
                </a:schemeClr>
              </a:solidFill>
              <a:latin typeface="Georgia" panose="02040502050405020303" pitchFamily="18" charset="0"/>
            </a:endParaRPr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fr-CA" b="1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Technique d’estimation: </a:t>
            </a:r>
            <a:r>
              <a:rPr lang="fr-CA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Méthode d’appariement et méthode de la double différence</a:t>
            </a:r>
          </a:p>
          <a:p>
            <a:pPr marL="285750" indent="-285750" algn="just">
              <a:buFont typeface="Courier New" panose="02070309020205020404" pitchFamily="49" charset="0"/>
              <a:buChar char="o"/>
            </a:pPr>
            <a:endParaRPr lang="fr-CA" dirty="0">
              <a:solidFill>
                <a:schemeClr val="tx2">
                  <a:lumMod val="75000"/>
                </a:schemeClr>
              </a:solidFill>
              <a:latin typeface="Georgia" panose="02040502050405020303" pitchFamily="18" charset="0"/>
            </a:endParaRPr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fr-CA" b="1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Données utilisées: </a:t>
            </a:r>
            <a:r>
              <a:rPr lang="fr-CA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Données quantitatives collectées par le </a:t>
            </a:r>
            <a:r>
              <a:rPr lang="en-US" sz="1800" i="1" dirty="0">
                <a:solidFill>
                  <a:schemeClr val="tx2">
                    <a:lumMod val="75000"/>
                  </a:schemeClr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Centre de Recherche pour le Developpement Economique et Social</a:t>
            </a:r>
            <a:r>
              <a:rPr lang="en-US" sz="1800" dirty="0">
                <a:solidFill>
                  <a:schemeClr val="tx2">
                    <a:lumMod val="75000"/>
                  </a:schemeClr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(CRDES). </a:t>
            </a:r>
            <a:endParaRPr lang="fr-CA" dirty="0">
              <a:solidFill>
                <a:schemeClr val="tx2">
                  <a:lumMod val="75000"/>
                </a:schemeClr>
              </a:solidFill>
              <a:latin typeface="Georgia" panose="02040502050405020303" pitchFamily="18" charset="0"/>
            </a:endParaRPr>
          </a:p>
          <a:p>
            <a:pPr algn="just"/>
            <a:endParaRPr lang="fr-BJ" dirty="0">
              <a:solidFill>
                <a:schemeClr val="tx2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212C4F60-46F6-8AD6-7983-B1321396F567}"/>
              </a:ext>
            </a:extLst>
          </p:cNvPr>
          <p:cNvSpPr txBox="1"/>
          <p:nvPr/>
        </p:nvSpPr>
        <p:spPr>
          <a:xfrm>
            <a:off x="0" y="0"/>
            <a:ext cx="1223889" cy="68580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endParaRPr lang="fr-BJ" dirty="0"/>
          </a:p>
        </p:txBody>
      </p:sp>
    </p:spTree>
    <p:extLst>
      <p:ext uri="{BB962C8B-B14F-4D97-AF65-F5344CB8AC3E}">
        <p14:creationId xmlns:p14="http://schemas.microsoft.com/office/powerpoint/2010/main" val="1444804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E45029A6-F8D0-C95B-A5DB-441ED6FC8732}"/>
              </a:ext>
            </a:extLst>
          </p:cNvPr>
          <p:cNvSpPr txBox="1"/>
          <p:nvPr/>
        </p:nvSpPr>
        <p:spPr>
          <a:xfrm>
            <a:off x="1606464" y="195366"/>
            <a:ext cx="6093912" cy="8218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fr-CA" sz="2800" b="1" kern="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3. Principaux résultats </a:t>
            </a: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EDBBC6C3-6B3B-4F95-E080-995686F5C3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8798261"/>
              </p:ext>
            </p:extLst>
          </p:nvPr>
        </p:nvGraphicFramePr>
        <p:xfrm>
          <a:off x="1442580" y="1619087"/>
          <a:ext cx="9306839" cy="3619825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004165">
                  <a:extLst>
                    <a:ext uri="{9D8B030D-6E8A-4147-A177-3AD203B41FA5}">
                      <a16:colId xmlns:a16="http://schemas.microsoft.com/office/drawing/2014/main" val="472259504"/>
                    </a:ext>
                  </a:extLst>
                </a:gridCol>
                <a:gridCol w="1039660">
                  <a:extLst>
                    <a:ext uri="{9D8B030D-6E8A-4147-A177-3AD203B41FA5}">
                      <a16:colId xmlns:a16="http://schemas.microsoft.com/office/drawing/2014/main" val="1210486282"/>
                    </a:ext>
                  </a:extLst>
                </a:gridCol>
                <a:gridCol w="1029827">
                  <a:extLst>
                    <a:ext uri="{9D8B030D-6E8A-4147-A177-3AD203B41FA5}">
                      <a16:colId xmlns:a16="http://schemas.microsoft.com/office/drawing/2014/main" val="3190626296"/>
                    </a:ext>
                  </a:extLst>
                </a:gridCol>
                <a:gridCol w="1174754">
                  <a:extLst>
                    <a:ext uri="{9D8B030D-6E8A-4147-A177-3AD203B41FA5}">
                      <a16:colId xmlns:a16="http://schemas.microsoft.com/office/drawing/2014/main" val="57116741"/>
                    </a:ext>
                  </a:extLst>
                </a:gridCol>
                <a:gridCol w="263047">
                  <a:extLst>
                    <a:ext uri="{9D8B030D-6E8A-4147-A177-3AD203B41FA5}">
                      <a16:colId xmlns:a16="http://schemas.microsoft.com/office/drawing/2014/main" val="1387009133"/>
                    </a:ext>
                  </a:extLst>
                </a:gridCol>
                <a:gridCol w="1139868">
                  <a:extLst>
                    <a:ext uri="{9D8B030D-6E8A-4147-A177-3AD203B41FA5}">
                      <a16:colId xmlns:a16="http://schemas.microsoft.com/office/drawing/2014/main" val="916254600"/>
                    </a:ext>
                  </a:extLst>
                </a:gridCol>
                <a:gridCol w="1290181">
                  <a:extLst>
                    <a:ext uri="{9D8B030D-6E8A-4147-A177-3AD203B41FA5}">
                      <a16:colId xmlns:a16="http://schemas.microsoft.com/office/drawing/2014/main" val="3659481828"/>
                    </a:ext>
                  </a:extLst>
                </a:gridCol>
                <a:gridCol w="146162">
                  <a:extLst>
                    <a:ext uri="{9D8B030D-6E8A-4147-A177-3AD203B41FA5}">
                      <a16:colId xmlns:a16="http://schemas.microsoft.com/office/drawing/2014/main" val="1026603491"/>
                    </a:ext>
                  </a:extLst>
                </a:gridCol>
                <a:gridCol w="1219175">
                  <a:extLst>
                    <a:ext uri="{9D8B030D-6E8A-4147-A177-3AD203B41FA5}">
                      <a16:colId xmlns:a16="http://schemas.microsoft.com/office/drawing/2014/main" val="1209188991"/>
                    </a:ext>
                  </a:extLst>
                </a:gridCol>
              </a:tblGrid>
              <a:tr h="305877">
                <a:tc gridSpan="7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Identification strategy: Combination of propensity score matching and difference-in-difference (PSM-DiD)</a:t>
                      </a:r>
                      <a:endParaRPr lang="fr-BJ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fr-BJ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r-BJ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J" sz="1000">
                          <a:effectLst/>
                        </a:rPr>
                        <a:t> </a:t>
                      </a:r>
                      <a:endParaRPr lang="fr-BJ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91719067"/>
                  </a:ext>
                </a:extLst>
              </a:tr>
              <a:tr h="1586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Economic outcomes</a:t>
                      </a:r>
                      <a:endParaRPr lang="fr-BJ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fr-BJ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r-BJ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J" sz="1000">
                          <a:effectLst/>
                        </a:rPr>
                        <a:t> </a:t>
                      </a:r>
                      <a:endParaRPr lang="fr-BJ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99654075"/>
                  </a:ext>
                </a:extLst>
              </a:tr>
              <a:tr h="1586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Consumption per capita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Employment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72178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Food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Non-food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Total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Agricultural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Non-agricultural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Total</a:t>
                      </a:r>
                      <a:endParaRPr lang="fr-BJ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59479" marR="59479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5883271"/>
                  </a:ext>
                </a:extLst>
              </a:tr>
              <a:tr h="1586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Panel A: grid or solar</a:t>
                      </a:r>
                      <a:endParaRPr lang="fr-BJ" sz="10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(1)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(2)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(3)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(4)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(5)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(6)</a:t>
                      </a:r>
                      <a:endParaRPr lang="fr-BJ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59479" marR="5947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1470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Household electricity connection</a:t>
                      </a:r>
                      <a:endParaRPr lang="fr-BJ" sz="10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0.100(0.073)</a:t>
                      </a:r>
                      <a:endParaRPr lang="fr-BJ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0.333***(0.107)</a:t>
                      </a:r>
                      <a:endParaRPr lang="fr-BJ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0.203***(0.069)</a:t>
                      </a:r>
                      <a:endParaRPr lang="fr-BJ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-0.061(0.113)</a:t>
                      </a:r>
                      <a:endParaRPr lang="fr-BJ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0.331***(0.063)</a:t>
                      </a:r>
                      <a:endParaRPr lang="fr-BJ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0.260***(0.070)</a:t>
                      </a:r>
                      <a:endParaRPr lang="fr-BJ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59479" marR="5947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7793444"/>
                  </a:ext>
                </a:extLst>
              </a:tr>
              <a:tr h="1586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Observations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2210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2094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2216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736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1303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 gridSpan="2">
                  <a:txBody>
                    <a:bodyPr/>
                    <a:lstStyle/>
                    <a:p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1594</a:t>
                      </a:r>
                      <a:endParaRPr lang="fr-BJ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59479" marR="59479" marT="0" marB="0" anchor="ctr"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4631053"/>
                  </a:ext>
                </a:extLst>
              </a:tr>
              <a:tr h="1586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R-squared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0.00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0.06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0.01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0.10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0.08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 gridSpan="2">
                  <a:txBody>
                    <a:bodyPr/>
                    <a:lstStyle/>
                    <a:p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0.14</a:t>
                      </a:r>
                      <a:endParaRPr lang="fr-BJ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59479" marR="59479" marT="0" marB="0" anchor="ctr"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506219"/>
                  </a:ext>
                </a:extLst>
              </a:tr>
              <a:tr h="1586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b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Panel B: only Grid</a:t>
                      </a:r>
                      <a:endParaRPr lang="fr-BJ" sz="1000" b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 gridSpan="2">
                  <a:txBody>
                    <a:bodyPr/>
                    <a:lstStyle/>
                    <a:p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r-BJ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59479" marR="59479" marT="0" marB="0" anchor="ctr"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62003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Household electricity connection</a:t>
                      </a:r>
                      <a:endParaRPr lang="fr-BJ" sz="10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0.050(0.098)</a:t>
                      </a:r>
                      <a:endParaRPr lang="fr-BJ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0.328**(0.148)</a:t>
                      </a:r>
                      <a:endParaRPr lang="fr-BJ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0.173*(0.094)</a:t>
                      </a:r>
                      <a:endParaRPr lang="fr-BJ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-0.183(0.157)</a:t>
                      </a:r>
                      <a:endParaRPr lang="fr-BJ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0.389***(0.082)</a:t>
                      </a:r>
                      <a:endParaRPr lang="fr-BJ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 gridSpan="2">
                  <a:txBody>
                    <a:bodyPr/>
                    <a:lstStyle/>
                    <a:p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0.311***(0.095)</a:t>
                      </a:r>
                      <a:endParaRPr lang="fr-BJ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59479" marR="59479" marT="0" marB="0" anchor="ctr"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157997"/>
                  </a:ext>
                </a:extLst>
              </a:tr>
              <a:tr h="1586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Observations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1572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1469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1576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533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837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 gridSpan="2">
                  <a:txBody>
                    <a:bodyPr/>
                    <a:lstStyle/>
                    <a:p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1093</a:t>
                      </a:r>
                      <a:endParaRPr lang="fr-BJ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59479" marR="59479" marT="0" marB="0" anchor="ctr"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983295"/>
                  </a:ext>
                </a:extLst>
              </a:tr>
              <a:tr h="1586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R-squared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0.00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0.05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0.01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0.10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0.08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 gridSpan="2">
                  <a:txBody>
                    <a:bodyPr/>
                    <a:lstStyle/>
                    <a:p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0.13</a:t>
                      </a:r>
                      <a:endParaRPr lang="fr-BJ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59479" marR="59479" marT="0" marB="0" anchor="ctr"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606615"/>
                  </a:ext>
                </a:extLst>
              </a:tr>
              <a:tr h="1586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b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Panel C: only solar</a:t>
                      </a:r>
                      <a:endParaRPr lang="fr-BJ" sz="1000" b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 gridSpan="2">
                  <a:txBody>
                    <a:bodyPr/>
                    <a:lstStyle/>
                    <a:p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r-BJ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59479" marR="59479" marT="0" marB="0" anchor="ctr"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37748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Household electricity connection</a:t>
                      </a:r>
                      <a:endParaRPr lang="fr-BJ" sz="10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0.126(0.083)</a:t>
                      </a:r>
                      <a:endParaRPr lang="fr-BJ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0.335***(0.123)</a:t>
                      </a:r>
                      <a:endParaRPr lang="fr-BJ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0.218***(0.078)</a:t>
                      </a:r>
                      <a:endParaRPr lang="fr-BJ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0.011(0.128)</a:t>
                      </a:r>
                      <a:endParaRPr lang="fr-BJ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0.296***(0.073)</a:t>
                      </a:r>
                      <a:endParaRPr lang="fr-BJ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 gridSpan="2">
                  <a:txBody>
                    <a:bodyPr/>
                    <a:lstStyle/>
                    <a:p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0.231***(0.082)</a:t>
                      </a:r>
                      <a:endParaRPr lang="fr-BJ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59479" marR="59479" marT="0" marB="0" anchor="ctr"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8837082"/>
                  </a:ext>
                </a:extLst>
              </a:tr>
              <a:tr h="1586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Observations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1850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1734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1855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617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1016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 gridSpan="2">
                  <a:txBody>
                    <a:bodyPr/>
                    <a:lstStyle/>
                    <a:p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1289</a:t>
                      </a:r>
                      <a:endParaRPr lang="fr-BJ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59479" marR="59479" marT="0" marB="0" anchor="ctr"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3797152"/>
                  </a:ext>
                </a:extLst>
              </a:tr>
              <a:tr h="1586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R-squared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0.01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0.05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0.01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0.11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0.06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 gridSpan="2">
                  <a:txBody>
                    <a:bodyPr/>
                    <a:lstStyle/>
                    <a:p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0.12</a:t>
                      </a:r>
                      <a:endParaRPr lang="fr-BJ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59479" marR="59479" marT="0" marB="0" anchor="ctr"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32308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Household characteristics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Yes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Yes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Yes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Yes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Yes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 gridSpan="2">
                  <a:txBody>
                    <a:bodyPr/>
                    <a:lstStyle/>
                    <a:p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Yes</a:t>
                      </a:r>
                      <a:endParaRPr lang="fr-BJ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59479" marR="59479" marT="0" marB="0" anchor="ctr"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203785"/>
                  </a:ext>
                </a:extLst>
              </a:tr>
              <a:tr h="1586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Village characteristics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Yes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Yes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Yes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Yes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Yes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 gridSpan="2">
                  <a:txBody>
                    <a:bodyPr/>
                    <a:lstStyle/>
                    <a:p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Yes</a:t>
                      </a:r>
                      <a:endParaRPr lang="fr-BJ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59479" marR="59479" marT="0" marB="0" anchor="ctr"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15943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Additional variables: access to road and water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Yes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Yes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Yes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Yes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Yes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/>
                </a:tc>
                <a:tc gridSpan="2">
                  <a:txBody>
                    <a:bodyPr/>
                    <a:lstStyle/>
                    <a:p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Yes</a:t>
                      </a:r>
                      <a:endParaRPr lang="fr-BJ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59479" marR="59479" marT="0" marB="0" anchor="ctr"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1486496"/>
                  </a:ext>
                </a:extLst>
              </a:tr>
              <a:tr h="1586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Kernel matching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Yes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Yes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Yes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Yes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Yes</a:t>
                      </a:r>
                      <a:endParaRPr lang="fr-BJ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Yes</a:t>
                      </a:r>
                      <a:endParaRPr lang="fr-BJ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59479" marR="59479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7258065"/>
                  </a:ext>
                </a:extLst>
              </a:tr>
              <a:tr h="158660">
                <a:tc gridSpan="8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Note: *, ** and *** denote 10 %, 5% and 1% significance level. Robust standard errors are reported in parentheses.</a:t>
                      </a:r>
                      <a:endParaRPr lang="fr-BJ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J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fr-BJ" sz="100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479" marR="594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J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fr-BJ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144010830"/>
                  </a:ext>
                </a:extLst>
              </a:tr>
            </a:tbl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15C83078-EB64-34D7-021C-BAB1F861F4F3}"/>
              </a:ext>
            </a:extLst>
          </p:cNvPr>
          <p:cNvSpPr txBox="1"/>
          <p:nvPr/>
        </p:nvSpPr>
        <p:spPr>
          <a:xfrm>
            <a:off x="1741116" y="1179641"/>
            <a:ext cx="64509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200" b="1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Tableau 1. </a:t>
            </a:r>
            <a:r>
              <a:rPr lang="fr-CA" sz="120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Impacts de l’accès à l’électricité sur la consommation et l’emploi</a:t>
            </a:r>
            <a:r>
              <a:rPr lang="fr-CA" sz="1200" b="1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.</a:t>
            </a:r>
            <a:endParaRPr lang="fr-BJ" sz="1200" dirty="0">
              <a:solidFill>
                <a:schemeClr val="tx2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106DB2E2-1317-D4FE-EFD0-14BFF74EA6B8}"/>
              </a:ext>
            </a:extLst>
          </p:cNvPr>
          <p:cNvSpPr txBox="1"/>
          <p:nvPr/>
        </p:nvSpPr>
        <p:spPr>
          <a:xfrm>
            <a:off x="0" y="0"/>
            <a:ext cx="1223889" cy="68580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endParaRPr lang="fr-BJ" dirty="0"/>
          </a:p>
        </p:txBody>
      </p:sp>
    </p:spTree>
    <p:extLst>
      <p:ext uri="{BB962C8B-B14F-4D97-AF65-F5344CB8AC3E}">
        <p14:creationId xmlns:p14="http://schemas.microsoft.com/office/powerpoint/2010/main" val="659028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au 3">
                <a:extLst>
                  <a:ext uri="{FF2B5EF4-FFF2-40B4-BE49-F238E27FC236}">
                    <a16:creationId xmlns:a16="http://schemas.microsoft.com/office/drawing/2014/main" id="{CFB172AC-FB0B-D2AC-3DF7-D49C5CD16E8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01560219"/>
                  </p:ext>
                </p:extLst>
              </p:nvPr>
            </p:nvGraphicFramePr>
            <p:xfrm>
              <a:off x="1240077" y="801667"/>
              <a:ext cx="9131473" cy="4929192"/>
            </p:xfrm>
            <a:graphic>
              <a:graphicData uri="http://schemas.openxmlformats.org/drawingml/2006/table">
                <a:tbl>
                  <a:tblPr firstRow="1" firstCol="1" bandRow="1">
                    <a:tableStyleId>{2D5ABB26-0587-4C30-8999-92F81FD0307C}</a:tableStyleId>
                  </a:tblPr>
                  <a:tblGrid>
                    <a:gridCol w="887748">
                      <a:extLst>
                        <a:ext uri="{9D8B030D-6E8A-4147-A177-3AD203B41FA5}">
                          <a16:colId xmlns:a16="http://schemas.microsoft.com/office/drawing/2014/main" val="985214554"/>
                        </a:ext>
                      </a:extLst>
                    </a:gridCol>
                    <a:gridCol w="919194">
                      <a:extLst>
                        <a:ext uri="{9D8B030D-6E8A-4147-A177-3AD203B41FA5}">
                          <a16:colId xmlns:a16="http://schemas.microsoft.com/office/drawing/2014/main" val="3974688399"/>
                        </a:ext>
                      </a:extLst>
                    </a:gridCol>
                    <a:gridCol w="919194">
                      <a:extLst>
                        <a:ext uri="{9D8B030D-6E8A-4147-A177-3AD203B41FA5}">
                          <a16:colId xmlns:a16="http://schemas.microsoft.com/office/drawing/2014/main" val="2601597947"/>
                        </a:ext>
                      </a:extLst>
                    </a:gridCol>
                    <a:gridCol w="909520">
                      <a:extLst>
                        <a:ext uri="{9D8B030D-6E8A-4147-A177-3AD203B41FA5}">
                          <a16:colId xmlns:a16="http://schemas.microsoft.com/office/drawing/2014/main" val="236187909"/>
                        </a:ext>
                      </a:extLst>
                    </a:gridCol>
                    <a:gridCol w="919194">
                      <a:extLst>
                        <a:ext uri="{9D8B030D-6E8A-4147-A177-3AD203B41FA5}">
                          <a16:colId xmlns:a16="http://schemas.microsoft.com/office/drawing/2014/main" val="563214899"/>
                        </a:ext>
                      </a:extLst>
                    </a:gridCol>
                    <a:gridCol w="1028048">
                      <a:extLst>
                        <a:ext uri="{9D8B030D-6E8A-4147-A177-3AD203B41FA5}">
                          <a16:colId xmlns:a16="http://schemas.microsoft.com/office/drawing/2014/main" val="1656456108"/>
                        </a:ext>
                      </a:extLst>
                    </a:gridCol>
                    <a:gridCol w="800666">
                      <a:extLst>
                        <a:ext uri="{9D8B030D-6E8A-4147-A177-3AD203B41FA5}">
                          <a16:colId xmlns:a16="http://schemas.microsoft.com/office/drawing/2014/main" val="206440931"/>
                        </a:ext>
                      </a:extLst>
                    </a:gridCol>
                    <a:gridCol w="799861">
                      <a:extLst>
                        <a:ext uri="{9D8B030D-6E8A-4147-A177-3AD203B41FA5}">
                          <a16:colId xmlns:a16="http://schemas.microsoft.com/office/drawing/2014/main" val="677125199"/>
                        </a:ext>
                      </a:extLst>
                    </a:gridCol>
                    <a:gridCol w="1028854">
                      <a:extLst>
                        <a:ext uri="{9D8B030D-6E8A-4147-A177-3AD203B41FA5}">
                          <a16:colId xmlns:a16="http://schemas.microsoft.com/office/drawing/2014/main" val="667162762"/>
                        </a:ext>
                      </a:extLst>
                    </a:gridCol>
                    <a:gridCol w="919194">
                      <a:extLst>
                        <a:ext uri="{9D8B030D-6E8A-4147-A177-3AD203B41FA5}">
                          <a16:colId xmlns:a16="http://schemas.microsoft.com/office/drawing/2014/main" val="542448238"/>
                        </a:ext>
                      </a:extLst>
                    </a:gridCol>
                  </a:tblGrid>
                  <a:tr h="167837">
                    <a:tc gridSpan="10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Identification strategy: A difference-in-difference quantile regression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112619444"/>
                      </a:ext>
                    </a:extLst>
                  </a:tr>
                  <a:tr h="167837">
                    <a:tc gridSpan="4"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Panel A. Access to the electricity grid or solar</a:t>
                          </a:r>
                          <a:endParaRPr lang="fr-BJ" sz="1100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Panel B. Access to grid electricity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Panel C. Access to solar electricity</a:t>
                          </a:r>
                          <a:endParaRPr lang="fr-BJ" sz="1100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03080325"/>
                      </a:ext>
                    </a:extLst>
                  </a:tr>
                  <a:tr h="16783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 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gridSpan="9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Log. Consumption per capita</a:t>
                          </a:r>
                          <a:endParaRPr lang="fr-BJ" sz="1100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572896382"/>
                      </a:ext>
                    </a:extLst>
                  </a:tr>
                  <a:tr h="16237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Quantiles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Food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Non-food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Total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Food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Non-food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Total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Food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Non-food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Total</a:t>
                          </a:r>
                          <a:endParaRPr lang="fr-BJ" sz="1100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342441521"/>
                      </a:ext>
                    </a:extLst>
                  </a:tr>
                  <a:tr h="42849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BJ" sz="1100" i="1" smtClean="0">
                                        <a:solidFill>
                                          <a:schemeClr val="tx2">
                                            <a:lumMod val="75000"/>
                                          </a:schemeClr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>
                                        <a:solidFill>
                                          <a:schemeClr val="tx2">
                                            <a:lumMod val="75000"/>
                                          </a:schemeClr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𝑄</m:t>
                                    </m:r>
                                  </m:e>
                                  <m:sub>
                                    <m:r>
                                      <a:rPr lang="en-US" sz="1100">
                                        <a:solidFill>
                                          <a:schemeClr val="tx2">
                                            <a:lumMod val="75000"/>
                                          </a:schemeClr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0.1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0.221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(0.173)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0.560***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(0.176)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0.428***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(0.152)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0.367*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(0.208)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0.272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(0.263)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0.496**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(0.213)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0.231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(0.202)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0.684***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(0.202)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0.394***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(0.171)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2243668954"/>
                      </a:ext>
                    </a:extLst>
                  </a:tr>
                  <a:tr h="42849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BJ" sz="1100" i="1" smtClean="0">
                                        <a:solidFill>
                                          <a:schemeClr val="tx2">
                                            <a:lumMod val="75000"/>
                                          </a:schemeClr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>
                                        <a:solidFill>
                                          <a:schemeClr val="tx2">
                                            <a:lumMod val="75000"/>
                                          </a:schemeClr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𝑄</m:t>
                                    </m:r>
                                  </m:e>
                                  <m:sub>
                                    <m:r>
                                      <a:rPr lang="en-US" sz="1100">
                                        <a:solidFill>
                                          <a:schemeClr val="tx2">
                                            <a:lumMod val="75000"/>
                                          </a:schemeClr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0.2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0.183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(0.118)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0.383**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(0.158)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0.161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(0.101)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0.116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(0.143)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0.129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(0.207)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0.080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(0.134)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0.189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(0.123)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0.534***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(0.188)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0.198</a:t>
                          </a:r>
                          <a:endParaRPr lang="fr-BJ" sz="1100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(0.121)</a:t>
                          </a:r>
                          <a:endParaRPr lang="fr-BJ" sz="1100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extLst>
                      <a:ext uri="{0D108BD9-81ED-4DB2-BD59-A6C34878D82A}">
                        <a16:rowId xmlns:a16="http://schemas.microsoft.com/office/drawing/2014/main" val="2197515315"/>
                      </a:ext>
                    </a:extLst>
                  </a:tr>
                  <a:tr h="42849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BJ" sz="1100" i="1" smtClean="0">
                                        <a:solidFill>
                                          <a:schemeClr val="tx2">
                                            <a:lumMod val="75000"/>
                                          </a:schemeClr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>
                                        <a:solidFill>
                                          <a:schemeClr val="tx2">
                                            <a:lumMod val="75000"/>
                                          </a:schemeClr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𝑄</m:t>
                                    </m:r>
                                  </m:e>
                                  <m:sub>
                                    <m:r>
                                      <a:rPr lang="en-US" sz="1100">
                                        <a:solidFill>
                                          <a:schemeClr val="tx2">
                                            <a:lumMod val="75000"/>
                                          </a:schemeClr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0.3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0.029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(0.093)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0.462***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(0.140)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0.082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(0.091)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-0.011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(0.139)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0.446**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(0.204)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0.015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(0.113)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0.118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(0.112)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0.540***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(0.181)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0.136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(0.102)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extLst>
                      <a:ext uri="{0D108BD9-81ED-4DB2-BD59-A6C34878D82A}">
                        <a16:rowId xmlns:a16="http://schemas.microsoft.com/office/drawing/2014/main" val="405994051"/>
                      </a:ext>
                    </a:extLst>
                  </a:tr>
                  <a:tr h="42849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BJ" sz="1100" i="1" smtClean="0">
                                        <a:solidFill>
                                          <a:schemeClr val="tx2">
                                            <a:lumMod val="75000"/>
                                          </a:schemeClr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>
                                        <a:solidFill>
                                          <a:schemeClr val="tx2">
                                            <a:lumMod val="75000"/>
                                          </a:schemeClr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𝑄</m:t>
                                    </m:r>
                                  </m:e>
                                  <m:sub>
                                    <m:r>
                                      <a:rPr lang="en-US" sz="1100">
                                        <a:solidFill>
                                          <a:schemeClr val="tx2">
                                            <a:lumMod val="75000"/>
                                          </a:schemeClr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0.4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0.019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(0.082)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0.264**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(0.130)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0.068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(0.080)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-0.094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(0.107)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0.334*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(0.189)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0.033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(0.093)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0.082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(0.095)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0.405***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(0.138)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0.120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(0.084)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extLst>
                      <a:ext uri="{0D108BD9-81ED-4DB2-BD59-A6C34878D82A}">
                        <a16:rowId xmlns:a16="http://schemas.microsoft.com/office/drawing/2014/main" val="466835921"/>
                      </a:ext>
                    </a:extLst>
                  </a:tr>
                  <a:tr h="42849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BJ" sz="1100" b="1" i="1" smtClean="0">
                                        <a:solidFill>
                                          <a:schemeClr val="tx2">
                                            <a:lumMod val="75000"/>
                                          </a:schemeClr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 b="1" i="1" smtClean="0">
                                        <a:solidFill>
                                          <a:schemeClr val="tx2">
                                            <a:lumMod val="75000"/>
                                          </a:schemeClr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𝐐</m:t>
                                    </m:r>
                                  </m:e>
                                  <m:sub>
                                    <m:r>
                                      <a:rPr lang="en-US" sz="1100" b="1" i="1" smtClean="0">
                                        <a:solidFill>
                                          <a:schemeClr val="tx2">
                                            <a:lumMod val="75000"/>
                                          </a:schemeClr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𝟎</m:t>
                                    </m:r>
                                    <m:r>
                                      <a:rPr lang="en-US" sz="1100" b="1">
                                        <a:solidFill>
                                          <a:schemeClr val="tx2">
                                            <a:lumMod val="75000"/>
                                          </a:schemeClr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.</m:t>
                                    </m:r>
                                    <m:r>
                                      <a:rPr lang="en-US" sz="1100" b="1" i="1">
                                        <a:solidFill>
                                          <a:schemeClr val="tx2">
                                            <a:lumMod val="75000"/>
                                          </a:schemeClr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BJ" sz="1100" b="1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b="1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-0.016</a:t>
                          </a:r>
                          <a:endParaRPr lang="fr-BJ" sz="1100" b="1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b="1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(0.092)</a:t>
                          </a:r>
                          <a:endParaRPr lang="fr-BJ" sz="1100" b="1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b="1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0.264**</a:t>
                          </a:r>
                          <a:endParaRPr lang="fr-BJ" sz="1100" b="1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b="1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(0.130)</a:t>
                          </a:r>
                          <a:endParaRPr lang="fr-BJ" sz="1100" b="1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b="1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0.095</a:t>
                          </a:r>
                          <a:endParaRPr lang="fr-BJ" sz="1100" b="1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b="1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(0.063)</a:t>
                          </a:r>
                          <a:endParaRPr lang="fr-BJ" sz="1100" b="1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b="1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-0.096</a:t>
                          </a:r>
                          <a:endParaRPr lang="fr-BJ" sz="1100" b="1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b="1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(0.116)</a:t>
                          </a:r>
                          <a:endParaRPr lang="fr-BJ" sz="1100" b="1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b="1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0.352*</a:t>
                          </a:r>
                          <a:endParaRPr lang="fr-BJ" sz="1100" b="1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b="1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(0.181)</a:t>
                          </a:r>
                          <a:endParaRPr lang="fr-BJ" sz="1100" b="1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b="1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0.110</a:t>
                          </a:r>
                          <a:endParaRPr lang="fr-BJ" sz="1100" b="1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b="1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(0.113)</a:t>
                          </a:r>
                          <a:endParaRPr lang="fr-BJ" sz="1100" b="1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b="1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0.021</a:t>
                          </a:r>
                          <a:endParaRPr lang="fr-BJ" sz="1100" b="1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b="1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(0.098)</a:t>
                          </a:r>
                          <a:endParaRPr lang="fr-BJ" sz="1100" b="1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b="1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0.314**</a:t>
                          </a:r>
                          <a:endParaRPr lang="fr-BJ" sz="1100" b="1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b="1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(0.139)</a:t>
                          </a:r>
                          <a:endParaRPr lang="fr-BJ" sz="1100" b="1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b="1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0.115</a:t>
                          </a:r>
                          <a:endParaRPr lang="fr-BJ" sz="1100" b="1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b="1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(0.075)</a:t>
                          </a:r>
                          <a:endParaRPr lang="fr-BJ" sz="1100" b="1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80813641"/>
                      </a:ext>
                    </a:extLst>
                  </a:tr>
                  <a:tr h="42849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BJ" sz="1100" i="1" smtClean="0">
                                        <a:solidFill>
                                          <a:schemeClr val="tx2">
                                            <a:lumMod val="75000"/>
                                          </a:schemeClr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>
                                        <a:solidFill>
                                          <a:schemeClr val="tx2">
                                            <a:lumMod val="75000"/>
                                          </a:schemeClr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𝑄</m:t>
                                    </m:r>
                                  </m:e>
                                  <m:sub>
                                    <m:r>
                                      <a:rPr lang="en-US" sz="1100">
                                        <a:solidFill>
                                          <a:schemeClr val="tx2">
                                            <a:lumMod val="75000"/>
                                          </a:schemeClr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0.6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0.004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(0.072)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0.181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(0.142)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0.150**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(0.076)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-0.002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(0.100)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0.362**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(0.175)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0.113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(0.108)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0.051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(0.088)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0.105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(0.172)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0.017*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(0.091)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extLst>
                      <a:ext uri="{0D108BD9-81ED-4DB2-BD59-A6C34878D82A}">
                        <a16:rowId xmlns:a16="http://schemas.microsoft.com/office/drawing/2014/main" val="637996471"/>
                      </a:ext>
                    </a:extLst>
                  </a:tr>
                  <a:tr h="42849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BJ" sz="1100" i="1" smtClean="0">
                                        <a:solidFill>
                                          <a:schemeClr val="tx2">
                                            <a:lumMod val="75000"/>
                                          </a:schemeClr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>
                                        <a:solidFill>
                                          <a:schemeClr val="tx2">
                                            <a:lumMod val="75000"/>
                                          </a:schemeClr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𝑄</m:t>
                                    </m:r>
                                  </m:e>
                                  <m:sub>
                                    <m:r>
                                      <a:rPr lang="en-US" sz="1100">
                                        <a:solidFill>
                                          <a:schemeClr val="tx2">
                                            <a:lumMod val="75000"/>
                                          </a:schemeClr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0.7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0.071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(0.069)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0.176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(0.129)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0.036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(0.066)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0.035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(0.091)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0.304*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(0.176)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0.073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(0.102)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0.031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(0.080)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0.081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(0.139)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0.051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(0.078)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extLst>
                      <a:ext uri="{0D108BD9-81ED-4DB2-BD59-A6C34878D82A}">
                        <a16:rowId xmlns:a16="http://schemas.microsoft.com/office/drawing/2014/main" val="2978906070"/>
                      </a:ext>
                    </a:extLst>
                  </a:tr>
                  <a:tr h="42849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BJ" sz="1100" i="1" smtClean="0">
                                        <a:solidFill>
                                          <a:schemeClr val="tx2">
                                            <a:lumMod val="75000"/>
                                          </a:schemeClr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>
                                        <a:solidFill>
                                          <a:schemeClr val="tx2">
                                            <a:lumMod val="75000"/>
                                          </a:schemeClr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𝑄</m:t>
                                    </m:r>
                                  </m:e>
                                  <m:sub>
                                    <m:r>
                                      <a:rPr lang="en-US" sz="1100">
                                        <a:solidFill>
                                          <a:schemeClr val="tx2">
                                            <a:lumMod val="75000"/>
                                          </a:schemeClr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0.8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-0.047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(0.084)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0.258*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(0.141)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0.103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(0.090)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0.018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(0.101)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0.182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(0.193)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0.104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(0.126)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-0.031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(0.076)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0.147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(0.182)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0.086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(0.115)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extLst>
                      <a:ext uri="{0D108BD9-81ED-4DB2-BD59-A6C34878D82A}">
                        <a16:rowId xmlns:a16="http://schemas.microsoft.com/office/drawing/2014/main" val="4281816171"/>
                      </a:ext>
                    </a:extLst>
                  </a:tr>
                  <a:tr h="42849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BJ" sz="1100" i="1" smtClean="0">
                                        <a:solidFill>
                                          <a:schemeClr val="tx2">
                                            <a:lumMod val="75000"/>
                                          </a:schemeClr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>
                                        <a:solidFill>
                                          <a:schemeClr val="tx2">
                                            <a:lumMod val="75000"/>
                                          </a:schemeClr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𝑄</m:t>
                                    </m:r>
                                  </m:e>
                                  <m:sub>
                                    <m:r>
                                      <a:rPr lang="en-US" sz="1100">
                                        <a:solidFill>
                                          <a:schemeClr val="tx2">
                                            <a:lumMod val="75000"/>
                                          </a:schemeClr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0.9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0.087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(0.082)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0.163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(0.213)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0.193*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(0.104)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0.105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(0.114)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0.336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(0.262)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0.187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(0.145)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0.156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(0.095)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0.001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(0.249)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0.245**</a:t>
                          </a:r>
                          <a:endParaRPr lang="fr-BJ" sz="1100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(0.123)</a:t>
                          </a:r>
                          <a:endParaRPr lang="fr-BJ" sz="1100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02590279"/>
                      </a:ext>
                    </a:extLst>
                  </a:tr>
                  <a:tr h="162377">
                    <a:tc gridSpan="10"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Note: *, ** and *** denote 10 %, 5% and 1% significance level. Robust standard errors are reported in parentheses.</a:t>
                          </a:r>
                          <a:endParaRPr lang="fr-BJ" sz="1100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53012297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au 3">
                <a:extLst>
                  <a:ext uri="{FF2B5EF4-FFF2-40B4-BE49-F238E27FC236}">
                    <a16:creationId xmlns:a16="http://schemas.microsoft.com/office/drawing/2014/main" id="{CFB172AC-FB0B-D2AC-3DF7-D49C5CD16E8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01560219"/>
                  </p:ext>
                </p:extLst>
              </p:nvPr>
            </p:nvGraphicFramePr>
            <p:xfrm>
              <a:off x="1240077" y="801667"/>
              <a:ext cx="9131473" cy="4929192"/>
            </p:xfrm>
            <a:graphic>
              <a:graphicData uri="http://schemas.openxmlformats.org/drawingml/2006/table">
                <a:tbl>
                  <a:tblPr firstRow="1" firstCol="1" bandRow="1">
                    <a:tableStyleId>{2D5ABB26-0587-4C30-8999-92F81FD0307C}</a:tableStyleId>
                  </a:tblPr>
                  <a:tblGrid>
                    <a:gridCol w="887748">
                      <a:extLst>
                        <a:ext uri="{9D8B030D-6E8A-4147-A177-3AD203B41FA5}">
                          <a16:colId xmlns:a16="http://schemas.microsoft.com/office/drawing/2014/main" val="985214554"/>
                        </a:ext>
                      </a:extLst>
                    </a:gridCol>
                    <a:gridCol w="919194">
                      <a:extLst>
                        <a:ext uri="{9D8B030D-6E8A-4147-A177-3AD203B41FA5}">
                          <a16:colId xmlns:a16="http://schemas.microsoft.com/office/drawing/2014/main" val="3974688399"/>
                        </a:ext>
                      </a:extLst>
                    </a:gridCol>
                    <a:gridCol w="919194">
                      <a:extLst>
                        <a:ext uri="{9D8B030D-6E8A-4147-A177-3AD203B41FA5}">
                          <a16:colId xmlns:a16="http://schemas.microsoft.com/office/drawing/2014/main" val="2601597947"/>
                        </a:ext>
                      </a:extLst>
                    </a:gridCol>
                    <a:gridCol w="909520">
                      <a:extLst>
                        <a:ext uri="{9D8B030D-6E8A-4147-A177-3AD203B41FA5}">
                          <a16:colId xmlns:a16="http://schemas.microsoft.com/office/drawing/2014/main" val="236187909"/>
                        </a:ext>
                      </a:extLst>
                    </a:gridCol>
                    <a:gridCol w="919194">
                      <a:extLst>
                        <a:ext uri="{9D8B030D-6E8A-4147-A177-3AD203B41FA5}">
                          <a16:colId xmlns:a16="http://schemas.microsoft.com/office/drawing/2014/main" val="563214899"/>
                        </a:ext>
                      </a:extLst>
                    </a:gridCol>
                    <a:gridCol w="1028048">
                      <a:extLst>
                        <a:ext uri="{9D8B030D-6E8A-4147-A177-3AD203B41FA5}">
                          <a16:colId xmlns:a16="http://schemas.microsoft.com/office/drawing/2014/main" val="1656456108"/>
                        </a:ext>
                      </a:extLst>
                    </a:gridCol>
                    <a:gridCol w="800666">
                      <a:extLst>
                        <a:ext uri="{9D8B030D-6E8A-4147-A177-3AD203B41FA5}">
                          <a16:colId xmlns:a16="http://schemas.microsoft.com/office/drawing/2014/main" val="206440931"/>
                        </a:ext>
                      </a:extLst>
                    </a:gridCol>
                    <a:gridCol w="799861">
                      <a:extLst>
                        <a:ext uri="{9D8B030D-6E8A-4147-A177-3AD203B41FA5}">
                          <a16:colId xmlns:a16="http://schemas.microsoft.com/office/drawing/2014/main" val="677125199"/>
                        </a:ext>
                      </a:extLst>
                    </a:gridCol>
                    <a:gridCol w="1028854">
                      <a:extLst>
                        <a:ext uri="{9D8B030D-6E8A-4147-A177-3AD203B41FA5}">
                          <a16:colId xmlns:a16="http://schemas.microsoft.com/office/drawing/2014/main" val="667162762"/>
                        </a:ext>
                      </a:extLst>
                    </a:gridCol>
                    <a:gridCol w="919194">
                      <a:extLst>
                        <a:ext uri="{9D8B030D-6E8A-4147-A177-3AD203B41FA5}">
                          <a16:colId xmlns:a16="http://schemas.microsoft.com/office/drawing/2014/main" val="542448238"/>
                        </a:ext>
                      </a:extLst>
                    </a:gridCol>
                  </a:tblGrid>
                  <a:tr h="171450">
                    <a:tc gridSpan="10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Identification strategy: A difference-in-difference quantile regression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112619444"/>
                      </a:ext>
                    </a:extLst>
                  </a:tr>
                  <a:tr h="171450">
                    <a:tc gridSpan="4"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Panel A. Access to the electricity grid or solar</a:t>
                          </a:r>
                          <a:endParaRPr lang="fr-BJ" sz="1100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Panel B. Access to grid electricity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pPr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Panel C. Access to solar electricity</a:t>
                          </a:r>
                          <a:endParaRPr lang="fr-BJ" sz="1100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03080325"/>
                      </a:ext>
                    </a:extLst>
                  </a:tr>
                  <a:tr h="17145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 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gridSpan="9"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Log. Consumption per capita</a:t>
                          </a:r>
                          <a:endParaRPr lang="fr-BJ" sz="1100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572896382"/>
                      </a:ext>
                    </a:extLst>
                  </a:tr>
                  <a:tr h="17145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Quantiles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Food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Non-food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Total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Food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Non-food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Total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Food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Non-food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Total</a:t>
                          </a:r>
                          <a:endParaRPr lang="fr-BJ" sz="1100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342441521"/>
                      </a:ext>
                    </a:extLst>
                  </a:tr>
                  <a:tr h="452438">
                    <a:tc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 marL="64625" marR="64625" marT="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"/>
                          <a:stretch>
                            <a:fillRect t="-162162" r="-927397" b="-85945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0.221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(0.173)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0.560***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(0.176)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0.428***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(0.152)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0.367*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(0.208)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0.272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(0.263)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0.496**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(0.213)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0.231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(0.202)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0.684***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(0.202)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0.394***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(0.171)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2243668954"/>
                      </a:ext>
                    </a:extLst>
                  </a:tr>
                  <a:tr h="452438">
                    <a:tc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 marL="64625" marR="64625" marT="0" marB="0" anchor="ctr">
                        <a:blipFill>
                          <a:blip r:embed="rId2"/>
                          <a:stretch>
                            <a:fillRect t="-262162" r="-927397" b="-75945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0.183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(0.118)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0.383**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(0.158)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0.161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(0.101)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0.116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(0.143)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0.129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(0.207)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0.080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(0.134)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0.189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(0.123)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0.534***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(0.188)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0.198</a:t>
                          </a:r>
                          <a:endParaRPr lang="fr-BJ" sz="1100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(0.121)</a:t>
                          </a:r>
                          <a:endParaRPr lang="fr-BJ" sz="1100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extLst>
                      <a:ext uri="{0D108BD9-81ED-4DB2-BD59-A6C34878D82A}">
                        <a16:rowId xmlns:a16="http://schemas.microsoft.com/office/drawing/2014/main" val="2197515315"/>
                      </a:ext>
                    </a:extLst>
                  </a:tr>
                  <a:tr h="452438">
                    <a:tc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 marL="64625" marR="64625" marT="0" marB="0" anchor="ctr">
                        <a:blipFill>
                          <a:blip r:embed="rId2"/>
                          <a:stretch>
                            <a:fillRect t="-357333" r="-927397" b="-649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0.029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(0.093)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0.462***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(0.140)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0.082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(0.091)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-0.011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(0.139)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0.446**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(0.204)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0.015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(0.113)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0.118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(0.112)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0.540***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(0.181)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0.136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(0.102)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extLst>
                      <a:ext uri="{0D108BD9-81ED-4DB2-BD59-A6C34878D82A}">
                        <a16:rowId xmlns:a16="http://schemas.microsoft.com/office/drawing/2014/main" val="405994051"/>
                      </a:ext>
                    </a:extLst>
                  </a:tr>
                  <a:tr h="452438">
                    <a:tc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 marL="64625" marR="64625" marT="0" marB="0" anchor="ctr">
                        <a:blipFill>
                          <a:blip r:embed="rId2"/>
                          <a:stretch>
                            <a:fillRect t="-463514" r="-927397" b="-55810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0.019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(0.082)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0.264**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(0.130)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0.068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(0.080)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-0.094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(0.107)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0.334*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(0.189)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0.033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(0.093)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0.082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(0.095)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0.405***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(0.138)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0.120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(0.084)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extLst>
                      <a:ext uri="{0D108BD9-81ED-4DB2-BD59-A6C34878D82A}">
                        <a16:rowId xmlns:a16="http://schemas.microsoft.com/office/drawing/2014/main" val="466835921"/>
                      </a:ext>
                    </a:extLst>
                  </a:tr>
                  <a:tr h="452438">
                    <a:tc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 marL="64625" marR="64625" marT="0" marB="0" anchor="ctr">
                        <a:blipFill>
                          <a:blip r:embed="rId2"/>
                          <a:stretch>
                            <a:fillRect t="-563514" r="-927397" b="-45810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b="1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-0.016</a:t>
                          </a:r>
                          <a:endParaRPr lang="fr-BJ" sz="1100" b="1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b="1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(0.092)</a:t>
                          </a:r>
                          <a:endParaRPr lang="fr-BJ" sz="1100" b="1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b="1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0.264**</a:t>
                          </a:r>
                          <a:endParaRPr lang="fr-BJ" sz="1100" b="1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b="1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(0.130)</a:t>
                          </a:r>
                          <a:endParaRPr lang="fr-BJ" sz="1100" b="1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b="1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0.095</a:t>
                          </a:r>
                          <a:endParaRPr lang="fr-BJ" sz="1100" b="1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b="1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(0.063)</a:t>
                          </a:r>
                          <a:endParaRPr lang="fr-BJ" sz="1100" b="1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b="1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-0.096</a:t>
                          </a:r>
                          <a:endParaRPr lang="fr-BJ" sz="1100" b="1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b="1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(0.116)</a:t>
                          </a:r>
                          <a:endParaRPr lang="fr-BJ" sz="1100" b="1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b="1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0.352*</a:t>
                          </a:r>
                          <a:endParaRPr lang="fr-BJ" sz="1100" b="1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b="1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(0.181)</a:t>
                          </a:r>
                          <a:endParaRPr lang="fr-BJ" sz="1100" b="1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b="1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0.110</a:t>
                          </a:r>
                          <a:endParaRPr lang="fr-BJ" sz="1100" b="1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b="1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(0.113)</a:t>
                          </a:r>
                          <a:endParaRPr lang="fr-BJ" sz="1100" b="1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b="1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0.021</a:t>
                          </a:r>
                          <a:endParaRPr lang="fr-BJ" sz="1100" b="1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b="1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(0.098)</a:t>
                          </a:r>
                          <a:endParaRPr lang="fr-BJ" sz="1100" b="1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b="1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0.314**</a:t>
                          </a:r>
                          <a:endParaRPr lang="fr-BJ" sz="1100" b="1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b="1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(0.139)</a:t>
                          </a:r>
                          <a:endParaRPr lang="fr-BJ" sz="1100" b="1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b="1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0.115</a:t>
                          </a:r>
                          <a:endParaRPr lang="fr-BJ" sz="1100" b="1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b="1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(0.075)</a:t>
                          </a:r>
                          <a:endParaRPr lang="fr-BJ" sz="1100" b="1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80813641"/>
                      </a:ext>
                    </a:extLst>
                  </a:tr>
                  <a:tr h="452438">
                    <a:tc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 marL="64625" marR="64625" marT="0" marB="0" anchor="ctr">
                        <a:blipFill>
                          <a:blip r:embed="rId2"/>
                          <a:stretch>
                            <a:fillRect t="-654667" r="-927397" b="-352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0.004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(0.072)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0.181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(0.142)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0.150**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(0.076)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-0.002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(0.100)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0.362**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(0.175)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0.113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(0.108)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0.051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(0.088)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0.105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(0.172)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0.017*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(0.091)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extLst>
                      <a:ext uri="{0D108BD9-81ED-4DB2-BD59-A6C34878D82A}">
                        <a16:rowId xmlns:a16="http://schemas.microsoft.com/office/drawing/2014/main" val="637996471"/>
                      </a:ext>
                    </a:extLst>
                  </a:tr>
                  <a:tr h="452438">
                    <a:tc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 marL="64625" marR="64625" marT="0" marB="0" anchor="ctr">
                        <a:blipFill>
                          <a:blip r:embed="rId2"/>
                          <a:stretch>
                            <a:fillRect t="-764865" r="-927397" b="-2567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0.071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(0.069)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0.176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(0.129)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0.036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(0.066)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0.035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(0.091)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0.304*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(0.176)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0.073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(0.102)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0.031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(0.080)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0.081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(0.139)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0.051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(0.078)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extLst>
                      <a:ext uri="{0D108BD9-81ED-4DB2-BD59-A6C34878D82A}">
                        <a16:rowId xmlns:a16="http://schemas.microsoft.com/office/drawing/2014/main" val="2978906070"/>
                      </a:ext>
                    </a:extLst>
                  </a:tr>
                  <a:tr h="452438">
                    <a:tc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 marL="64625" marR="64625" marT="0" marB="0" anchor="ctr">
                        <a:blipFill>
                          <a:blip r:embed="rId2"/>
                          <a:stretch>
                            <a:fillRect t="-864865" r="-927397" b="-1567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-0.047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(0.084)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0.258*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(0.141)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0.103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(0.090)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0.018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(0.101)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0.182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(0.193)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0.104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(0.126)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-0.031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(0.076)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0.147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(0.182)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0.086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(0.115)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/>
                    </a:tc>
                    <a:extLst>
                      <a:ext uri="{0D108BD9-81ED-4DB2-BD59-A6C34878D82A}">
                        <a16:rowId xmlns:a16="http://schemas.microsoft.com/office/drawing/2014/main" val="4281816171"/>
                      </a:ext>
                    </a:extLst>
                  </a:tr>
                  <a:tr h="452438">
                    <a:tc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 marL="64625" marR="64625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t="-952000" r="-927397" b="-54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0.087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(0.082)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0.163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(0.213)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0.193*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(0.104)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0.105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(0.114)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0.336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(0.262)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0.187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(0.145)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0.156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(0.095)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0.001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(0.249)</a:t>
                          </a:r>
                          <a:endParaRPr lang="fr-BJ" sz="110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0.245**</a:t>
                          </a:r>
                          <a:endParaRPr lang="fr-BJ" sz="1100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(0.123)</a:t>
                          </a:r>
                          <a:endParaRPr lang="fr-BJ" sz="1100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02590279"/>
                      </a:ext>
                    </a:extLst>
                  </a:tr>
                  <a:tr h="171450">
                    <a:tc gridSpan="10"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en-US" sz="1100" dirty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effectLst/>
                            </a:rPr>
                            <a:t>Note: *, ** and *** denote 10 %, 5% and 1% significance level. Robust standard errors are reported in parentheses.</a:t>
                          </a:r>
                          <a:endParaRPr lang="fr-BJ" sz="1100" dirty="0">
                            <a:solidFill>
                              <a:schemeClr val="tx2">
                                <a:lumMod val="75000"/>
                              </a:schemeClr>
                            </a:solidFill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4625" marR="64625" marT="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BJ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530122978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5" name="ZoneTexte 4">
            <a:extLst>
              <a:ext uri="{FF2B5EF4-FFF2-40B4-BE49-F238E27FC236}">
                <a16:creationId xmlns:a16="http://schemas.microsoft.com/office/drawing/2014/main" id="{83D0BF6B-B239-D91E-EDB1-C6097BA658F9}"/>
              </a:ext>
            </a:extLst>
          </p:cNvPr>
          <p:cNvSpPr txBox="1"/>
          <p:nvPr/>
        </p:nvSpPr>
        <p:spPr>
          <a:xfrm>
            <a:off x="1402913" y="240188"/>
            <a:ext cx="95197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200" b="1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Tableau 2. </a:t>
            </a:r>
            <a:r>
              <a:rPr lang="fr-CA" sz="120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Impacts de l’accès à l’électricité sur la consommation par groupe de revenu (ménages pauvres et ménages riches)</a:t>
            </a:r>
            <a:endParaRPr lang="fr-BJ" sz="1200" dirty="0">
              <a:solidFill>
                <a:schemeClr val="tx2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9EEBC0CF-F33E-0ADA-F705-AFAACDB03336}"/>
              </a:ext>
            </a:extLst>
          </p:cNvPr>
          <p:cNvSpPr txBox="1"/>
          <p:nvPr/>
        </p:nvSpPr>
        <p:spPr>
          <a:xfrm>
            <a:off x="0" y="0"/>
            <a:ext cx="1223889" cy="68580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endParaRPr lang="fr-BJ" dirty="0"/>
          </a:p>
        </p:txBody>
      </p:sp>
    </p:spTree>
    <p:extLst>
      <p:ext uri="{BB962C8B-B14F-4D97-AF65-F5344CB8AC3E}">
        <p14:creationId xmlns:p14="http://schemas.microsoft.com/office/powerpoint/2010/main" val="3822733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5147</TotalTime>
  <Words>1667</Words>
  <Application>Microsoft Office PowerPoint</Application>
  <PresentationFormat>Grand écran</PresentationFormat>
  <Paragraphs>611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Courier New</vt:lpstr>
      <vt:lpstr>Garamond</vt:lpstr>
      <vt:lpstr>Georgia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Gildas magbonde</dc:creator>
  <cp:lastModifiedBy>Marie Therese Daba Sene</cp:lastModifiedBy>
  <cp:revision>161</cp:revision>
  <dcterms:created xsi:type="dcterms:W3CDTF">2022-07-08T20:03:08Z</dcterms:created>
  <dcterms:modified xsi:type="dcterms:W3CDTF">2022-10-14T10:10:02Z</dcterms:modified>
</cp:coreProperties>
</file>