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7"/>
  </p:notesMasterIdLst>
  <p:sldIdLst>
    <p:sldId id="256" r:id="rId2"/>
    <p:sldId id="257" r:id="rId3"/>
    <p:sldId id="262" r:id="rId4"/>
    <p:sldId id="258" r:id="rId5"/>
    <p:sldId id="263" r:id="rId6"/>
    <p:sldId id="265" r:id="rId7"/>
    <p:sldId id="264" r:id="rId8"/>
    <p:sldId id="281" r:id="rId9"/>
    <p:sldId id="259" r:id="rId10"/>
    <p:sldId id="282" r:id="rId11"/>
    <p:sldId id="285" r:id="rId12"/>
    <p:sldId id="286" r:id="rId13"/>
    <p:sldId id="287" r:id="rId14"/>
    <p:sldId id="266" r:id="rId15"/>
    <p:sldId id="288" r:id="rId16"/>
    <p:sldId id="290" r:id="rId17"/>
    <p:sldId id="297" r:id="rId18"/>
    <p:sldId id="291" r:id="rId19"/>
    <p:sldId id="292" r:id="rId20"/>
    <p:sldId id="298" r:id="rId21"/>
    <p:sldId id="294" r:id="rId22"/>
    <p:sldId id="295" r:id="rId23"/>
    <p:sldId id="280" r:id="rId24"/>
    <p:sldId id="296" r:id="rId25"/>
    <p:sldId id="27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8" autoAdjust="0"/>
    <p:restoredTop sz="94660"/>
  </p:normalViewPr>
  <p:slideViewPr>
    <p:cSldViewPr snapToGrid="0">
      <p:cViewPr varScale="1">
        <p:scale>
          <a:sx n="64" d="100"/>
          <a:sy n="64" d="100"/>
        </p:scale>
        <p:origin x="6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EDC56D-6BDC-4A0C-A88D-BECEFF3DFD21}" type="datetimeFigureOut">
              <a:rPr lang="en-US" smtClean="0"/>
              <a:t>11/2/2022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0C98C1-5151-42E0-9C29-F3246E6C1307}" type="slidenum">
              <a:rPr lang="en-US" smtClean="0"/>
              <a:t>‹N°›</a:t>
            </a:fld>
            <a:endParaRPr lang="en-US"/>
          </a:p>
        </p:txBody>
      </p:sp>
    </p:spTree>
    <p:extLst>
      <p:ext uri="{BB962C8B-B14F-4D97-AF65-F5344CB8AC3E}">
        <p14:creationId xmlns:p14="http://schemas.microsoft.com/office/powerpoint/2010/main" val="3145731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729BE5EE-56E1-4547-AC6C-AC40DA0F17A0}" type="datetime1">
              <a:rPr lang="en-US" smtClean="0"/>
              <a:t>11/2/2022</a:t>
            </a:fld>
            <a:endParaRPr lang="en-US"/>
          </a:p>
        </p:txBody>
      </p:sp>
      <p:sp>
        <p:nvSpPr>
          <p:cNvPr id="5" name="Footer Placeholder 4"/>
          <p:cNvSpPr>
            <a:spLocks noGrp="1"/>
          </p:cNvSpPr>
          <p:nvPr>
            <p:ph type="ftr" sz="quarter" idx="11"/>
          </p:nvPr>
        </p:nvSpPr>
        <p:spPr/>
        <p:txBody>
          <a:bodyPr/>
          <a:lstStyle/>
          <a:p>
            <a:r>
              <a:rPr lang="fr-FR"/>
              <a:t>Ndèye Ada Kane sous la direction du Pr. Samba Mbaye</a:t>
            </a:r>
            <a:endParaRPr lang="en-US"/>
          </a:p>
        </p:txBody>
      </p:sp>
      <p:sp>
        <p:nvSpPr>
          <p:cNvPr id="6" name="Slide Number Placeholder 5"/>
          <p:cNvSpPr>
            <a:spLocks noGrp="1"/>
          </p:cNvSpPr>
          <p:nvPr>
            <p:ph type="sldNum" sz="quarter" idx="12"/>
          </p:nvPr>
        </p:nvSpPr>
        <p:spPr/>
        <p:txBody>
          <a:bodyPr/>
          <a:lstStyle/>
          <a:p>
            <a:fld id="{E5003937-8C32-4DD1-AABB-62F814AB4AD2}" type="slidenum">
              <a:rPr lang="en-US" smtClean="0"/>
              <a:t>‹N°›</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483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8429488-996A-4DA7-BC1B-4EBA9AB58BDE}" type="datetime1">
              <a:rPr lang="en-US" smtClean="0"/>
              <a:t>11/2/2022</a:t>
            </a:fld>
            <a:endParaRPr lang="en-US"/>
          </a:p>
        </p:txBody>
      </p:sp>
      <p:sp>
        <p:nvSpPr>
          <p:cNvPr id="5" name="Footer Placeholder 4"/>
          <p:cNvSpPr>
            <a:spLocks noGrp="1"/>
          </p:cNvSpPr>
          <p:nvPr>
            <p:ph type="ftr" sz="quarter" idx="11"/>
          </p:nvPr>
        </p:nvSpPr>
        <p:spPr/>
        <p:txBody>
          <a:bodyPr/>
          <a:lstStyle/>
          <a:p>
            <a:r>
              <a:rPr lang="fr-FR"/>
              <a:t>Ndèye Ada Kane sous la direction du Pr. Samba Mbaye</a:t>
            </a:r>
            <a:endParaRPr lang="en-US"/>
          </a:p>
        </p:txBody>
      </p:sp>
      <p:sp>
        <p:nvSpPr>
          <p:cNvPr id="6" name="Slide Number Placeholder 5"/>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2918486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AA033C6-68E8-4391-AABE-84D2F8C986CA}" type="datetime1">
              <a:rPr lang="en-US" smtClean="0"/>
              <a:t>11/2/2022</a:t>
            </a:fld>
            <a:endParaRPr lang="en-US"/>
          </a:p>
        </p:txBody>
      </p:sp>
      <p:sp>
        <p:nvSpPr>
          <p:cNvPr id="5" name="Footer Placeholder 4"/>
          <p:cNvSpPr>
            <a:spLocks noGrp="1"/>
          </p:cNvSpPr>
          <p:nvPr>
            <p:ph type="ftr" sz="quarter" idx="11"/>
          </p:nvPr>
        </p:nvSpPr>
        <p:spPr/>
        <p:txBody>
          <a:bodyPr/>
          <a:lstStyle/>
          <a:p>
            <a:r>
              <a:rPr lang="fr-FR"/>
              <a:t>Ndèye Ada Kane sous la direction du Pr. Samba Mbaye</a:t>
            </a:r>
            <a:endParaRPr lang="en-US"/>
          </a:p>
        </p:txBody>
      </p:sp>
      <p:sp>
        <p:nvSpPr>
          <p:cNvPr id="6" name="Slide Number Placeholder 5"/>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165479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4D646E5-1363-41D9-8B84-019BD408C78B}" type="datetime1">
              <a:rPr lang="en-US" smtClean="0"/>
              <a:t>11/2/2022</a:t>
            </a:fld>
            <a:endParaRPr lang="en-US"/>
          </a:p>
        </p:txBody>
      </p:sp>
      <p:sp>
        <p:nvSpPr>
          <p:cNvPr id="5" name="Footer Placeholder 4"/>
          <p:cNvSpPr>
            <a:spLocks noGrp="1"/>
          </p:cNvSpPr>
          <p:nvPr>
            <p:ph type="ftr" sz="quarter" idx="11"/>
          </p:nvPr>
        </p:nvSpPr>
        <p:spPr/>
        <p:txBody>
          <a:bodyPr/>
          <a:lstStyle/>
          <a:p>
            <a:r>
              <a:rPr lang="fr-FR"/>
              <a:t>Ndèye Ada Kane sous la direction du Pr. Samba Mbaye</a:t>
            </a:r>
            <a:endParaRPr lang="en-US"/>
          </a:p>
        </p:txBody>
      </p:sp>
      <p:sp>
        <p:nvSpPr>
          <p:cNvPr id="6" name="Slide Number Placeholder 5"/>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79184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ED642C3-0FFC-4794-8332-6B963F0EFCEB}" type="datetime1">
              <a:rPr lang="en-US" smtClean="0"/>
              <a:t>11/2/2022</a:t>
            </a:fld>
            <a:endParaRPr lang="en-US"/>
          </a:p>
        </p:txBody>
      </p:sp>
      <p:sp>
        <p:nvSpPr>
          <p:cNvPr id="5" name="Footer Placeholder 4"/>
          <p:cNvSpPr>
            <a:spLocks noGrp="1"/>
          </p:cNvSpPr>
          <p:nvPr>
            <p:ph type="ftr" sz="quarter" idx="11"/>
          </p:nvPr>
        </p:nvSpPr>
        <p:spPr/>
        <p:txBody>
          <a:bodyPr/>
          <a:lstStyle/>
          <a:p>
            <a:r>
              <a:rPr lang="fr-FR"/>
              <a:t>Ndèye Ada Kane sous la direction du Pr. Samba Mbaye</a:t>
            </a:r>
            <a:endParaRPr lang="en-US"/>
          </a:p>
        </p:txBody>
      </p:sp>
      <p:sp>
        <p:nvSpPr>
          <p:cNvPr id="6" name="Slide Number Placeholder 5"/>
          <p:cNvSpPr>
            <a:spLocks noGrp="1"/>
          </p:cNvSpPr>
          <p:nvPr>
            <p:ph type="sldNum" sz="quarter" idx="12"/>
          </p:nvPr>
        </p:nvSpPr>
        <p:spPr/>
        <p:txBody>
          <a:bodyPr/>
          <a:lstStyle/>
          <a:p>
            <a:fld id="{E5003937-8C32-4DD1-AABB-62F814AB4AD2}" type="slidenum">
              <a:rPr lang="en-US" smtClean="0"/>
              <a:t>‹N°›</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9889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BAE95FA-9B1A-467E-9403-374A0B808A4F}" type="datetime1">
              <a:rPr lang="en-US" smtClean="0"/>
              <a:t>11/2/2022</a:t>
            </a:fld>
            <a:endParaRPr lang="en-US"/>
          </a:p>
        </p:txBody>
      </p:sp>
      <p:sp>
        <p:nvSpPr>
          <p:cNvPr id="6" name="Footer Placeholder 5"/>
          <p:cNvSpPr>
            <a:spLocks noGrp="1"/>
          </p:cNvSpPr>
          <p:nvPr>
            <p:ph type="ftr" sz="quarter" idx="11"/>
          </p:nvPr>
        </p:nvSpPr>
        <p:spPr/>
        <p:txBody>
          <a:bodyPr/>
          <a:lstStyle/>
          <a:p>
            <a:r>
              <a:rPr lang="fr-FR"/>
              <a:t>Ndèye Ada Kane sous la direction du Pr. Samba Mbaye</a:t>
            </a:r>
            <a:endParaRPr lang="en-US"/>
          </a:p>
        </p:txBody>
      </p:sp>
      <p:sp>
        <p:nvSpPr>
          <p:cNvPr id="7" name="Slide Number Placeholder 6"/>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2216649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11751C2-F4B8-41B4-8ED5-420E75529168}" type="datetime1">
              <a:rPr lang="en-US" smtClean="0"/>
              <a:t>11/2/2022</a:t>
            </a:fld>
            <a:endParaRPr lang="en-US"/>
          </a:p>
        </p:txBody>
      </p:sp>
      <p:sp>
        <p:nvSpPr>
          <p:cNvPr id="8" name="Footer Placeholder 7"/>
          <p:cNvSpPr>
            <a:spLocks noGrp="1"/>
          </p:cNvSpPr>
          <p:nvPr>
            <p:ph type="ftr" sz="quarter" idx="11"/>
          </p:nvPr>
        </p:nvSpPr>
        <p:spPr/>
        <p:txBody>
          <a:bodyPr/>
          <a:lstStyle/>
          <a:p>
            <a:r>
              <a:rPr lang="fr-FR"/>
              <a:t>Ndèye Ada Kane sous la direction du Pr. Samba Mbaye</a:t>
            </a:r>
            <a:endParaRPr lang="en-US"/>
          </a:p>
        </p:txBody>
      </p:sp>
      <p:sp>
        <p:nvSpPr>
          <p:cNvPr id="9" name="Slide Number Placeholder 8"/>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1207304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B86DA3E-34BD-44BB-9A53-263EFE490BEC}" type="datetime1">
              <a:rPr lang="en-US" smtClean="0"/>
              <a:t>11/2/2022</a:t>
            </a:fld>
            <a:endParaRPr lang="en-US"/>
          </a:p>
        </p:txBody>
      </p:sp>
      <p:sp>
        <p:nvSpPr>
          <p:cNvPr id="4" name="Footer Placeholder 3"/>
          <p:cNvSpPr>
            <a:spLocks noGrp="1"/>
          </p:cNvSpPr>
          <p:nvPr>
            <p:ph type="ftr" sz="quarter" idx="11"/>
          </p:nvPr>
        </p:nvSpPr>
        <p:spPr/>
        <p:txBody>
          <a:bodyPr/>
          <a:lstStyle/>
          <a:p>
            <a:r>
              <a:rPr lang="fr-FR"/>
              <a:t>Ndèye Ada Kane sous la direction du Pr. Samba Mbaye</a:t>
            </a:r>
            <a:endParaRPr lang="en-US"/>
          </a:p>
        </p:txBody>
      </p:sp>
      <p:sp>
        <p:nvSpPr>
          <p:cNvPr id="5" name="Slide Number Placeholder 4"/>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3062198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0059EA8-F97B-4234-BB55-3B51C126E69B}" type="datetime1">
              <a:rPr lang="en-US" smtClean="0"/>
              <a:t>11/2/2022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fr-FR"/>
              <a:t>Ndèye Ada Kane sous la direction du Pr. Samba Mbaye</a:t>
            </a:r>
            <a:endParaRPr lang="en-US"/>
          </a:p>
        </p:txBody>
      </p:sp>
      <p:sp>
        <p:nvSpPr>
          <p:cNvPr id="9" name="Slide Number Placeholder 8"/>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1238753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1674586-3F08-41F3-9C9B-C9CD6732DD80}" type="datetime1">
              <a:rPr lang="en-US" smtClean="0"/>
              <a:t>11/2/2022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fr-FR"/>
              <a:t>Ndèye Ada Kane sous la direction du Pr. Samba Mbaye</a:t>
            </a:r>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5003937-8C32-4DD1-AABB-62F814AB4AD2}" type="slidenum">
              <a:rPr lang="en-US" smtClean="0"/>
              <a:t>‹N°›</a:t>
            </a:fld>
            <a:endParaRPr lang="en-US"/>
          </a:p>
        </p:txBody>
      </p:sp>
    </p:spTree>
    <p:extLst>
      <p:ext uri="{BB962C8B-B14F-4D97-AF65-F5344CB8AC3E}">
        <p14:creationId xmlns:p14="http://schemas.microsoft.com/office/powerpoint/2010/main" val="444411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AD7B4E49-B4CB-47E4-8CB0-0ECBB109C32D}" type="datetime1">
              <a:rPr lang="en-US" smtClean="0"/>
              <a:t>11/2/2022</a:t>
            </a:fld>
            <a:endParaRPr lang="en-US"/>
          </a:p>
        </p:txBody>
      </p:sp>
      <p:sp>
        <p:nvSpPr>
          <p:cNvPr id="6" name="Footer Placeholder 5"/>
          <p:cNvSpPr>
            <a:spLocks noGrp="1"/>
          </p:cNvSpPr>
          <p:nvPr>
            <p:ph type="ftr" sz="quarter" idx="11"/>
          </p:nvPr>
        </p:nvSpPr>
        <p:spPr/>
        <p:txBody>
          <a:bodyPr/>
          <a:lstStyle/>
          <a:p>
            <a:r>
              <a:rPr lang="fr-FR"/>
              <a:t>Ndèye Ada Kane sous la direction du Pr. Samba Mbaye</a:t>
            </a:r>
            <a:endParaRPr lang="en-US"/>
          </a:p>
        </p:txBody>
      </p:sp>
      <p:sp>
        <p:nvSpPr>
          <p:cNvPr id="7" name="Slide Number Placeholder 6"/>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182945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7AD420A-D2D3-4658-ADCF-5496DD240B9A}" type="datetime1">
              <a:rPr lang="en-US" smtClean="0"/>
              <a:t>11/2/2022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fr-FR"/>
              <a:t>Ndèye Ada Kane sous la direction du Pr. Samba Mbaye</a:t>
            </a:r>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5003937-8C32-4DD1-AABB-62F814AB4AD2}" type="slidenum">
              <a:rPr lang="en-US" smtClean="0"/>
              <a:t>‹N°›</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385134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Ndèye Ada Kane sous la direction du Pr. Samba Mbaye</a:t>
            </a:r>
            <a:endParaRPr lang="en-US"/>
          </a:p>
        </p:txBody>
      </p:sp>
      <p:sp>
        <p:nvSpPr>
          <p:cNvPr id="7" name="Espace réservé du numéro de diapositive 6"/>
          <p:cNvSpPr>
            <a:spLocks noGrp="1"/>
          </p:cNvSpPr>
          <p:nvPr>
            <p:ph type="sldNum" sz="quarter" idx="12"/>
          </p:nvPr>
        </p:nvSpPr>
        <p:spPr/>
        <p:txBody>
          <a:bodyPr/>
          <a:lstStyle/>
          <a:p>
            <a:fld id="{E5003937-8C32-4DD1-AABB-62F814AB4AD2}" type="slidenum">
              <a:rPr lang="en-US" smtClean="0"/>
              <a:t>1</a:t>
            </a:fld>
            <a:endParaRPr lang="en-US"/>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
        <p:nvSpPr>
          <p:cNvPr id="11" name="Rectangle 10"/>
          <p:cNvSpPr/>
          <p:nvPr/>
        </p:nvSpPr>
        <p:spPr>
          <a:xfrm>
            <a:off x="1241945" y="762312"/>
            <a:ext cx="9600225" cy="3037792"/>
          </a:xfrm>
          <a:prstGeom prst="rect">
            <a:avLst/>
          </a:prstGeom>
        </p:spPr>
        <p:txBody>
          <a:bodyPr wrap="square">
            <a:spAutoFit/>
          </a:bodyPr>
          <a:lstStyle/>
          <a:p>
            <a:pPr algn="ctr">
              <a:lnSpc>
                <a:spcPct val="115000"/>
              </a:lnSpc>
              <a:spcAft>
                <a:spcPts val="800"/>
              </a:spcAf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Impact of the post-harvest equipment of the Emergency Community Development Program (PUDC) on the food security of rural households in Senegal</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923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3794" y="709351"/>
            <a:ext cx="10353762" cy="970450"/>
          </a:xfrm>
        </p:spPr>
        <p:txBody>
          <a:bodyPr/>
          <a:lstStyle/>
          <a:p>
            <a:r>
              <a:rPr lang="fr-SN" sz="5400" dirty="0" err="1"/>
              <a:t>Methodology</a:t>
            </a:r>
            <a:endParaRPr lang="en-US" sz="5400" dirty="0"/>
          </a:p>
        </p:txBody>
      </p:sp>
      <p:sp>
        <p:nvSpPr>
          <p:cNvPr id="3" name="Espace réservé du contenu 2"/>
          <p:cNvSpPr>
            <a:spLocks noGrp="1"/>
          </p:cNvSpPr>
          <p:nvPr>
            <p:ph idx="1"/>
          </p:nvPr>
        </p:nvSpPr>
        <p:spPr>
          <a:xfrm>
            <a:off x="1061475" y="1782768"/>
            <a:ext cx="10058400" cy="4557072"/>
          </a:xfrm>
        </p:spPr>
        <p:txBody>
          <a:bodyPr>
            <a:normAutofit fontScale="25000" lnSpcReduction="20000"/>
          </a:bodyPr>
          <a:lstStyle/>
          <a:p>
            <a:pPr marL="36900" indent="0">
              <a:lnSpc>
                <a:spcPct val="110000"/>
              </a:lnSpc>
              <a:buNone/>
            </a:pPr>
            <a:r>
              <a:rPr lang="en-US" sz="9600" dirty="0"/>
              <a:t>Given the multidimensional nature of food security, several outcome variables were studied, mainly relating to the access and utilization dimensions of food security.</a:t>
            </a:r>
          </a:p>
          <a:p>
            <a:pPr marL="36900" indent="0">
              <a:lnSpc>
                <a:spcPct val="110000"/>
              </a:lnSpc>
              <a:buNone/>
            </a:pPr>
            <a:r>
              <a:rPr lang="en-US" sz="9600" dirty="0"/>
              <a:t>the first outcome variable is the household dietary diversity score (HDDS): </a:t>
            </a:r>
          </a:p>
          <a:p>
            <a:pPr marL="36900" indent="0">
              <a:lnSpc>
                <a:spcPct val="110000"/>
              </a:lnSpc>
              <a:buNone/>
            </a:pPr>
            <a:r>
              <a:rPr lang="en-US" sz="9600" dirty="0"/>
              <a:t>HDDS (0-12) = A+B+C+D+E+F+G+H+I+J+K+L</a:t>
            </a:r>
          </a:p>
          <a:p>
            <a:pPr marL="36900" indent="0">
              <a:lnSpc>
                <a:spcPct val="110000"/>
              </a:lnSpc>
              <a:buNone/>
            </a:pPr>
            <a:r>
              <a:rPr lang="en-US" sz="9600" dirty="0"/>
              <a:t>The second study variable is the caloric consumption per Adult Equivalent Unit (AEU).</a:t>
            </a:r>
          </a:p>
          <a:p>
            <a:pPr marL="36900" indent="0">
              <a:lnSpc>
                <a:spcPct val="110000"/>
              </a:lnSpc>
              <a:buNone/>
            </a:pPr>
            <a:r>
              <a:rPr lang="en-US" sz="9600" dirty="0"/>
              <a:t>The last three outcome variables are dichotomous variables related to the hunger gap and resilience strategies in the face of food insecurity. These are :</a:t>
            </a:r>
          </a:p>
          <a:p>
            <a:pPr marL="36900" lvl="1" indent="0">
              <a:lnSpc>
                <a:spcPct val="110000"/>
              </a:lnSpc>
              <a:spcBef>
                <a:spcPts val="1200"/>
              </a:spcBef>
              <a:spcAft>
                <a:spcPts val="200"/>
              </a:spcAft>
              <a:buSzPct val="100000"/>
              <a:buNone/>
            </a:pPr>
            <a:r>
              <a:rPr lang="en-US" sz="9600" dirty="0"/>
              <a:t>the hunger season variable, which takes 1 if the household experienced a lean season during the year and 0 otherwise;</a:t>
            </a:r>
          </a:p>
          <a:p>
            <a:r>
              <a:rPr lang="en-US" dirty="0"/>
              <a:t> </a:t>
            </a:r>
          </a:p>
          <a:p>
            <a:endParaRPr lang="en-US" dirty="0">
              <a:effectLst/>
            </a:endParaRPr>
          </a:p>
          <a:p>
            <a:endParaRPr lang="en-US" dirty="0"/>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10</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260705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3794" y="709351"/>
            <a:ext cx="10353762" cy="970450"/>
          </a:xfrm>
        </p:spPr>
        <p:txBody>
          <a:bodyPr/>
          <a:lstStyle/>
          <a:p>
            <a:r>
              <a:rPr lang="fr-SN" sz="5400" dirty="0" err="1"/>
              <a:t>Methodology</a:t>
            </a:r>
            <a:endParaRPr lang="en-US" sz="5400" dirty="0"/>
          </a:p>
        </p:txBody>
      </p:sp>
      <p:sp>
        <p:nvSpPr>
          <p:cNvPr id="3" name="Espace réservé du contenu 2"/>
          <p:cNvSpPr>
            <a:spLocks noGrp="1"/>
          </p:cNvSpPr>
          <p:nvPr>
            <p:ph idx="1"/>
          </p:nvPr>
        </p:nvSpPr>
        <p:spPr>
          <a:xfrm>
            <a:off x="1061475" y="1782768"/>
            <a:ext cx="10058400" cy="4557072"/>
          </a:xfrm>
        </p:spPr>
        <p:txBody>
          <a:bodyPr>
            <a:normAutofit/>
          </a:bodyPr>
          <a:lstStyle/>
          <a:p>
            <a:pPr lvl="1"/>
            <a:r>
              <a:rPr lang="en-US" dirty="0"/>
              <a:t>the strategy variable, which takes 1 if the household sold one or more of its assets to cope with the hunger gap and 0 otherwise; and</a:t>
            </a:r>
            <a:endParaRPr lang="en-US" sz="1600" dirty="0"/>
          </a:p>
          <a:p>
            <a:pPr lvl="1"/>
            <a:r>
              <a:rPr lang="en-US" dirty="0"/>
              <a:t>the skip variable, which takes 1 if the household skipped meals during the hunger gap and 0 otherwise.</a:t>
            </a:r>
            <a:endParaRPr lang="en-US" sz="1600" dirty="0"/>
          </a:p>
          <a:p>
            <a:r>
              <a:rPr lang="en-US" dirty="0"/>
              <a:t>The explanatory variables considered in this study are age, sex, marital status and the level of education of the head of the household. </a:t>
            </a:r>
          </a:p>
          <a:p>
            <a:r>
              <a:rPr lang="en-US" dirty="0"/>
              <a:t>In addition, household variables such as household size, dependency ratio, access to credit, access to land, number of assets owned by the household, and income and expenditure variables are included in the model. </a:t>
            </a:r>
          </a:p>
          <a:p>
            <a:endParaRPr lang="en-US" dirty="0">
              <a:effectLst/>
            </a:endParaRPr>
          </a:p>
          <a:p>
            <a:endParaRPr lang="en-US" dirty="0"/>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11</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2629552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3794" y="709351"/>
            <a:ext cx="10353762" cy="970450"/>
          </a:xfrm>
        </p:spPr>
        <p:txBody>
          <a:bodyPr/>
          <a:lstStyle/>
          <a:p>
            <a:r>
              <a:rPr lang="fr-SN" sz="5400" dirty="0" err="1"/>
              <a:t>Methodology</a:t>
            </a:r>
            <a:endParaRPr lang="en-US" sz="5400" dirty="0"/>
          </a:p>
        </p:txBody>
      </p:sp>
      <p:sp>
        <p:nvSpPr>
          <p:cNvPr id="3" name="Espace réservé du contenu 2"/>
          <p:cNvSpPr>
            <a:spLocks noGrp="1"/>
          </p:cNvSpPr>
          <p:nvPr>
            <p:ph idx="1"/>
          </p:nvPr>
        </p:nvSpPr>
        <p:spPr>
          <a:xfrm>
            <a:off x="1061475" y="1782768"/>
            <a:ext cx="10058400" cy="4557072"/>
          </a:xfrm>
        </p:spPr>
        <p:txBody>
          <a:bodyPr>
            <a:normAutofit/>
          </a:bodyPr>
          <a:lstStyle/>
          <a:p>
            <a:r>
              <a:rPr lang="en-US" dirty="0"/>
              <a:t>For continuous outcome variables such as </a:t>
            </a:r>
            <a:r>
              <a:rPr lang="en-US" dirty="0" err="1"/>
              <a:t>hdds</a:t>
            </a:r>
            <a:r>
              <a:rPr lang="en-US" dirty="0"/>
              <a:t> and caloric consumption the so-called double difference method is applied through a multiple regression model</a:t>
            </a:r>
          </a:p>
          <a:p>
            <a:r>
              <a:rPr lang="en-US" dirty="0"/>
              <a:t>Y= β0 + β1*[Time] + β2*[Program] + β3*[Program*Time] + β4*[Control variables] + ε</a:t>
            </a:r>
          </a:p>
          <a:p>
            <a:r>
              <a:rPr lang="en-US" dirty="0"/>
              <a:t>Here Program is a binary variable that takes the value 1 when the individual (or household more specifically in our thesis) benefits from the program and 0 otherwise. </a:t>
            </a:r>
          </a:p>
          <a:p>
            <a:r>
              <a:rPr lang="en-US" dirty="0"/>
              <a:t>Time is a binary variable for the periods before and after the treatment.</a:t>
            </a:r>
          </a:p>
          <a:p>
            <a:r>
              <a:rPr lang="en-US" dirty="0"/>
              <a:t>The term "program *time" refers to the impact of the program on the target group or program beneficiary. </a:t>
            </a:r>
          </a:p>
          <a:p>
            <a:r>
              <a:rPr lang="en-US" dirty="0"/>
              <a:t>Control variables or covariates are those variables that can explain our outcome variable other than the program.</a:t>
            </a:r>
          </a:p>
          <a:p>
            <a:endParaRPr lang="en-US" dirty="0"/>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12</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3381640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3794" y="709351"/>
            <a:ext cx="10353762" cy="970450"/>
          </a:xfrm>
        </p:spPr>
        <p:txBody>
          <a:bodyPr/>
          <a:lstStyle/>
          <a:p>
            <a:r>
              <a:rPr lang="fr-SN" sz="5400" dirty="0" err="1"/>
              <a:t>Methodology</a:t>
            </a:r>
            <a:endParaRPr lang="en-US" sz="5400" dirty="0"/>
          </a:p>
        </p:txBody>
      </p:sp>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1061475" y="1782768"/>
                <a:ext cx="10058400" cy="4557072"/>
              </a:xfrm>
            </p:spPr>
            <p:txBody>
              <a:bodyPr>
                <a:normAutofit/>
              </a:bodyPr>
              <a:lstStyle/>
              <a:p>
                <a:r>
                  <a:rPr lang="en-US" dirty="0"/>
                  <a:t>For dichotomous variables such as the hunger gap, strategy and meal skipping, we evaluated the effects of post-harvest equipment using a binary logistic regression of the type:</a:t>
                </a:r>
              </a:p>
              <a:p>
                <a14:m>
                  <m:oMath xmlns:m="http://schemas.openxmlformats.org/officeDocument/2006/math">
                    <m:r>
                      <a:rPr lang="fr-FR" i="1">
                        <a:latin typeface="Cambria Math" panose="02040503050406030204" pitchFamily="18" charset="0"/>
                      </a:rPr>
                      <m:t>𝑙𝑜𝑔</m:t>
                    </m:r>
                    <m:d>
                      <m:dPr>
                        <m:ctrlPr>
                          <a:rPr lang="en-US" i="1">
                            <a:latin typeface="Cambria Math" panose="02040503050406030204" pitchFamily="18" charset="0"/>
                          </a:rPr>
                        </m:ctrlPr>
                      </m:dPr>
                      <m:e>
                        <m:f>
                          <m:fPr>
                            <m:ctrlPr>
                              <a:rPr lang="en-US" i="1">
                                <a:latin typeface="Cambria Math" panose="02040503050406030204" pitchFamily="18" charset="0"/>
                              </a:rPr>
                            </m:ctrlPr>
                          </m:fPr>
                          <m:num>
                            <m:r>
                              <a:rPr lang="fr-FR" i="1">
                                <a:latin typeface="Cambria Math" panose="02040503050406030204" pitchFamily="18" charset="0"/>
                              </a:rPr>
                              <m:t>𝑃𝑖</m:t>
                            </m:r>
                          </m:num>
                          <m:den>
                            <m:r>
                              <a:rPr lang="fr-FR" i="1">
                                <a:latin typeface="Cambria Math" panose="02040503050406030204" pitchFamily="18" charset="0"/>
                              </a:rPr>
                              <m:t>1−</m:t>
                            </m:r>
                            <m:r>
                              <a:rPr lang="fr-FR" i="1">
                                <a:latin typeface="Cambria Math" panose="02040503050406030204" pitchFamily="18" charset="0"/>
                              </a:rPr>
                              <m:t>𝑃𝑖</m:t>
                            </m:r>
                          </m:den>
                        </m:f>
                      </m:e>
                    </m:d>
                    <m:r>
                      <a:rPr lang="fr-FR" i="1">
                        <a:latin typeface="Cambria Math" panose="02040503050406030204" pitchFamily="18" charset="0"/>
                      </a:rPr>
                      <m:t>=</m:t>
                    </m:r>
                    <m:r>
                      <a:rPr lang="fr-FR" i="1">
                        <a:latin typeface="Cambria Math" panose="02040503050406030204" pitchFamily="18" charset="0"/>
                      </a:rPr>
                      <m:t>𝜇</m:t>
                    </m:r>
                    <m:r>
                      <a:rPr lang="fr-FR" i="1">
                        <a:latin typeface="Cambria Math" panose="02040503050406030204" pitchFamily="18" charset="0"/>
                      </a:rPr>
                      <m:t>+</m:t>
                    </m:r>
                    <m:r>
                      <a:rPr lang="fr-FR" i="1">
                        <a:latin typeface="Cambria Math" panose="02040503050406030204" pitchFamily="18" charset="0"/>
                      </a:rPr>
                      <m:t>𝛽</m:t>
                    </m:r>
                    <m:r>
                      <a:rPr lang="fr-FR" i="1">
                        <a:latin typeface="Cambria Math" panose="02040503050406030204" pitchFamily="18" charset="0"/>
                      </a:rPr>
                      <m:t>𝑥𝑖𝑡</m:t>
                    </m:r>
                    <m:r>
                      <a:rPr lang="fr-FR" i="1">
                        <a:latin typeface="Cambria Math" panose="02040503050406030204" pitchFamily="18" charset="0"/>
                      </a:rPr>
                      <m:t>+ </m:t>
                    </m:r>
                    <m:r>
                      <a:rPr lang="fr-FR" i="1">
                        <a:latin typeface="Cambria Math" panose="02040503050406030204" pitchFamily="18" charset="0"/>
                      </a:rPr>
                      <m:t>𝜖</m:t>
                    </m:r>
                    <m:r>
                      <a:rPr lang="fr-FR" i="1">
                        <a:latin typeface="Cambria Math" panose="02040503050406030204" pitchFamily="18" charset="0"/>
                      </a:rPr>
                      <m:t>𝑖</m:t>
                    </m:r>
                  </m:oMath>
                </a14:m>
                <a:endParaRPr lang="en-US" dirty="0"/>
              </a:p>
              <a:p>
                <a:r>
                  <a:rPr lang="en-US" dirty="0"/>
                  <a:t>Where pi is the probability that the household is classified as food insecure and </a:t>
                </a:r>
                <a:r>
                  <a:rPr lang="en-US" dirty="0" err="1"/>
                  <a:t>xit</a:t>
                </a:r>
                <a:r>
                  <a:rPr lang="en-US" dirty="0"/>
                  <a:t> is a column vector of variables that vary both across households and over time for each household.</a:t>
                </a:r>
              </a:p>
              <a:p>
                <a:endParaRPr lang="en-US" dirty="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1061475" y="1782768"/>
                <a:ext cx="10058400" cy="4557072"/>
              </a:xfrm>
              <a:blipFill>
                <a:blip r:embed="rId2"/>
                <a:stretch>
                  <a:fillRect l="-606" t="-1337" r="-1818"/>
                </a:stretch>
              </a:blipFill>
            </p:spPr>
            <p:txBody>
              <a:bodyPr/>
              <a:lstStyle/>
              <a:p>
                <a:r>
                  <a:rPr lang="en-US">
                    <a:noFill/>
                  </a:rPr>
                  <a:t> </a:t>
                </a:r>
              </a:p>
            </p:txBody>
          </p:sp>
        </mc:Fallback>
      </mc:AlternateContent>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13</a:t>
            </a:fld>
            <a:endParaRPr lang="en-US"/>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2869117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3794" y="709351"/>
            <a:ext cx="10353762" cy="970450"/>
          </a:xfrm>
        </p:spPr>
        <p:txBody>
          <a:bodyPr/>
          <a:lstStyle/>
          <a:p>
            <a:r>
              <a:rPr lang="fr-SN" sz="5400" dirty="0" err="1"/>
              <a:t>methodology</a:t>
            </a:r>
            <a:endParaRPr lang="en-US" sz="5400" dirty="0"/>
          </a:p>
        </p:txBody>
      </p:sp>
      <p:sp>
        <p:nvSpPr>
          <p:cNvPr id="3" name="Espace réservé du contenu 2"/>
          <p:cNvSpPr>
            <a:spLocks noGrp="1"/>
          </p:cNvSpPr>
          <p:nvPr>
            <p:ph idx="1"/>
          </p:nvPr>
        </p:nvSpPr>
        <p:spPr/>
        <p:txBody>
          <a:bodyPr>
            <a:normAutofit/>
          </a:bodyPr>
          <a:lstStyle/>
          <a:p>
            <a:pPr marL="36900" indent="0">
              <a:buNone/>
            </a:pPr>
            <a:r>
              <a:rPr lang="en-US" sz="3200" dirty="0"/>
              <a:t>Reason</a:t>
            </a:r>
          </a:p>
          <a:p>
            <a:pPr marL="494100" indent="-457200">
              <a:buFont typeface="Arial" panose="020B0604020202020204" pitchFamily="34" charset="0"/>
              <a:buChar char="•"/>
            </a:pPr>
            <a:r>
              <a:rPr lang="en-US" sz="3200" dirty="0"/>
              <a:t>2 databases available: 2016 and 2020</a:t>
            </a:r>
          </a:p>
          <a:p>
            <a:pPr marL="494100" indent="-457200">
              <a:buFont typeface="Arial" panose="020B0604020202020204" pitchFamily="34" charset="0"/>
              <a:buChar char="•"/>
            </a:pPr>
            <a:r>
              <a:rPr lang="en-US" sz="3200" dirty="0"/>
              <a:t>Criteria for selecting villages treated in PUDC not clearly defined</a:t>
            </a:r>
          </a:p>
          <a:p>
            <a:pPr marL="494100" indent="-457200">
              <a:buFont typeface="Arial" panose="020B0604020202020204" pitchFamily="34" charset="0"/>
              <a:buChar char="•"/>
            </a:pPr>
            <a:r>
              <a:rPr lang="en-US" sz="3200" dirty="0"/>
              <a:t>DD can be applied to randomized or non-randomized programs</a:t>
            </a:r>
          </a:p>
          <a:p>
            <a:pPr marL="494100" indent="-457200">
              <a:buFont typeface="Arial" panose="020B0604020202020204" pitchFamily="34" charset="0"/>
              <a:buChar char="•"/>
            </a:pPr>
            <a:r>
              <a:rPr lang="en-US" sz="3200" dirty="0"/>
              <a:t>It can be combined with other methods</a:t>
            </a:r>
            <a:endParaRPr lang="en-US" dirty="0"/>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14</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4163926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15</a:t>
            </a:fld>
            <a:endParaRPr lang="en-US"/>
          </a:p>
        </p:txBody>
      </p:sp>
      <p:sp>
        <p:nvSpPr>
          <p:cNvPr id="7" name="ZoneTexte 6"/>
          <p:cNvSpPr txBox="1"/>
          <p:nvPr/>
        </p:nvSpPr>
        <p:spPr>
          <a:xfrm>
            <a:off x="1925053" y="96252"/>
            <a:ext cx="6448925" cy="646331"/>
          </a:xfrm>
          <a:prstGeom prst="rect">
            <a:avLst/>
          </a:prstGeom>
          <a:noFill/>
        </p:spPr>
        <p:txBody>
          <a:bodyPr wrap="square" rtlCol="0">
            <a:spAutoFit/>
          </a:bodyPr>
          <a:lstStyle/>
          <a:p>
            <a:r>
              <a:rPr lang="en-US" b="1" dirty="0"/>
              <a:t>Results and discussion/PUDC post-harvest equipment</a:t>
            </a:r>
          </a:p>
          <a:p>
            <a:endParaRPr lang="en-US" dirty="0"/>
          </a:p>
        </p:txBody>
      </p:sp>
      <p:sp>
        <p:nvSpPr>
          <p:cNvPr id="10" name="ZoneTexte 9"/>
          <p:cNvSpPr txBox="1"/>
          <p:nvPr/>
        </p:nvSpPr>
        <p:spPr>
          <a:xfrm>
            <a:off x="655319" y="673379"/>
            <a:ext cx="9925397" cy="646331"/>
          </a:xfrm>
          <a:prstGeom prst="rect">
            <a:avLst/>
          </a:prstGeom>
          <a:noFill/>
        </p:spPr>
        <p:txBody>
          <a:bodyPr wrap="square" rtlCol="0">
            <a:spAutoFit/>
          </a:bodyPr>
          <a:lstStyle/>
          <a:p>
            <a:r>
              <a:rPr lang="en-US" dirty="0"/>
              <a:t>66 pieces of post-harvest equipment have been granted under the program.  42 beneficiary villages</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graphicFrame>
        <p:nvGraphicFramePr>
          <p:cNvPr id="5" name="Tableau 4"/>
          <p:cNvGraphicFramePr>
            <a:graphicFrameLocks noGrp="1"/>
          </p:cNvGraphicFramePr>
          <p:nvPr>
            <p:extLst>
              <p:ext uri="{D42A27DB-BD31-4B8C-83A1-F6EECF244321}">
                <p14:modId xmlns:p14="http://schemas.microsoft.com/office/powerpoint/2010/main" val="1334423897"/>
              </p:ext>
            </p:extLst>
          </p:nvPr>
        </p:nvGraphicFramePr>
        <p:xfrm>
          <a:off x="172862" y="2029062"/>
          <a:ext cx="11039621" cy="2873143"/>
        </p:xfrm>
        <a:graphic>
          <a:graphicData uri="http://schemas.openxmlformats.org/drawingml/2006/table">
            <a:tbl>
              <a:tblPr firstRow="1" firstCol="1" bandRow="1"/>
              <a:tblGrid>
                <a:gridCol w="3946316">
                  <a:extLst>
                    <a:ext uri="{9D8B030D-6E8A-4147-A177-3AD203B41FA5}">
                      <a16:colId xmlns:a16="http://schemas.microsoft.com/office/drawing/2014/main" val="1091835649"/>
                    </a:ext>
                  </a:extLst>
                </a:gridCol>
                <a:gridCol w="905527">
                  <a:extLst>
                    <a:ext uri="{9D8B030D-6E8A-4147-A177-3AD203B41FA5}">
                      <a16:colId xmlns:a16="http://schemas.microsoft.com/office/drawing/2014/main" val="2273820149"/>
                    </a:ext>
                  </a:extLst>
                </a:gridCol>
                <a:gridCol w="729454">
                  <a:extLst>
                    <a:ext uri="{9D8B030D-6E8A-4147-A177-3AD203B41FA5}">
                      <a16:colId xmlns:a16="http://schemas.microsoft.com/office/drawing/2014/main" val="3142579057"/>
                    </a:ext>
                  </a:extLst>
                </a:gridCol>
                <a:gridCol w="729454">
                  <a:extLst>
                    <a:ext uri="{9D8B030D-6E8A-4147-A177-3AD203B41FA5}">
                      <a16:colId xmlns:a16="http://schemas.microsoft.com/office/drawing/2014/main" val="611373939"/>
                    </a:ext>
                  </a:extLst>
                </a:gridCol>
                <a:gridCol w="905527">
                  <a:extLst>
                    <a:ext uri="{9D8B030D-6E8A-4147-A177-3AD203B41FA5}">
                      <a16:colId xmlns:a16="http://schemas.microsoft.com/office/drawing/2014/main" val="2825386155"/>
                    </a:ext>
                  </a:extLst>
                </a:gridCol>
                <a:gridCol w="729454">
                  <a:extLst>
                    <a:ext uri="{9D8B030D-6E8A-4147-A177-3AD203B41FA5}">
                      <a16:colId xmlns:a16="http://schemas.microsoft.com/office/drawing/2014/main" val="842480766"/>
                    </a:ext>
                  </a:extLst>
                </a:gridCol>
                <a:gridCol w="729454">
                  <a:extLst>
                    <a:ext uri="{9D8B030D-6E8A-4147-A177-3AD203B41FA5}">
                      <a16:colId xmlns:a16="http://schemas.microsoft.com/office/drawing/2014/main" val="3498798117"/>
                    </a:ext>
                  </a:extLst>
                </a:gridCol>
                <a:gridCol w="905527">
                  <a:extLst>
                    <a:ext uri="{9D8B030D-6E8A-4147-A177-3AD203B41FA5}">
                      <a16:colId xmlns:a16="http://schemas.microsoft.com/office/drawing/2014/main" val="2383838662"/>
                    </a:ext>
                  </a:extLst>
                </a:gridCol>
                <a:gridCol w="729454">
                  <a:extLst>
                    <a:ext uri="{9D8B030D-6E8A-4147-A177-3AD203B41FA5}">
                      <a16:colId xmlns:a16="http://schemas.microsoft.com/office/drawing/2014/main" val="550668248"/>
                    </a:ext>
                  </a:extLst>
                </a:gridCol>
                <a:gridCol w="729454">
                  <a:extLst>
                    <a:ext uri="{9D8B030D-6E8A-4147-A177-3AD203B41FA5}">
                      <a16:colId xmlns:a16="http://schemas.microsoft.com/office/drawing/2014/main" val="783534438"/>
                    </a:ext>
                  </a:extLst>
                </a:gridCol>
              </a:tblGrid>
              <a:tr h="167407">
                <a:tc rowSpan="2">
                  <a:txBody>
                    <a:bodyPr/>
                    <a:lstStyle/>
                    <a:p>
                      <a:pPr algn="ctr" rtl="0" fontAlgn="b"/>
                      <a:r>
                        <a:rPr lang="en-US" sz="1400" b="0" i="0" u="none" strike="noStrike">
                          <a:solidFill>
                            <a:srgbClr val="000000"/>
                          </a:solidFill>
                          <a:effectLst/>
                          <a:latin typeface="Calibri" panose="020F0502020204030204" pitchFamily="34" charset="0"/>
                        </a:rPr>
                        <a:t>Variables</a:t>
                      </a:r>
                    </a:p>
                  </a:txBody>
                  <a:tcPr marL="7651" marR="7651" marT="765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rtl="0" fontAlgn="b"/>
                      <a:r>
                        <a:rPr lang="en-US" sz="1400" b="0" i="0" u="none" strike="noStrike">
                          <a:solidFill>
                            <a:srgbClr val="000000"/>
                          </a:solidFill>
                          <a:effectLst/>
                          <a:latin typeface="Calibri" panose="020F0502020204030204" pitchFamily="34" charset="0"/>
                        </a:rPr>
                        <a:t>mean</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gridSpan="3">
                  <a:txBody>
                    <a:bodyPr/>
                    <a:lstStyle/>
                    <a:p>
                      <a:pPr algn="ctr" rtl="0" fontAlgn="b"/>
                      <a:r>
                        <a:rPr lang="en-US" sz="1400" b="0" i="0" u="none" strike="noStrike" dirty="0">
                          <a:solidFill>
                            <a:srgbClr val="000000"/>
                          </a:solidFill>
                          <a:effectLst/>
                          <a:latin typeface="Calibri" panose="020F0502020204030204" pitchFamily="34" charset="0"/>
                        </a:rPr>
                        <a:t>median</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gridSpan="3">
                  <a:txBody>
                    <a:bodyPr/>
                    <a:lstStyle/>
                    <a:p>
                      <a:pPr algn="ctr" rtl="0" fontAlgn="b"/>
                      <a:r>
                        <a:rPr lang="en-US" sz="1400" b="0" i="0" u="none" strike="noStrike">
                          <a:solidFill>
                            <a:srgbClr val="000000"/>
                          </a:solidFill>
                          <a:effectLst/>
                          <a:latin typeface="Calibri" panose="020F0502020204030204" pitchFamily="34" charset="0"/>
                        </a:rPr>
                        <a:t>sd</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00493937"/>
                  </a:ext>
                </a:extLst>
              </a:tr>
              <a:tr h="167407">
                <a:tc vMerge="1">
                  <a:txBody>
                    <a:bodyPr/>
                    <a:lstStyle/>
                    <a:p>
                      <a:endParaRPr lang="en-US"/>
                    </a:p>
                  </a:txBody>
                  <a:tcPr/>
                </a:tc>
                <a:tc>
                  <a:txBody>
                    <a:bodyPr/>
                    <a:lstStyle/>
                    <a:p>
                      <a:pPr algn="l" rtl="0" fontAlgn="b"/>
                      <a:r>
                        <a:rPr lang="en-US" sz="1400" b="0" i="0" u="none" strike="noStrike">
                          <a:solidFill>
                            <a:srgbClr val="000000"/>
                          </a:solidFill>
                          <a:effectLst/>
                          <a:latin typeface="Calibri" panose="020F0502020204030204" pitchFamily="34" charset="0"/>
                        </a:rPr>
                        <a:t>untreated</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treated</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total</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untreated</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treated</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total</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untreated</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treated</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total</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05194642"/>
                  </a:ext>
                </a:extLst>
              </a:tr>
              <a:tr h="167407">
                <a:tc>
                  <a:txBody>
                    <a:bodyPr/>
                    <a:lstStyle/>
                    <a:p>
                      <a:pPr algn="l" rtl="0" fontAlgn="b"/>
                      <a:r>
                        <a:rPr lang="en-US" sz="1400" b="0" i="0" u="none" strike="noStrike">
                          <a:solidFill>
                            <a:srgbClr val="000000"/>
                          </a:solidFill>
                          <a:effectLst/>
                          <a:latin typeface="Calibri" panose="020F0502020204030204" pitchFamily="34" charset="0"/>
                        </a:rPr>
                        <a:t>Household Dietary Diversity Score (HDDS)</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4.9</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rtl="0" fontAlgn="b"/>
                      <a:r>
                        <a:rPr lang="en-US" sz="1400" b="0" i="0" u="none" strike="noStrike" dirty="0">
                          <a:solidFill>
                            <a:srgbClr val="000000"/>
                          </a:solidFill>
                          <a:effectLst/>
                          <a:latin typeface="Calibri" panose="020F0502020204030204" pitchFamily="34" charset="0"/>
                        </a:rPr>
                        <a:t>5.1</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5.0</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5.0</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5.0</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5.0</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1.7</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1.6</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1.6</a:t>
                      </a:r>
                    </a:p>
                  </a:txBody>
                  <a:tcPr marL="7651" marR="7651" marT="765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2485253689"/>
                  </a:ext>
                </a:extLst>
              </a:tr>
              <a:tr h="167407">
                <a:tc>
                  <a:txBody>
                    <a:bodyPr/>
                    <a:lstStyle/>
                    <a:p>
                      <a:pPr algn="l" rtl="0" fontAlgn="b"/>
                      <a:r>
                        <a:rPr lang="en-US" sz="1400" b="0" i="0" u="none" strike="noStrike">
                          <a:solidFill>
                            <a:srgbClr val="000000"/>
                          </a:solidFill>
                          <a:effectLst/>
                          <a:latin typeface="Calibri" panose="020F0502020204030204" pitchFamily="34" charset="0"/>
                        </a:rPr>
                        <a:t>caloric consumption per adult equivalent unit</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2898.5</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3088.8</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2993.4</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2967.2</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3174.5</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3089.3</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827.2</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834.1</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835.6</a:t>
                      </a:r>
                    </a:p>
                  </a:txBody>
                  <a:tcPr marL="7651" marR="7651" marT="7651" marB="0" anchor="b">
                    <a:lnL>
                      <a:noFill/>
                    </a:lnL>
                    <a:lnR>
                      <a:noFill/>
                    </a:lnR>
                    <a:lnT>
                      <a:noFill/>
                    </a:lnT>
                    <a:lnB>
                      <a:noFill/>
                    </a:lnB>
                    <a:solidFill>
                      <a:srgbClr val="FFFFFF"/>
                    </a:solidFill>
                  </a:tcPr>
                </a:tc>
                <a:extLst>
                  <a:ext uri="{0D108BD9-81ED-4DB2-BD59-A6C34878D82A}">
                    <a16:rowId xmlns:a16="http://schemas.microsoft.com/office/drawing/2014/main" val="2677798655"/>
                  </a:ext>
                </a:extLst>
              </a:tr>
              <a:tr h="167407">
                <a:tc>
                  <a:txBody>
                    <a:bodyPr/>
                    <a:lstStyle/>
                    <a:p>
                      <a:pPr algn="l" rtl="0" fontAlgn="b"/>
                      <a:r>
                        <a:rPr lang="en-US" sz="1400" b="0" i="0" u="none" strike="noStrike">
                          <a:solidFill>
                            <a:srgbClr val="000000"/>
                          </a:solidFill>
                          <a:effectLst/>
                          <a:latin typeface="Calibri" panose="020F0502020204030204" pitchFamily="34" charset="0"/>
                        </a:rPr>
                        <a:t>age</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52.7</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51.9</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52.3</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53.0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52.0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53.0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14.5</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13.9</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14.2</a:t>
                      </a:r>
                    </a:p>
                  </a:txBody>
                  <a:tcPr marL="7651" marR="7651" marT="7651" marB="0" anchor="b">
                    <a:lnL>
                      <a:noFill/>
                    </a:lnL>
                    <a:lnR>
                      <a:noFill/>
                    </a:lnR>
                    <a:lnT>
                      <a:noFill/>
                    </a:lnT>
                    <a:lnB>
                      <a:noFill/>
                    </a:lnB>
                    <a:solidFill>
                      <a:srgbClr val="FFFFFF"/>
                    </a:solidFill>
                  </a:tcPr>
                </a:tc>
                <a:extLst>
                  <a:ext uri="{0D108BD9-81ED-4DB2-BD59-A6C34878D82A}">
                    <a16:rowId xmlns:a16="http://schemas.microsoft.com/office/drawing/2014/main" val="277700454"/>
                  </a:ext>
                </a:extLst>
              </a:tr>
              <a:tr h="167407">
                <a:tc>
                  <a:txBody>
                    <a:bodyPr/>
                    <a:lstStyle/>
                    <a:p>
                      <a:pPr algn="l" rtl="0" fontAlgn="b"/>
                      <a:r>
                        <a:rPr lang="en-US" sz="1400" b="0" i="0" u="none" strike="noStrike">
                          <a:solidFill>
                            <a:srgbClr val="000000"/>
                          </a:solidFill>
                          <a:effectLst/>
                          <a:latin typeface="Calibri" panose="020F0502020204030204" pitchFamily="34" charset="0"/>
                        </a:rPr>
                        <a:t>household size</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12.9</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12.9</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12.9</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11.0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11.0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11.0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6.7</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6.4</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6.6</a:t>
                      </a:r>
                    </a:p>
                  </a:txBody>
                  <a:tcPr marL="7651" marR="7651" marT="7651" marB="0" anchor="b">
                    <a:lnL>
                      <a:noFill/>
                    </a:lnL>
                    <a:lnR>
                      <a:noFill/>
                    </a:lnR>
                    <a:lnT>
                      <a:noFill/>
                    </a:lnT>
                    <a:lnB>
                      <a:noFill/>
                    </a:lnB>
                    <a:solidFill>
                      <a:srgbClr val="FFFFFF"/>
                    </a:solidFill>
                  </a:tcPr>
                </a:tc>
                <a:extLst>
                  <a:ext uri="{0D108BD9-81ED-4DB2-BD59-A6C34878D82A}">
                    <a16:rowId xmlns:a16="http://schemas.microsoft.com/office/drawing/2014/main" val="72864245"/>
                  </a:ext>
                </a:extLst>
              </a:tr>
              <a:tr h="167407">
                <a:tc>
                  <a:txBody>
                    <a:bodyPr/>
                    <a:lstStyle/>
                    <a:p>
                      <a:pPr algn="l" rtl="0" fontAlgn="b"/>
                      <a:r>
                        <a:rPr lang="en-US" sz="1400" b="0" i="0" u="none" strike="noStrike">
                          <a:solidFill>
                            <a:srgbClr val="000000"/>
                          </a:solidFill>
                          <a:effectLst/>
                          <a:latin typeface="Calibri" panose="020F0502020204030204" pitchFamily="34" charset="0"/>
                        </a:rPr>
                        <a:t>household dependency ratio</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109.5</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108.4</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108.9</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100.0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100.0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100.0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60.3</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61.2</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60.7</a:t>
                      </a:r>
                    </a:p>
                  </a:txBody>
                  <a:tcPr marL="7651" marR="7651" marT="7651" marB="0" anchor="b">
                    <a:lnL>
                      <a:noFill/>
                    </a:lnL>
                    <a:lnR>
                      <a:noFill/>
                    </a:lnR>
                    <a:lnT>
                      <a:noFill/>
                    </a:lnT>
                    <a:lnB>
                      <a:noFill/>
                    </a:lnB>
                    <a:solidFill>
                      <a:srgbClr val="FFFFFF"/>
                    </a:solidFill>
                  </a:tcPr>
                </a:tc>
                <a:extLst>
                  <a:ext uri="{0D108BD9-81ED-4DB2-BD59-A6C34878D82A}">
                    <a16:rowId xmlns:a16="http://schemas.microsoft.com/office/drawing/2014/main" val="2608018183"/>
                  </a:ext>
                </a:extLst>
              </a:tr>
              <a:tr h="167407">
                <a:tc>
                  <a:txBody>
                    <a:bodyPr/>
                    <a:lstStyle/>
                    <a:p>
                      <a:pPr algn="l" rtl="0" fontAlgn="b"/>
                      <a:r>
                        <a:rPr lang="en-US" sz="1400" b="0" i="0" u="none" strike="noStrike">
                          <a:solidFill>
                            <a:srgbClr val="000000"/>
                          </a:solidFill>
                          <a:effectLst/>
                          <a:latin typeface="Calibri" panose="020F0502020204030204" pitchFamily="34" charset="0"/>
                        </a:rPr>
                        <a:t>number of assets in the household</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25.5</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24.0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24.8</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22.0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21.0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22.0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13.8</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12.7</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13.3</a:t>
                      </a:r>
                    </a:p>
                  </a:txBody>
                  <a:tcPr marL="7651" marR="7651" marT="7651" marB="0" anchor="b">
                    <a:lnL>
                      <a:noFill/>
                    </a:lnL>
                    <a:lnR>
                      <a:noFill/>
                    </a:lnR>
                    <a:lnT>
                      <a:noFill/>
                    </a:lnT>
                    <a:lnB>
                      <a:noFill/>
                    </a:lnB>
                    <a:solidFill>
                      <a:srgbClr val="FFFFFF"/>
                    </a:solidFill>
                  </a:tcPr>
                </a:tc>
                <a:extLst>
                  <a:ext uri="{0D108BD9-81ED-4DB2-BD59-A6C34878D82A}">
                    <a16:rowId xmlns:a16="http://schemas.microsoft.com/office/drawing/2014/main" val="2340650205"/>
                  </a:ext>
                </a:extLst>
              </a:tr>
              <a:tr h="167407">
                <a:tc>
                  <a:txBody>
                    <a:bodyPr/>
                    <a:lstStyle/>
                    <a:p>
                      <a:pPr algn="l" rtl="0" fontAlgn="b"/>
                      <a:r>
                        <a:rPr lang="en-US" sz="1400" b="0" i="0" u="none" strike="noStrike">
                          <a:solidFill>
                            <a:srgbClr val="000000"/>
                          </a:solidFill>
                          <a:effectLst/>
                          <a:latin typeface="Calibri" panose="020F0502020204030204" pitchFamily="34" charset="0"/>
                        </a:rPr>
                        <a:t>per capita food expenditure</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23371.6</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21026.7</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22202.1</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16909.1</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16666.7</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16800.3</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21913.8</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16493.7</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19423.9</a:t>
                      </a:r>
                    </a:p>
                  </a:txBody>
                  <a:tcPr marL="7651" marR="7651" marT="7651" marB="0" anchor="b">
                    <a:lnL>
                      <a:noFill/>
                    </a:lnL>
                    <a:lnR>
                      <a:noFill/>
                    </a:lnR>
                    <a:lnT>
                      <a:noFill/>
                    </a:lnT>
                    <a:lnB>
                      <a:noFill/>
                    </a:lnB>
                    <a:solidFill>
                      <a:srgbClr val="FFFFFF"/>
                    </a:solidFill>
                  </a:tcPr>
                </a:tc>
                <a:extLst>
                  <a:ext uri="{0D108BD9-81ED-4DB2-BD59-A6C34878D82A}">
                    <a16:rowId xmlns:a16="http://schemas.microsoft.com/office/drawing/2014/main" val="3205211632"/>
                  </a:ext>
                </a:extLst>
              </a:tr>
              <a:tr h="167407">
                <a:tc>
                  <a:txBody>
                    <a:bodyPr/>
                    <a:lstStyle/>
                    <a:p>
                      <a:pPr algn="l" rtl="0" fontAlgn="b"/>
                      <a:r>
                        <a:rPr lang="en-US" sz="1400" b="0" i="0" u="none" strike="noStrike">
                          <a:solidFill>
                            <a:srgbClr val="000000"/>
                          </a:solidFill>
                          <a:effectLst/>
                          <a:latin typeface="Calibri" panose="020F0502020204030204" pitchFamily="34" charset="0"/>
                        </a:rPr>
                        <a:t>per capita non-food expenditure</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19458.8</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21348.3</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20401.2</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8130.0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9062.5</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8624.6</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29532.5</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35390.3</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32578.6</a:t>
                      </a:r>
                    </a:p>
                  </a:txBody>
                  <a:tcPr marL="7651" marR="7651" marT="7651" marB="0" anchor="b">
                    <a:lnL>
                      <a:noFill/>
                    </a:lnL>
                    <a:lnR>
                      <a:noFill/>
                    </a:lnR>
                    <a:lnT>
                      <a:noFill/>
                    </a:lnT>
                    <a:lnB>
                      <a:noFill/>
                    </a:lnB>
                    <a:solidFill>
                      <a:srgbClr val="FFFFFF"/>
                    </a:solidFill>
                  </a:tcPr>
                </a:tc>
                <a:extLst>
                  <a:ext uri="{0D108BD9-81ED-4DB2-BD59-A6C34878D82A}">
                    <a16:rowId xmlns:a16="http://schemas.microsoft.com/office/drawing/2014/main" val="3196569137"/>
                  </a:ext>
                </a:extLst>
              </a:tr>
              <a:tr h="167407">
                <a:tc>
                  <a:txBody>
                    <a:bodyPr/>
                    <a:lstStyle/>
                    <a:p>
                      <a:pPr algn="l" rtl="0" fontAlgn="b"/>
                      <a:r>
                        <a:rPr lang="en-US" sz="1400" b="0" i="0" u="none" strike="noStrike">
                          <a:solidFill>
                            <a:srgbClr val="000000"/>
                          </a:solidFill>
                          <a:effectLst/>
                          <a:latin typeface="Calibri" panose="020F0502020204030204" pitchFamily="34" charset="0"/>
                        </a:rPr>
                        <a:t>per capita income from processed products</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51.2</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173.3</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112.1</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0.0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0.0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0.0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708.2</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2237.2</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1657.6</a:t>
                      </a:r>
                    </a:p>
                  </a:txBody>
                  <a:tcPr marL="7651" marR="7651" marT="7651" marB="0" anchor="b">
                    <a:lnL>
                      <a:noFill/>
                    </a:lnL>
                    <a:lnR>
                      <a:noFill/>
                    </a:lnR>
                    <a:lnT>
                      <a:noFill/>
                    </a:lnT>
                    <a:lnB>
                      <a:noFill/>
                    </a:lnB>
                    <a:solidFill>
                      <a:srgbClr val="FFFFFF"/>
                    </a:solidFill>
                  </a:tcPr>
                </a:tc>
                <a:extLst>
                  <a:ext uri="{0D108BD9-81ED-4DB2-BD59-A6C34878D82A}">
                    <a16:rowId xmlns:a16="http://schemas.microsoft.com/office/drawing/2014/main" val="2598559404"/>
                  </a:ext>
                </a:extLst>
              </a:tr>
              <a:tr h="167407">
                <a:tc>
                  <a:txBody>
                    <a:bodyPr/>
                    <a:lstStyle/>
                    <a:p>
                      <a:pPr algn="l" rtl="0" fontAlgn="b"/>
                      <a:r>
                        <a:rPr lang="en-US" sz="1400" b="0" i="0" u="none" strike="noStrike">
                          <a:solidFill>
                            <a:srgbClr val="000000"/>
                          </a:solidFill>
                          <a:effectLst/>
                          <a:latin typeface="Calibri" panose="020F0502020204030204" pitchFamily="34" charset="0"/>
                        </a:rPr>
                        <a:t>per capita agricultural income</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14813.6</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16255.0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dirty="0">
                          <a:solidFill>
                            <a:srgbClr val="000000"/>
                          </a:solidFill>
                          <a:effectLst/>
                          <a:latin typeface="Calibri" panose="020F0502020204030204" pitchFamily="34" charset="0"/>
                        </a:rPr>
                        <a:t>15532.4</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2571.4</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5291.7</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3670.0</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31119.1</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28458.2</a:t>
                      </a:r>
                    </a:p>
                  </a:txBody>
                  <a:tcPr marL="7651" marR="7651" marT="7651" marB="0" anchor="b">
                    <a:lnL>
                      <a:noFill/>
                    </a:lnL>
                    <a:lnR>
                      <a:noFill/>
                    </a:lnR>
                    <a:lnT>
                      <a:noFill/>
                    </a:lnT>
                    <a:lnB>
                      <a:noFill/>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29811.3</a:t>
                      </a:r>
                    </a:p>
                  </a:txBody>
                  <a:tcPr marL="7651" marR="7651" marT="7651" marB="0" anchor="b">
                    <a:lnL>
                      <a:noFill/>
                    </a:lnL>
                    <a:lnR>
                      <a:noFill/>
                    </a:lnR>
                    <a:lnT>
                      <a:noFill/>
                    </a:lnT>
                    <a:lnB>
                      <a:noFill/>
                    </a:lnB>
                    <a:solidFill>
                      <a:srgbClr val="FFFFFF"/>
                    </a:solidFill>
                  </a:tcPr>
                </a:tc>
                <a:extLst>
                  <a:ext uri="{0D108BD9-81ED-4DB2-BD59-A6C34878D82A}">
                    <a16:rowId xmlns:a16="http://schemas.microsoft.com/office/drawing/2014/main" val="3102945798"/>
                  </a:ext>
                </a:extLst>
              </a:tr>
              <a:tr h="167407">
                <a:tc>
                  <a:txBody>
                    <a:bodyPr/>
                    <a:lstStyle/>
                    <a:p>
                      <a:pPr algn="l" rtl="0" fontAlgn="b"/>
                      <a:r>
                        <a:rPr lang="en-US" sz="1400" b="0" i="0" u="none" strike="noStrike">
                          <a:solidFill>
                            <a:srgbClr val="000000"/>
                          </a:solidFill>
                          <a:effectLst/>
                          <a:latin typeface="Calibri" panose="020F0502020204030204" pitchFamily="34" charset="0"/>
                        </a:rPr>
                        <a:t>non-farm income per capita</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52141.0</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48443.9</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50297.2</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21194.0</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18714.2</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19294.3</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71591.0</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a:solidFill>
                            <a:srgbClr val="000000"/>
                          </a:solidFill>
                          <a:effectLst/>
                          <a:latin typeface="Calibri" panose="020F0502020204030204" pitchFamily="34" charset="0"/>
                        </a:rPr>
                        <a:t>63177.5</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dirty="0">
                          <a:solidFill>
                            <a:srgbClr val="000000"/>
                          </a:solidFill>
                          <a:effectLst/>
                          <a:latin typeface="Calibri" panose="020F0502020204030204" pitchFamily="34" charset="0"/>
                        </a:rPr>
                        <a:t>67508.2</a:t>
                      </a:r>
                    </a:p>
                  </a:txBody>
                  <a:tcPr marL="7651" marR="7651" marT="765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91419220"/>
                  </a:ext>
                </a:extLst>
              </a:tr>
            </a:tbl>
          </a:graphicData>
        </a:graphic>
      </p:graphicFrame>
      <p:sp>
        <p:nvSpPr>
          <p:cNvPr id="11" name="ZoneTexte 10"/>
          <p:cNvSpPr txBox="1"/>
          <p:nvPr/>
        </p:nvSpPr>
        <p:spPr>
          <a:xfrm>
            <a:off x="172862" y="1489720"/>
            <a:ext cx="5975931" cy="369332"/>
          </a:xfrm>
          <a:prstGeom prst="rect">
            <a:avLst/>
          </a:prstGeom>
          <a:noFill/>
        </p:spPr>
        <p:txBody>
          <a:bodyPr wrap="none" rtlCol="0">
            <a:spAutoFit/>
          </a:bodyPr>
          <a:lstStyle/>
          <a:p>
            <a:r>
              <a:rPr lang="en-US" dirty="0"/>
              <a:t>Table 1 : Descriptive statistics for continuous variables in 2016</a:t>
            </a:r>
          </a:p>
        </p:txBody>
      </p:sp>
    </p:spTree>
    <p:extLst>
      <p:ext uri="{BB962C8B-B14F-4D97-AF65-F5344CB8AC3E}">
        <p14:creationId xmlns:p14="http://schemas.microsoft.com/office/powerpoint/2010/main" val="681625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16</a:t>
            </a:fld>
            <a:endParaRPr lang="en-US"/>
          </a:p>
        </p:txBody>
      </p:sp>
      <p:sp>
        <p:nvSpPr>
          <p:cNvPr id="7" name="ZoneTexte 6"/>
          <p:cNvSpPr txBox="1"/>
          <p:nvPr/>
        </p:nvSpPr>
        <p:spPr>
          <a:xfrm>
            <a:off x="1925053" y="96252"/>
            <a:ext cx="6448925" cy="369332"/>
          </a:xfrm>
          <a:prstGeom prst="rect">
            <a:avLst/>
          </a:prstGeom>
          <a:noFill/>
        </p:spPr>
        <p:txBody>
          <a:bodyPr wrap="square" rtlCol="0">
            <a:spAutoFit/>
          </a:bodyPr>
          <a:lstStyle/>
          <a:p>
            <a:pPr lvl="0"/>
            <a:r>
              <a:rPr lang="en-US" b="1" dirty="0"/>
              <a:t>Results and discussion/ Analysis of descriptive Statistics</a:t>
            </a:r>
          </a:p>
        </p:txBody>
      </p:sp>
      <p:sp>
        <p:nvSpPr>
          <p:cNvPr id="13" name="ZoneTexte 12"/>
          <p:cNvSpPr txBox="1"/>
          <p:nvPr/>
        </p:nvSpPr>
        <p:spPr>
          <a:xfrm>
            <a:off x="257643" y="534851"/>
            <a:ext cx="6215346" cy="646331"/>
          </a:xfrm>
          <a:prstGeom prst="rect">
            <a:avLst/>
          </a:prstGeom>
          <a:noFill/>
        </p:spPr>
        <p:txBody>
          <a:bodyPr wrap="square" rtlCol="0">
            <a:spAutoFit/>
          </a:bodyPr>
          <a:lstStyle/>
          <a:p>
            <a:r>
              <a:rPr lang="en-US" i="1" dirty="0"/>
              <a:t>Table 2 :  Descriptive statistics for continuous variables in 2020</a:t>
            </a:r>
          </a:p>
          <a:p>
            <a:endParaRPr lang="en-US" dirty="0"/>
          </a:p>
        </p:txBody>
      </p:sp>
      <p:sp>
        <p:nvSpPr>
          <p:cNvPr id="10" name="ZoneTexte 9"/>
          <p:cNvSpPr txBox="1"/>
          <p:nvPr/>
        </p:nvSpPr>
        <p:spPr>
          <a:xfrm>
            <a:off x="7226555" y="305130"/>
            <a:ext cx="4282148" cy="923330"/>
          </a:xfrm>
          <a:prstGeom prst="rect">
            <a:avLst/>
          </a:prstGeom>
          <a:noFill/>
        </p:spPr>
        <p:txBody>
          <a:bodyPr wrap="square" rtlCol="0">
            <a:spAutoFit/>
          </a:bodyPr>
          <a:lstStyle/>
          <a:p>
            <a:r>
              <a:rPr lang="en-US" i="1" dirty="0"/>
              <a:t>Table 6 : Average evolution of indicators between 2016 and 2020</a:t>
            </a:r>
          </a:p>
          <a:p>
            <a:endParaRPr lang="en-US" dirty="0"/>
          </a:p>
        </p:txBody>
      </p:sp>
      <p:graphicFrame>
        <p:nvGraphicFramePr>
          <p:cNvPr id="6" name="Tableau 5"/>
          <p:cNvGraphicFramePr>
            <a:graphicFrameLocks noGrp="1"/>
          </p:cNvGraphicFramePr>
          <p:nvPr>
            <p:extLst>
              <p:ext uri="{D42A27DB-BD31-4B8C-83A1-F6EECF244321}">
                <p14:modId xmlns:p14="http://schemas.microsoft.com/office/powerpoint/2010/main" val="2901513179"/>
              </p:ext>
            </p:extLst>
          </p:nvPr>
        </p:nvGraphicFramePr>
        <p:xfrm>
          <a:off x="382071" y="904183"/>
          <a:ext cx="11438626" cy="3071874"/>
        </p:xfrm>
        <a:graphic>
          <a:graphicData uri="http://schemas.openxmlformats.org/drawingml/2006/table">
            <a:tbl>
              <a:tblPr firstRow="1" firstCol="1" bandRow="1"/>
              <a:tblGrid>
                <a:gridCol w="4113942">
                  <a:extLst>
                    <a:ext uri="{9D8B030D-6E8A-4147-A177-3AD203B41FA5}">
                      <a16:colId xmlns:a16="http://schemas.microsoft.com/office/drawing/2014/main" val="2852598367"/>
                    </a:ext>
                  </a:extLst>
                </a:gridCol>
                <a:gridCol w="943991">
                  <a:extLst>
                    <a:ext uri="{9D8B030D-6E8A-4147-A177-3AD203B41FA5}">
                      <a16:colId xmlns:a16="http://schemas.microsoft.com/office/drawing/2014/main" val="872749947"/>
                    </a:ext>
                  </a:extLst>
                </a:gridCol>
                <a:gridCol w="760439">
                  <a:extLst>
                    <a:ext uri="{9D8B030D-6E8A-4147-A177-3AD203B41FA5}">
                      <a16:colId xmlns:a16="http://schemas.microsoft.com/office/drawing/2014/main" val="3900185368"/>
                    </a:ext>
                  </a:extLst>
                </a:gridCol>
                <a:gridCol w="760439">
                  <a:extLst>
                    <a:ext uri="{9D8B030D-6E8A-4147-A177-3AD203B41FA5}">
                      <a16:colId xmlns:a16="http://schemas.microsoft.com/office/drawing/2014/main" val="3048423164"/>
                    </a:ext>
                  </a:extLst>
                </a:gridCol>
                <a:gridCol w="874068">
                  <a:extLst>
                    <a:ext uri="{9D8B030D-6E8A-4147-A177-3AD203B41FA5}">
                      <a16:colId xmlns:a16="http://schemas.microsoft.com/office/drawing/2014/main" val="3229625110"/>
                    </a:ext>
                  </a:extLst>
                </a:gridCol>
                <a:gridCol w="760439">
                  <a:extLst>
                    <a:ext uri="{9D8B030D-6E8A-4147-A177-3AD203B41FA5}">
                      <a16:colId xmlns:a16="http://schemas.microsoft.com/office/drawing/2014/main" val="1979993339"/>
                    </a:ext>
                  </a:extLst>
                </a:gridCol>
                <a:gridCol w="760439">
                  <a:extLst>
                    <a:ext uri="{9D8B030D-6E8A-4147-A177-3AD203B41FA5}">
                      <a16:colId xmlns:a16="http://schemas.microsoft.com/office/drawing/2014/main" val="1162847310"/>
                    </a:ext>
                  </a:extLst>
                </a:gridCol>
                <a:gridCol w="943991">
                  <a:extLst>
                    <a:ext uri="{9D8B030D-6E8A-4147-A177-3AD203B41FA5}">
                      <a16:colId xmlns:a16="http://schemas.microsoft.com/office/drawing/2014/main" val="2007726635"/>
                    </a:ext>
                  </a:extLst>
                </a:gridCol>
                <a:gridCol w="760439">
                  <a:extLst>
                    <a:ext uri="{9D8B030D-6E8A-4147-A177-3AD203B41FA5}">
                      <a16:colId xmlns:a16="http://schemas.microsoft.com/office/drawing/2014/main" val="2241213482"/>
                    </a:ext>
                  </a:extLst>
                </a:gridCol>
                <a:gridCol w="760439">
                  <a:extLst>
                    <a:ext uri="{9D8B030D-6E8A-4147-A177-3AD203B41FA5}">
                      <a16:colId xmlns:a16="http://schemas.microsoft.com/office/drawing/2014/main" val="2570628796"/>
                    </a:ext>
                  </a:extLst>
                </a:gridCol>
              </a:tblGrid>
              <a:tr h="210522">
                <a:tc rowSpan="2">
                  <a:txBody>
                    <a:bodyPr/>
                    <a:lstStyle/>
                    <a:p>
                      <a:pPr algn="ctr" fontAlgn="b"/>
                      <a:r>
                        <a:rPr lang="en-US" sz="1500" b="0" i="0" u="none" strike="noStrike">
                          <a:solidFill>
                            <a:srgbClr val="000000"/>
                          </a:solidFill>
                          <a:effectLst/>
                          <a:latin typeface="Calibri" panose="020F0502020204030204" pitchFamily="34" charset="0"/>
                        </a:rPr>
                        <a:t>Variables</a:t>
                      </a:r>
                    </a:p>
                  </a:txBody>
                  <a:tcPr marL="7698" marR="7698" marT="769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b"/>
                      <a:r>
                        <a:rPr lang="en-US" sz="1500" b="0" i="0" u="none" strike="noStrike">
                          <a:solidFill>
                            <a:srgbClr val="000000"/>
                          </a:solidFill>
                          <a:effectLst/>
                          <a:latin typeface="Calibri" panose="020F0502020204030204" pitchFamily="34" charset="0"/>
                        </a:rPr>
                        <a:t>mean</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gridSpan="3">
                  <a:txBody>
                    <a:bodyPr/>
                    <a:lstStyle/>
                    <a:p>
                      <a:pPr algn="ctr" fontAlgn="b"/>
                      <a:r>
                        <a:rPr lang="en-US" sz="1500" b="0" i="0" u="none" strike="noStrike">
                          <a:solidFill>
                            <a:srgbClr val="000000"/>
                          </a:solidFill>
                          <a:effectLst/>
                          <a:latin typeface="Calibri" panose="020F0502020204030204" pitchFamily="34" charset="0"/>
                        </a:rPr>
                        <a:t>median</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gridSpan="3">
                  <a:txBody>
                    <a:bodyPr/>
                    <a:lstStyle/>
                    <a:p>
                      <a:pPr algn="ctr" fontAlgn="b"/>
                      <a:r>
                        <a:rPr lang="en-US" sz="1500" b="0" i="0" u="none" strike="noStrike">
                          <a:solidFill>
                            <a:srgbClr val="000000"/>
                          </a:solidFill>
                          <a:effectLst/>
                          <a:latin typeface="Calibri" panose="020F0502020204030204" pitchFamily="34" charset="0"/>
                        </a:rPr>
                        <a:t>sd</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11739731"/>
                  </a:ext>
                </a:extLst>
              </a:tr>
              <a:tr h="210522">
                <a:tc vMerge="1">
                  <a:txBody>
                    <a:bodyPr/>
                    <a:lstStyle/>
                    <a:p>
                      <a:endParaRPr lang="en-US"/>
                    </a:p>
                  </a:txBody>
                  <a:tcPr/>
                </a:tc>
                <a:tc>
                  <a:txBody>
                    <a:bodyPr/>
                    <a:lstStyle/>
                    <a:p>
                      <a:pPr algn="l" fontAlgn="b"/>
                      <a:r>
                        <a:rPr lang="en-US" sz="1500" b="0" i="0" u="none" strike="noStrike">
                          <a:solidFill>
                            <a:srgbClr val="000000"/>
                          </a:solidFill>
                          <a:effectLst/>
                          <a:latin typeface="Calibri" panose="020F0502020204030204" pitchFamily="34" charset="0"/>
                        </a:rPr>
                        <a:t>untreated</a:t>
                      </a:r>
                    </a:p>
                  </a:txBody>
                  <a:tcPr marL="7698" marR="7698" marT="769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500" b="0" i="0" u="none" strike="noStrike">
                          <a:solidFill>
                            <a:srgbClr val="000000"/>
                          </a:solidFill>
                          <a:effectLst/>
                          <a:latin typeface="Calibri" panose="020F0502020204030204" pitchFamily="34" charset="0"/>
                        </a:rPr>
                        <a:t>treated</a:t>
                      </a:r>
                    </a:p>
                  </a:txBody>
                  <a:tcPr marL="7698" marR="7698" marT="769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500" b="0" i="0" u="none" strike="noStrike">
                          <a:solidFill>
                            <a:srgbClr val="000000"/>
                          </a:solidFill>
                          <a:effectLst/>
                          <a:latin typeface="Calibri" panose="020F0502020204030204" pitchFamily="34" charset="0"/>
                        </a:rPr>
                        <a:t>total</a:t>
                      </a:r>
                    </a:p>
                  </a:txBody>
                  <a:tcPr marL="7698" marR="7698" marT="769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500" b="0" i="0" u="none" strike="noStrike">
                          <a:solidFill>
                            <a:srgbClr val="000000"/>
                          </a:solidFill>
                          <a:effectLst/>
                          <a:latin typeface="Calibri" panose="020F0502020204030204" pitchFamily="34" charset="0"/>
                        </a:rPr>
                        <a:t>unreated</a:t>
                      </a:r>
                    </a:p>
                  </a:txBody>
                  <a:tcPr marL="7698" marR="7698" marT="769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500" b="0" i="0" u="none" strike="noStrike">
                          <a:solidFill>
                            <a:srgbClr val="000000"/>
                          </a:solidFill>
                          <a:effectLst/>
                          <a:latin typeface="Calibri" panose="020F0502020204030204" pitchFamily="34" charset="0"/>
                        </a:rPr>
                        <a:t>treated</a:t>
                      </a:r>
                    </a:p>
                  </a:txBody>
                  <a:tcPr marL="7698" marR="7698" marT="769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500" b="0" i="0" u="none" strike="noStrike">
                          <a:solidFill>
                            <a:srgbClr val="000000"/>
                          </a:solidFill>
                          <a:effectLst/>
                          <a:latin typeface="Calibri" panose="020F0502020204030204" pitchFamily="34" charset="0"/>
                        </a:rPr>
                        <a:t>total</a:t>
                      </a:r>
                    </a:p>
                  </a:txBody>
                  <a:tcPr marL="7698" marR="7698" marT="769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500" b="0" i="0" u="none" strike="noStrike">
                          <a:solidFill>
                            <a:srgbClr val="000000"/>
                          </a:solidFill>
                          <a:effectLst/>
                          <a:latin typeface="Calibri" panose="020F0502020204030204" pitchFamily="34" charset="0"/>
                        </a:rPr>
                        <a:t>untreated</a:t>
                      </a:r>
                    </a:p>
                  </a:txBody>
                  <a:tcPr marL="7698" marR="7698" marT="769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500" b="0" i="0" u="none" strike="noStrike">
                          <a:solidFill>
                            <a:srgbClr val="000000"/>
                          </a:solidFill>
                          <a:effectLst/>
                          <a:latin typeface="Calibri" panose="020F0502020204030204" pitchFamily="34" charset="0"/>
                        </a:rPr>
                        <a:t>treated</a:t>
                      </a:r>
                    </a:p>
                  </a:txBody>
                  <a:tcPr marL="7698" marR="7698" marT="769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500" b="0" i="0" u="none" strike="noStrike">
                          <a:solidFill>
                            <a:srgbClr val="000000"/>
                          </a:solidFill>
                          <a:effectLst/>
                          <a:latin typeface="Calibri" panose="020F0502020204030204" pitchFamily="34" charset="0"/>
                        </a:rPr>
                        <a:t>total</a:t>
                      </a:r>
                    </a:p>
                  </a:txBody>
                  <a:tcPr marL="7698" marR="7698" marT="7698"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0768826"/>
                  </a:ext>
                </a:extLst>
              </a:tr>
              <a:tr h="210522">
                <a:tc>
                  <a:txBody>
                    <a:bodyPr/>
                    <a:lstStyle/>
                    <a:p>
                      <a:pPr algn="l" fontAlgn="b"/>
                      <a:r>
                        <a:rPr lang="en-US" sz="1500" b="0" i="0" u="none" strike="noStrike" dirty="0">
                          <a:solidFill>
                            <a:srgbClr val="000000"/>
                          </a:solidFill>
                          <a:effectLst/>
                          <a:latin typeface="Calibri" panose="020F0502020204030204" pitchFamily="34" charset="0"/>
                        </a:rPr>
                        <a:t>Household Dietary Diversity Score (HDDS)</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500" b="0" i="0" u="none" strike="noStrike">
                          <a:solidFill>
                            <a:srgbClr val="000000"/>
                          </a:solidFill>
                          <a:effectLst/>
                          <a:latin typeface="Calibri" panose="020F0502020204030204" pitchFamily="34" charset="0"/>
                        </a:rPr>
                        <a:t>6.0</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500" b="0" i="0" u="none" strike="noStrike">
                          <a:solidFill>
                            <a:srgbClr val="000000"/>
                          </a:solidFill>
                          <a:effectLst/>
                          <a:latin typeface="Calibri" panose="020F0502020204030204" pitchFamily="34" charset="0"/>
                        </a:rPr>
                        <a:t>6.4</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500" b="0" i="0" u="none" strike="noStrike">
                          <a:solidFill>
                            <a:srgbClr val="000000"/>
                          </a:solidFill>
                          <a:effectLst/>
                          <a:latin typeface="Calibri" panose="020F0502020204030204" pitchFamily="34" charset="0"/>
                        </a:rPr>
                        <a:t>6.2</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500" b="0" i="0" u="none" strike="noStrike">
                          <a:solidFill>
                            <a:srgbClr val="000000"/>
                          </a:solidFill>
                          <a:effectLst/>
                          <a:latin typeface="Calibri" panose="020F0502020204030204" pitchFamily="34" charset="0"/>
                        </a:rPr>
                        <a:t>6.0</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500" b="0" i="0" u="none" strike="noStrike">
                          <a:solidFill>
                            <a:srgbClr val="000000"/>
                          </a:solidFill>
                          <a:effectLst/>
                          <a:latin typeface="Calibri" panose="020F0502020204030204" pitchFamily="34" charset="0"/>
                        </a:rPr>
                        <a:t>6.0</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500" b="0" i="0" u="none" strike="noStrike">
                          <a:solidFill>
                            <a:srgbClr val="000000"/>
                          </a:solidFill>
                          <a:effectLst/>
                          <a:latin typeface="Calibri" panose="020F0502020204030204" pitchFamily="34" charset="0"/>
                        </a:rPr>
                        <a:t>6.0</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500" b="0" i="0" u="none" strike="noStrike">
                          <a:solidFill>
                            <a:srgbClr val="000000"/>
                          </a:solidFill>
                          <a:effectLst/>
                          <a:latin typeface="Calibri" panose="020F0502020204030204" pitchFamily="34" charset="0"/>
                        </a:rPr>
                        <a:t>1.5</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500" b="0" i="0" u="none" strike="noStrike">
                          <a:solidFill>
                            <a:srgbClr val="000000"/>
                          </a:solidFill>
                          <a:effectLst/>
                          <a:latin typeface="Calibri" panose="020F0502020204030204" pitchFamily="34" charset="0"/>
                        </a:rPr>
                        <a:t>1.9</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500" b="0" i="0" u="none" strike="noStrike">
                          <a:solidFill>
                            <a:srgbClr val="000000"/>
                          </a:solidFill>
                          <a:effectLst/>
                          <a:latin typeface="Calibri" panose="020F0502020204030204" pitchFamily="34" charset="0"/>
                        </a:rPr>
                        <a:t>1.7</a:t>
                      </a:r>
                    </a:p>
                  </a:txBody>
                  <a:tcPr marL="7698" marR="7698" marT="7698"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8315864"/>
                  </a:ext>
                </a:extLst>
              </a:tr>
              <a:tr h="210522">
                <a:tc>
                  <a:txBody>
                    <a:bodyPr/>
                    <a:lstStyle/>
                    <a:p>
                      <a:pPr algn="l" fontAlgn="b"/>
                      <a:r>
                        <a:rPr lang="en-US" sz="1500" b="0" i="0" u="none" strike="noStrike">
                          <a:solidFill>
                            <a:srgbClr val="000000"/>
                          </a:solidFill>
                          <a:effectLst/>
                          <a:latin typeface="Calibri" panose="020F0502020204030204" pitchFamily="34" charset="0"/>
                        </a:rPr>
                        <a:t>caloric consumption per adult equivalent unit</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3162.5</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3299.9</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3231.0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2922.2</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3012.3</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2962.0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1304.9</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1586.8</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1453.1</a:t>
                      </a:r>
                    </a:p>
                  </a:txBody>
                  <a:tcPr marL="7698" marR="7698" marT="7698" marB="0" anchor="b">
                    <a:lnL>
                      <a:noFill/>
                    </a:lnL>
                    <a:lnR>
                      <a:noFill/>
                    </a:lnR>
                    <a:lnT>
                      <a:noFill/>
                    </a:lnT>
                    <a:lnB>
                      <a:noFill/>
                    </a:lnB>
                  </a:tcPr>
                </a:tc>
                <a:extLst>
                  <a:ext uri="{0D108BD9-81ED-4DB2-BD59-A6C34878D82A}">
                    <a16:rowId xmlns:a16="http://schemas.microsoft.com/office/drawing/2014/main" val="2520984818"/>
                  </a:ext>
                </a:extLst>
              </a:tr>
              <a:tr h="210522">
                <a:tc>
                  <a:txBody>
                    <a:bodyPr/>
                    <a:lstStyle/>
                    <a:p>
                      <a:pPr algn="l" fontAlgn="b"/>
                      <a:r>
                        <a:rPr lang="en-US" sz="1500" b="0" i="0" u="none" strike="noStrike">
                          <a:solidFill>
                            <a:srgbClr val="000000"/>
                          </a:solidFill>
                          <a:effectLst/>
                          <a:latin typeface="Calibri" panose="020F0502020204030204" pitchFamily="34" charset="0"/>
                        </a:rPr>
                        <a:t>age</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55.6</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55.2</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55.4</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55.0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56.0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55.0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13.8</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13.2</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13.5</a:t>
                      </a:r>
                    </a:p>
                  </a:txBody>
                  <a:tcPr marL="7698" marR="7698" marT="7698" marB="0" anchor="b">
                    <a:lnL>
                      <a:noFill/>
                    </a:lnL>
                    <a:lnR>
                      <a:noFill/>
                    </a:lnR>
                    <a:lnT>
                      <a:noFill/>
                    </a:lnT>
                    <a:lnB>
                      <a:noFill/>
                    </a:lnB>
                  </a:tcPr>
                </a:tc>
                <a:extLst>
                  <a:ext uri="{0D108BD9-81ED-4DB2-BD59-A6C34878D82A}">
                    <a16:rowId xmlns:a16="http://schemas.microsoft.com/office/drawing/2014/main" val="3257407591"/>
                  </a:ext>
                </a:extLst>
              </a:tr>
              <a:tr h="210522">
                <a:tc>
                  <a:txBody>
                    <a:bodyPr/>
                    <a:lstStyle/>
                    <a:p>
                      <a:pPr algn="l" fontAlgn="b"/>
                      <a:r>
                        <a:rPr lang="en-US" sz="1500" b="0" i="0" u="none" strike="noStrike">
                          <a:solidFill>
                            <a:srgbClr val="000000"/>
                          </a:solidFill>
                          <a:effectLst/>
                          <a:latin typeface="Calibri" panose="020F0502020204030204" pitchFamily="34" charset="0"/>
                        </a:rPr>
                        <a:t>household size</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13.3</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13.8</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13.6</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12.0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12.0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12.0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6.5</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7.0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6.7</a:t>
                      </a:r>
                    </a:p>
                  </a:txBody>
                  <a:tcPr marL="7698" marR="7698" marT="7698" marB="0" anchor="b">
                    <a:lnL>
                      <a:noFill/>
                    </a:lnL>
                    <a:lnR>
                      <a:noFill/>
                    </a:lnR>
                    <a:lnT>
                      <a:noFill/>
                    </a:lnT>
                    <a:lnB>
                      <a:noFill/>
                    </a:lnB>
                  </a:tcPr>
                </a:tc>
                <a:extLst>
                  <a:ext uri="{0D108BD9-81ED-4DB2-BD59-A6C34878D82A}">
                    <a16:rowId xmlns:a16="http://schemas.microsoft.com/office/drawing/2014/main" val="4003841873"/>
                  </a:ext>
                </a:extLst>
              </a:tr>
              <a:tr h="210522">
                <a:tc>
                  <a:txBody>
                    <a:bodyPr/>
                    <a:lstStyle/>
                    <a:p>
                      <a:pPr algn="l" fontAlgn="b"/>
                      <a:r>
                        <a:rPr lang="en-US" sz="1500" b="0" i="0" u="none" strike="noStrike">
                          <a:solidFill>
                            <a:srgbClr val="000000"/>
                          </a:solidFill>
                          <a:effectLst/>
                          <a:latin typeface="Calibri" panose="020F0502020204030204" pitchFamily="34" charset="0"/>
                        </a:rPr>
                        <a:t>household dependency ratio</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101.7</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99.4</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100.6</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100.0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90.0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93.7</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57.3</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54.5</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55.9</a:t>
                      </a:r>
                    </a:p>
                  </a:txBody>
                  <a:tcPr marL="7698" marR="7698" marT="7698" marB="0" anchor="b">
                    <a:lnL>
                      <a:noFill/>
                    </a:lnL>
                    <a:lnR>
                      <a:noFill/>
                    </a:lnR>
                    <a:lnT>
                      <a:noFill/>
                    </a:lnT>
                    <a:lnB>
                      <a:noFill/>
                    </a:lnB>
                  </a:tcPr>
                </a:tc>
                <a:extLst>
                  <a:ext uri="{0D108BD9-81ED-4DB2-BD59-A6C34878D82A}">
                    <a16:rowId xmlns:a16="http://schemas.microsoft.com/office/drawing/2014/main" val="2279478563"/>
                  </a:ext>
                </a:extLst>
              </a:tr>
              <a:tr h="210522">
                <a:tc>
                  <a:txBody>
                    <a:bodyPr/>
                    <a:lstStyle/>
                    <a:p>
                      <a:pPr algn="l" fontAlgn="b"/>
                      <a:r>
                        <a:rPr lang="en-US" sz="1500" b="0" i="0" u="none" strike="noStrike">
                          <a:solidFill>
                            <a:srgbClr val="000000"/>
                          </a:solidFill>
                          <a:effectLst/>
                          <a:latin typeface="Calibri" panose="020F0502020204030204" pitchFamily="34" charset="0"/>
                        </a:rPr>
                        <a:t>number of assets in the household</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16.6</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19.7</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18.2</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14.0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16.0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15.0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9.7</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12.5</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11.3</a:t>
                      </a:r>
                    </a:p>
                  </a:txBody>
                  <a:tcPr marL="7698" marR="7698" marT="7698" marB="0" anchor="b">
                    <a:lnL>
                      <a:noFill/>
                    </a:lnL>
                    <a:lnR>
                      <a:noFill/>
                    </a:lnR>
                    <a:lnT>
                      <a:noFill/>
                    </a:lnT>
                    <a:lnB>
                      <a:noFill/>
                    </a:lnB>
                  </a:tcPr>
                </a:tc>
                <a:extLst>
                  <a:ext uri="{0D108BD9-81ED-4DB2-BD59-A6C34878D82A}">
                    <a16:rowId xmlns:a16="http://schemas.microsoft.com/office/drawing/2014/main" val="1029987604"/>
                  </a:ext>
                </a:extLst>
              </a:tr>
              <a:tr h="210522">
                <a:tc>
                  <a:txBody>
                    <a:bodyPr/>
                    <a:lstStyle/>
                    <a:p>
                      <a:pPr algn="l" fontAlgn="b"/>
                      <a:r>
                        <a:rPr lang="en-US" sz="1500" b="0" i="0" u="none" strike="noStrike">
                          <a:solidFill>
                            <a:srgbClr val="000000"/>
                          </a:solidFill>
                          <a:effectLst/>
                          <a:latin typeface="Calibri" panose="020F0502020204030204" pitchFamily="34" charset="0"/>
                        </a:rPr>
                        <a:t>per capita food expenditure</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26359.0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28643.3</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27498.3</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18333.3</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18823.5</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18708.3</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25104.0</a:t>
                      </a:r>
                    </a:p>
                  </a:txBody>
                  <a:tcPr marL="7698" marR="7698" marT="7698" marB="0" anchor="b">
                    <a:lnL>
                      <a:noFill/>
                    </a:lnL>
                    <a:lnR>
                      <a:noFill/>
                    </a:lnR>
                    <a:lnT>
                      <a:noFill/>
                    </a:lnT>
                    <a:lnB>
                      <a:noFill/>
                    </a:lnB>
                  </a:tcPr>
                </a:tc>
                <a:tc>
                  <a:txBody>
                    <a:bodyPr/>
                    <a:lstStyle/>
                    <a:p>
                      <a:pPr algn="l" fontAlgn="b"/>
                      <a:r>
                        <a:rPr lang="en-US" sz="1500" b="0" i="0" u="none" strike="noStrike" dirty="0">
                          <a:solidFill>
                            <a:srgbClr val="000000"/>
                          </a:solidFill>
                          <a:effectLst/>
                          <a:latin typeface="Calibri" panose="020F0502020204030204" pitchFamily="34" charset="0"/>
                        </a:rPr>
                        <a:t>31122.9</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28271.4</a:t>
                      </a:r>
                    </a:p>
                  </a:txBody>
                  <a:tcPr marL="7698" marR="7698" marT="7698" marB="0" anchor="b">
                    <a:lnL>
                      <a:noFill/>
                    </a:lnL>
                    <a:lnR>
                      <a:noFill/>
                    </a:lnR>
                    <a:lnT>
                      <a:noFill/>
                    </a:lnT>
                    <a:lnB>
                      <a:noFill/>
                    </a:lnB>
                  </a:tcPr>
                </a:tc>
                <a:extLst>
                  <a:ext uri="{0D108BD9-81ED-4DB2-BD59-A6C34878D82A}">
                    <a16:rowId xmlns:a16="http://schemas.microsoft.com/office/drawing/2014/main" val="347478176"/>
                  </a:ext>
                </a:extLst>
              </a:tr>
              <a:tr h="210522">
                <a:tc>
                  <a:txBody>
                    <a:bodyPr/>
                    <a:lstStyle/>
                    <a:p>
                      <a:pPr algn="l" fontAlgn="b"/>
                      <a:r>
                        <a:rPr lang="en-US" sz="1500" b="0" i="0" u="none" strike="noStrike">
                          <a:solidFill>
                            <a:srgbClr val="000000"/>
                          </a:solidFill>
                          <a:effectLst/>
                          <a:latin typeface="Calibri" panose="020F0502020204030204" pitchFamily="34" charset="0"/>
                        </a:rPr>
                        <a:t>per capita non-food expenditure</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12059.7</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13359.9</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12708.1</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5000.0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6250.0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5477.3</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22375.8</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21825.4</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22098.4</a:t>
                      </a:r>
                    </a:p>
                  </a:txBody>
                  <a:tcPr marL="7698" marR="7698" marT="7698" marB="0" anchor="b">
                    <a:lnL>
                      <a:noFill/>
                    </a:lnL>
                    <a:lnR>
                      <a:noFill/>
                    </a:lnR>
                    <a:lnT>
                      <a:noFill/>
                    </a:lnT>
                    <a:lnB>
                      <a:noFill/>
                    </a:lnB>
                  </a:tcPr>
                </a:tc>
                <a:extLst>
                  <a:ext uri="{0D108BD9-81ED-4DB2-BD59-A6C34878D82A}">
                    <a16:rowId xmlns:a16="http://schemas.microsoft.com/office/drawing/2014/main" val="3848157196"/>
                  </a:ext>
                </a:extLst>
              </a:tr>
              <a:tr h="210522">
                <a:tc>
                  <a:txBody>
                    <a:bodyPr/>
                    <a:lstStyle/>
                    <a:p>
                      <a:pPr algn="l" fontAlgn="b"/>
                      <a:r>
                        <a:rPr lang="en-US" sz="1500" b="0" i="0" u="none" strike="noStrike">
                          <a:solidFill>
                            <a:srgbClr val="000000"/>
                          </a:solidFill>
                          <a:effectLst/>
                          <a:latin typeface="Calibri" panose="020F0502020204030204" pitchFamily="34" charset="0"/>
                        </a:rPr>
                        <a:t>per capita income from processed products</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373.8</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354.6</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364.3</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0.0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0.0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0.0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2946.7</a:t>
                      </a:r>
                    </a:p>
                  </a:txBody>
                  <a:tcPr marL="7698" marR="7698" marT="7698" marB="0" anchor="b">
                    <a:lnL>
                      <a:noFill/>
                    </a:lnL>
                    <a:lnR>
                      <a:noFill/>
                    </a:lnR>
                    <a:lnT>
                      <a:noFill/>
                    </a:lnT>
                    <a:lnB>
                      <a:noFill/>
                    </a:lnB>
                  </a:tcPr>
                </a:tc>
                <a:tc>
                  <a:txBody>
                    <a:bodyPr/>
                    <a:lstStyle/>
                    <a:p>
                      <a:pPr algn="l" fontAlgn="b"/>
                      <a:r>
                        <a:rPr lang="en-US" sz="1500" b="0" i="0" u="none" strike="noStrike" dirty="0">
                          <a:solidFill>
                            <a:srgbClr val="000000"/>
                          </a:solidFill>
                          <a:effectLst/>
                          <a:latin typeface="Calibri" panose="020F0502020204030204" pitchFamily="34" charset="0"/>
                        </a:rPr>
                        <a:t>4212.9</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3631.4</a:t>
                      </a:r>
                    </a:p>
                  </a:txBody>
                  <a:tcPr marL="7698" marR="7698" marT="7698" marB="0" anchor="b">
                    <a:lnL>
                      <a:noFill/>
                    </a:lnL>
                    <a:lnR>
                      <a:noFill/>
                    </a:lnR>
                    <a:lnT>
                      <a:noFill/>
                    </a:lnT>
                    <a:lnB>
                      <a:noFill/>
                    </a:lnB>
                  </a:tcPr>
                </a:tc>
                <a:extLst>
                  <a:ext uri="{0D108BD9-81ED-4DB2-BD59-A6C34878D82A}">
                    <a16:rowId xmlns:a16="http://schemas.microsoft.com/office/drawing/2014/main" val="1613419153"/>
                  </a:ext>
                </a:extLst>
              </a:tr>
              <a:tr h="210522">
                <a:tc>
                  <a:txBody>
                    <a:bodyPr/>
                    <a:lstStyle/>
                    <a:p>
                      <a:pPr algn="l" fontAlgn="b"/>
                      <a:r>
                        <a:rPr lang="en-US" sz="1500" b="0" i="0" u="none" strike="noStrike">
                          <a:solidFill>
                            <a:srgbClr val="000000"/>
                          </a:solidFill>
                          <a:effectLst/>
                          <a:latin typeface="Calibri" panose="020F0502020204030204" pitchFamily="34" charset="0"/>
                        </a:rPr>
                        <a:t>per capita agricultural income</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18100.8</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21199.5</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19646.2</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4210.5</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6857.1</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5083.9</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30950.9</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46328.3</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39383.0</a:t>
                      </a:r>
                    </a:p>
                  </a:txBody>
                  <a:tcPr marL="7698" marR="7698" marT="7698" marB="0" anchor="b">
                    <a:lnL>
                      <a:noFill/>
                    </a:lnL>
                    <a:lnR>
                      <a:noFill/>
                    </a:lnR>
                    <a:lnT>
                      <a:noFill/>
                    </a:lnT>
                    <a:lnB>
                      <a:noFill/>
                    </a:lnB>
                  </a:tcPr>
                </a:tc>
                <a:extLst>
                  <a:ext uri="{0D108BD9-81ED-4DB2-BD59-A6C34878D82A}">
                    <a16:rowId xmlns:a16="http://schemas.microsoft.com/office/drawing/2014/main" val="2943913941"/>
                  </a:ext>
                </a:extLst>
              </a:tr>
              <a:tr h="210522">
                <a:tc>
                  <a:txBody>
                    <a:bodyPr/>
                    <a:lstStyle/>
                    <a:p>
                      <a:pPr algn="l" fontAlgn="b"/>
                      <a:r>
                        <a:rPr lang="en-US" sz="1500" b="0" i="0" u="none" strike="noStrike">
                          <a:solidFill>
                            <a:srgbClr val="000000"/>
                          </a:solidFill>
                          <a:effectLst/>
                          <a:latin typeface="Calibri" panose="020F0502020204030204" pitchFamily="34" charset="0"/>
                        </a:rPr>
                        <a:t>non-farm income per capita</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35567.6</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36672.0</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36118.4</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18240.9</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16799.2</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17928.6</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48085.5</a:t>
                      </a:r>
                    </a:p>
                  </a:txBody>
                  <a:tcPr marL="7698" marR="7698" marT="7698" marB="0" anchor="b">
                    <a:lnL>
                      <a:noFill/>
                    </a:lnL>
                    <a:lnR>
                      <a:noFill/>
                    </a:lnR>
                    <a:lnT>
                      <a:noFill/>
                    </a:lnT>
                    <a:lnB>
                      <a:noFill/>
                    </a:lnB>
                  </a:tcPr>
                </a:tc>
                <a:tc>
                  <a:txBody>
                    <a:bodyPr/>
                    <a:lstStyle/>
                    <a:p>
                      <a:pPr algn="l" fontAlgn="b"/>
                      <a:r>
                        <a:rPr lang="en-US" sz="1500" b="0" i="0" u="none" strike="noStrike">
                          <a:solidFill>
                            <a:srgbClr val="000000"/>
                          </a:solidFill>
                          <a:effectLst/>
                          <a:latin typeface="Calibri" panose="020F0502020204030204" pitchFamily="34" charset="0"/>
                        </a:rPr>
                        <a:t>63679.7</a:t>
                      </a:r>
                    </a:p>
                  </a:txBody>
                  <a:tcPr marL="7698" marR="7698" marT="7698" marB="0" anchor="b">
                    <a:lnL>
                      <a:noFill/>
                    </a:lnL>
                    <a:lnR>
                      <a:noFill/>
                    </a:lnR>
                    <a:lnT>
                      <a:noFill/>
                    </a:lnT>
                    <a:lnB>
                      <a:noFill/>
                    </a:lnB>
                  </a:tcPr>
                </a:tc>
                <a:tc>
                  <a:txBody>
                    <a:bodyPr/>
                    <a:lstStyle/>
                    <a:p>
                      <a:pPr algn="l" fontAlgn="b"/>
                      <a:r>
                        <a:rPr lang="en-US" sz="1500" b="0" i="0" u="none" strike="noStrike" dirty="0">
                          <a:solidFill>
                            <a:srgbClr val="000000"/>
                          </a:solidFill>
                          <a:effectLst/>
                          <a:latin typeface="Calibri" panose="020F0502020204030204" pitchFamily="34" charset="0"/>
                        </a:rPr>
                        <a:t>56370.5</a:t>
                      </a:r>
                    </a:p>
                  </a:txBody>
                  <a:tcPr marL="7698" marR="7698" marT="7698" marB="0" anchor="b">
                    <a:lnL>
                      <a:noFill/>
                    </a:lnL>
                    <a:lnR>
                      <a:noFill/>
                    </a:lnR>
                    <a:lnT>
                      <a:noFill/>
                    </a:lnT>
                    <a:lnB>
                      <a:noFill/>
                    </a:lnB>
                  </a:tcPr>
                </a:tc>
                <a:extLst>
                  <a:ext uri="{0D108BD9-81ED-4DB2-BD59-A6C34878D82A}">
                    <a16:rowId xmlns:a16="http://schemas.microsoft.com/office/drawing/2014/main" val="3763959702"/>
                  </a:ext>
                </a:extLst>
              </a:tr>
            </a:tbl>
          </a:graphicData>
        </a:graphic>
      </p:graphicFrame>
    </p:spTree>
    <p:extLst>
      <p:ext uri="{BB962C8B-B14F-4D97-AF65-F5344CB8AC3E}">
        <p14:creationId xmlns:p14="http://schemas.microsoft.com/office/powerpoint/2010/main" val="8087161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17</a:t>
            </a:fld>
            <a:endParaRPr lang="en-US"/>
          </a:p>
        </p:txBody>
      </p:sp>
      <p:sp>
        <p:nvSpPr>
          <p:cNvPr id="7" name="ZoneTexte 6"/>
          <p:cNvSpPr txBox="1"/>
          <p:nvPr/>
        </p:nvSpPr>
        <p:spPr>
          <a:xfrm>
            <a:off x="1925053" y="96252"/>
            <a:ext cx="6448925" cy="369332"/>
          </a:xfrm>
          <a:prstGeom prst="rect">
            <a:avLst/>
          </a:prstGeom>
          <a:noFill/>
        </p:spPr>
        <p:txBody>
          <a:bodyPr wrap="square" rtlCol="0">
            <a:spAutoFit/>
          </a:bodyPr>
          <a:lstStyle/>
          <a:p>
            <a:pPr lvl="0"/>
            <a:r>
              <a:rPr lang="en-US" b="1" dirty="0"/>
              <a:t>Results and discussion/ Analysis of descriptive Statistics</a:t>
            </a:r>
          </a:p>
        </p:txBody>
      </p:sp>
      <p:sp>
        <p:nvSpPr>
          <p:cNvPr id="10" name="ZoneTexte 9"/>
          <p:cNvSpPr txBox="1"/>
          <p:nvPr/>
        </p:nvSpPr>
        <p:spPr>
          <a:xfrm>
            <a:off x="192482" y="651396"/>
            <a:ext cx="11125028" cy="646331"/>
          </a:xfrm>
          <a:prstGeom prst="rect">
            <a:avLst/>
          </a:prstGeom>
          <a:noFill/>
        </p:spPr>
        <p:txBody>
          <a:bodyPr wrap="square" rtlCol="0">
            <a:spAutoFit/>
          </a:bodyPr>
          <a:lstStyle/>
          <a:p>
            <a:r>
              <a:rPr lang="en-US" i="1" dirty="0"/>
              <a:t>Table 3 : Average evolution of indicators between 2016 and 2020</a:t>
            </a:r>
          </a:p>
          <a:p>
            <a:endParaRPr lang="en-US" dirty="0"/>
          </a:p>
        </p:txBody>
      </p:sp>
      <p:graphicFrame>
        <p:nvGraphicFramePr>
          <p:cNvPr id="4" name="Tableau 3"/>
          <p:cNvGraphicFramePr>
            <a:graphicFrameLocks noGrp="1"/>
          </p:cNvGraphicFramePr>
          <p:nvPr>
            <p:extLst>
              <p:ext uri="{D42A27DB-BD31-4B8C-83A1-F6EECF244321}">
                <p14:modId xmlns:p14="http://schemas.microsoft.com/office/powerpoint/2010/main" val="1607624563"/>
              </p:ext>
            </p:extLst>
          </p:nvPr>
        </p:nvGraphicFramePr>
        <p:xfrm>
          <a:off x="192481" y="1297725"/>
          <a:ext cx="11827722" cy="4795505"/>
        </p:xfrm>
        <a:graphic>
          <a:graphicData uri="http://schemas.openxmlformats.org/drawingml/2006/table">
            <a:tbl>
              <a:tblPr/>
              <a:tblGrid>
                <a:gridCol w="7289719">
                  <a:extLst>
                    <a:ext uri="{9D8B030D-6E8A-4147-A177-3AD203B41FA5}">
                      <a16:colId xmlns:a16="http://schemas.microsoft.com/office/drawing/2014/main" val="865741205"/>
                    </a:ext>
                  </a:extLst>
                </a:gridCol>
                <a:gridCol w="1688199">
                  <a:extLst>
                    <a:ext uri="{9D8B030D-6E8A-4147-A177-3AD203B41FA5}">
                      <a16:colId xmlns:a16="http://schemas.microsoft.com/office/drawing/2014/main" val="967376785"/>
                    </a:ext>
                  </a:extLst>
                </a:gridCol>
                <a:gridCol w="1424902">
                  <a:extLst>
                    <a:ext uri="{9D8B030D-6E8A-4147-A177-3AD203B41FA5}">
                      <a16:colId xmlns:a16="http://schemas.microsoft.com/office/drawing/2014/main" val="286092397"/>
                    </a:ext>
                  </a:extLst>
                </a:gridCol>
                <a:gridCol w="1424902">
                  <a:extLst>
                    <a:ext uri="{9D8B030D-6E8A-4147-A177-3AD203B41FA5}">
                      <a16:colId xmlns:a16="http://schemas.microsoft.com/office/drawing/2014/main" val="82758728"/>
                    </a:ext>
                  </a:extLst>
                </a:gridCol>
              </a:tblGrid>
              <a:tr h="368885">
                <a:tc rowSpan="2">
                  <a:txBody>
                    <a:bodyPr/>
                    <a:lstStyle/>
                    <a:p>
                      <a:pPr algn="ctr" fontAlgn="b"/>
                      <a:r>
                        <a:rPr lang="en-US" sz="1800" b="0" i="0" u="none" strike="noStrike">
                          <a:solidFill>
                            <a:srgbClr val="000000"/>
                          </a:solidFill>
                          <a:effectLst/>
                          <a:latin typeface="Calibri" panose="020F0502020204030204" pitchFamily="34" charset="0"/>
                        </a:rPr>
                        <a:t>Variables</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b"/>
                      <a:r>
                        <a:rPr lang="en-US" sz="1800" b="0" i="0" u="none" strike="noStrike">
                          <a:solidFill>
                            <a:srgbClr val="000000"/>
                          </a:solidFill>
                          <a:effectLst/>
                          <a:latin typeface="Calibri" panose="020F0502020204030204" pitchFamily="34" charset="0"/>
                        </a:rPr>
                        <a:t>mean</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73301328"/>
                  </a:ext>
                </a:extLst>
              </a:tr>
              <a:tr h="368885">
                <a:tc vMerge="1">
                  <a:txBody>
                    <a:bodyPr/>
                    <a:lstStyle/>
                    <a:p>
                      <a:endParaRPr lang="en-US"/>
                    </a:p>
                  </a:txBody>
                  <a:tcPr/>
                </a:tc>
                <a:tc>
                  <a:txBody>
                    <a:bodyPr/>
                    <a:lstStyle/>
                    <a:p>
                      <a:pPr algn="l" fontAlgn="b"/>
                      <a:r>
                        <a:rPr lang="en-US" sz="1800" b="0" i="0" u="none" strike="noStrike">
                          <a:solidFill>
                            <a:srgbClr val="000000"/>
                          </a:solidFill>
                          <a:effectLst/>
                          <a:latin typeface="Calibri" panose="020F0502020204030204" pitchFamily="34" charset="0"/>
                        </a:rPr>
                        <a:t>untreated</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treated</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total</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0838056"/>
                  </a:ext>
                </a:extLst>
              </a:tr>
              <a:tr h="368885">
                <a:tc>
                  <a:txBody>
                    <a:bodyPr/>
                    <a:lstStyle/>
                    <a:p>
                      <a:pPr algn="l" fontAlgn="b"/>
                      <a:r>
                        <a:rPr lang="en-US" sz="1800" b="0" i="0" u="none" strike="noStrike">
                          <a:solidFill>
                            <a:srgbClr val="000000"/>
                          </a:solidFill>
                          <a:effectLst/>
                          <a:latin typeface="Calibri" panose="020F0502020204030204" pitchFamily="34" charset="0"/>
                        </a:rPr>
                        <a:t>Household Dietary Diversity Score (HDDS)</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800" b="0" i="0" u="none" strike="noStrike">
                          <a:solidFill>
                            <a:srgbClr val="000000"/>
                          </a:solidFill>
                          <a:effectLst/>
                          <a:latin typeface="Calibri" panose="020F0502020204030204" pitchFamily="34" charset="0"/>
                        </a:rPr>
                        <a:t>21,60%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800" b="0" i="0" u="none" strike="noStrike">
                          <a:solidFill>
                            <a:srgbClr val="000000"/>
                          </a:solidFill>
                          <a:effectLst/>
                          <a:latin typeface="Calibri" panose="020F0502020204030204" pitchFamily="34" charset="0"/>
                        </a:rPr>
                        <a:t>26,80%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800" b="0" i="0" u="none" strike="noStrike">
                          <a:solidFill>
                            <a:srgbClr val="000000"/>
                          </a:solidFill>
                          <a:effectLst/>
                          <a:latin typeface="Calibri" panose="020F0502020204030204" pitchFamily="34" charset="0"/>
                        </a:rPr>
                        <a:t>24,20%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433738768"/>
                  </a:ext>
                </a:extLst>
              </a:tr>
              <a:tr h="368885">
                <a:tc>
                  <a:txBody>
                    <a:bodyPr/>
                    <a:lstStyle/>
                    <a:p>
                      <a:pPr algn="l" fontAlgn="b"/>
                      <a:r>
                        <a:rPr lang="en-US" sz="1800" b="0" i="0" u="none" strike="noStrike">
                          <a:solidFill>
                            <a:srgbClr val="000000"/>
                          </a:solidFill>
                          <a:effectLst/>
                          <a:latin typeface="Calibri" panose="020F0502020204030204" pitchFamily="34" charset="0"/>
                        </a:rPr>
                        <a:t>caloric consumption per adult equivalent unit</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9,10%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6,80%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7,90%</a:t>
                      </a:r>
                    </a:p>
                  </a:txBody>
                  <a:tcPr marL="9525" marR="9525" marT="9525" marB="0" anchor="b">
                    <a:lnL>
                      <a:noFill/>
                    </a:lnL>
                    <a:lnR>
                      <a:noFill/>
                    </a:lnR>
                    <a:lnT>
                      <a:noFill/>
                    </a:lnT>
                    <a:lnB>
                      <a:noFill/>
                    </a:lnB>
                  </a:tcPr>
                </a:tc>
                <a:extLst>
                  <a:ext uri="{0D108BD9-81ED-4DB2-BD59-A6C34878D82A}">
                    <a16:rowId xmlns:a16="http://schemas.microsoft.com/office/drawing/2014/main" val="2590673708"/>
                  </a:ext>
                </a:extLst>
              </a:tr>
              <a:tr h="368885">
                <a:tc>
                  <a:txBody>
                    <a:bodyPr/>
                    <a:lstStyle/>
                    <a:p>
                      <a:pPr algn="l" fontAlgn="b"/>
                      <a:r>
                        <a:rPr lang="en-US" sz="1800" b="0" i="0" u="none" strike="noStrike">
                          <a:solidFill>
                            <a:srgbClr val="000000"/>
                          </a:solidFill>
                          <a:effectLst/>
                          <a:latin typeface="Calibri" panose="020F0502020204030204" pitchFamily="34" charset="0"/>
                        </a:rPr>
                        <a:t>age</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5,40%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6,30%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5,90%</a:t>
                      </a:r>
                    </a:p>
                  </a:txBody>
                  <a:tcPr marL="9525" marR="9525" marT="9525" marB="0" anchor="b">
                    <a:lnL>
                      <a:noFill/>
                    </a:lnL>
                    <a:lnR>
                      <a:noFill/>
                    </a:lnR>
                    <a:lnT>
                      <a:noFill/>
                    </a:lnT>
                    <a:lnB>
                      <a:noFill/>
                    </a:lnB>
                  </a:tcPr>
                </a:tc>
                <a:extLst>
                  <a:ext uri="{0D108BD9-81ED-4DB2-BD59-A6C34878D82A}">
                    <a16:rowId xmlns:a16="http://schemas.microsoft.com/office/drawing/2014/main" val="2246173474"/>
                  </a:ext>
                </a:extLst>
              </a:tr>
              <a:tr h="368885">
                <a:tc>
                  <a:txBody>
                    <a:bodyPr/>
                    <a:lstStyle/>
                    <a:p>
                      <a:pPr algn="l" fontAlgn="b"/>
                      <a:r>
                        <a:rPr lang="en-US" sz="1800" b="0" i="0" u="none" strike="noStrike">
                          <a:solidFill>
                            <a:srgbClr val="000000"/>
                          </a:solidFill>
                          <a:effectLst/>
                          <a:latin typeface="Calibri" panose="020F0502020204030204" pitchFamily="34" charset="0"/>
                        </a:rPr>
                        <a:t>household size</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3,50%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6,60%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5,00%</a:t>
                      </a:r>
                    </a:p>
                  </a:txBody>
                  <a:tcPr marL="9525" marR="9525" marT="9525" marB="0" anchor="b">
                    <a:lnL>
                      <a:noFill/>
                    </a:lnL>
                    <a:lnR>
                      <a:noFill/>
                    </a:lnR>
                    <a:lnT>
                      <a:noFill/>
                    </a:lnT>
                    <a:lnB>
                      <a:noFill/>
                    </a:lnB>
                  </a:tcPr>
                </a:tc>
                <a:extLst>
                  <a:ext uri="{0D108BD9-81ED-4DB2-BD59-A6C34878D82A}">
                    <a16:rowId xmlns:a16="http://schemas.microsoft.com/office/drawing/2014/main" val="1978123064"/>
                  </a:ext>
                </a:extLst>
              </a:tr>
              <a:tr h="368885">
                <a:tc>
                  <a:txBody>
                    <a:bodyPr/>
                    <a:lstStyle/>
                    <a:p>
                      <a:pPr algn="l" fontAlgn="b"/>
                      <a:r>
                        <a:rPr lang="en-US" sz="1800" b="0" i="0" u="none" strike="noStrike">
                          <a:solidFill>
                            <a:srgbClr val="000000"/>
                          </a:solidFill>
                          <a:effectLst/>
                          <a:latin typeface="Calibri" panose="020F0502020204030204" pitchFamily="34" charset="0"/>
                        </a:rPr>
                        <a:t>household dependency ratio</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-7,10%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-8,20%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-7,70%</a:t>
                      </a:r>
                    </a:p>
                  </a:txBody>
                  <a:tcPr marL="9525" marR="9525" marT="9525" marB="0" anchor="b">
                    <a:lnL>
                      <a:noFill/>
                    </a:lnL>
                    <a:lnR>
                      <a:noFill/>
                    </a:lnR>
                    <a:lnT>
                      <a:noFill/>
                    </a:lnT>
                    <a:lnB>
                      <a:noFill/>
                    </a:lnB>
                  </a:tcPr>
                </a:tc>
                <a:extLst>
                  <a:ext uri="{0D108BD9-81ED-4DB2-BD59-A6C34878D82A}">
                    <a16:rowId xmlns:a16="http://schemas.microsoft.com/office/drawing/2014/main" val="706562298"/>
                  </a:ext>
                </a:extLst>
              </a:tr>
              <a:tr h="368885">
                <a:tc>
                  <a:txBody>
                    <a:bodyPr/>
                    <a:lstStyle/>
                    <a:p>
                      <a:pPr algn="l" fontAlgn="b"/>
                      <a:r>
                        <a:rPr lang="en-US" sz="1800" b="0" i="0" u="none" strike="noStrike">
                          <a:solidFill>
                            <a:srgbClr val="000000"/>
                          </a:solidFill>
                          <a:effectLst/>
                          <a:latin typeface="Calibri" panose="020F0502020204030204" pitchFamily="34" charset="0"/>
                        </a:rPr>
                        <a:t>number of assets in the household</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-34,70%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-17,80%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-26,50%</a:t>
                      </a:r>
                    </a:p>
                  </a:txBody>
                  <a:tcPr marL="9525" marR="9525" marT="9525" marB="0" anchor="b">
                    <a:lnL>
                      <a:noFill/>
                    </a:lnL>
                    <a:lnR>
                      <a:noFill/>
                    </a:lnR>
                    <a:lnT>
                      <a:noFill/>
                    </a:lnT>
                    <a:lnB>
                      <a:noFill/>
                    </a:lnB>
                  </a:tcPr>
                </a:tc>
                <a:extLst>
                  <a:ext uri="{0D108BD9-81ED-4DB2-BD59-A6C34878D82A}">
                    <a16:rowId xmlns:a16="http://schemas.microsoft.com/office/drawing/2014/main" val="594425371"/>
                  </a:ext>
                </a:extLst>
              </a:tr>
              <a:tr h="368885">
                <a:tc>
                  <a:txBody>
                    <a:bodyPr/>
                    <a:lstStyle/>
                    <a:p>
                      <a:pPr algn="l" fontAlgn="b"/>
                      <a:r>
                        <a:rPr lang="en-US" sz="1800" b="0" i="0" u="none" strike="noStrike">
                          <a:solidFill>
                            <a:srgbClr val="000000"/>
                          </a:solidFill>
                          <a:effectLst/>
                          <a:latin typeface="Calibri" panose="020F0502020204030204" pitchFamily="34" charset="0"/>
                        </a:rPr>
                        <a:t>per capita food expenditure</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12,80%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36,20%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23,90%</a:t>
                      </a:r>
                    </a:p>
                  </a:txBody>
                  <a:tcPr marL="9525" marR="9525" marT="9525" marB="0" anchor="b">
                    <a:lnL>
                      <a:noFill/>
                    </a:lnL>
                    <a:lnR>
                      <a:noFill/>
                    </a:lnR>
                    <a:lnT>
                      <a:noFill/>
                    </a:lnT>
                    <a:lnB>
                      <a:noFill/>
                    </a:lnB>
                  </a:tcPr>
                </a:tc>
                <a:extLst>
                  <a:ext uri="{0D108BD9-81ED-4DB2-BD59-A6C34878D82A}">
                    <a16:rowId xmlns:a16="http://schemas.microsoft.com/office/drawing/2014/main" val="1144265258"/>
                  </a:ext>
                </a:extLst>
              </a:tr>
              <a:tr h="368885">
                <a:tc>
                  <a:txBody>
                    <a:bodyPr/>
                    <a:lstStyle/>
                    <a:p>
                      <a:pPr algn="l" fontAlgn="b"/>
                      <a:r>
                        <a:rPr lang="en-US" sz="1800" b="0" i="0" u="none" strike="noStrike">
                          <a:solidFill>
                            <a:srgbClr val="000000"/>
                          </a:solidFill>
                          <a:effectLst/>
                          <a:latin typeface="Calibri" panose="020F0502020204030204" pitchFamily="34" charset="0"/>
                        </a:rPr>
                        <a:t>per capita non-food expenditure</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-38,00%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-37,40%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-37,70%</a:t>
                      </a:r>
                    </a:p>
                  </a:txBody>
                  <a:tcPr marL="9525" marR="9525" marT="9525" marB="0" anchor="b">
                    <a:lnL>
                      <a:noFill/>
                    </a:lnL>
                    <a:lnR>
                      <a:noFill/>
                    </a:lnR>
                    <a:lnT>
                      <a:noFill/>
                    </a:lnT>
                    <a:lnB>
                      <a:noFill/>
                    </a:lnB>
                  </a:tcPr>
                </a:tc>
                <a:extLst>
                  <a:ext uri="{0D108BD9-81ED-4DB2-BD59-A6C34878D82A}">
                    <a16:rowId xmlns:a16="http://schemas.microsoft.com/office/drawing/2014/main" val="2697743967"/>
                  </a:ext>
                </a:extLst>
              </a:tr>
              <a:tr h="368885">
                <a:tc>
                  <a:txBody>
                    <a:bodyPr/>
                    <a:lstStyle/>
                    <a:p>
                      <a:pPr algn="l" fontAlgn="b"/>
                      <a:r>
                        <a:rPr lang="en-US" sz="1800" b="0" i="0" u="none" strike="noStrike">
                          <a:solidFill>
                            <a:srgbClr val="000000"/>
                          </a:solidFill>
                          <a:effectLst/>
                          <a:latin typeface="Calibri" panose="020F0502020204030204" pitchFamily="34" charset="0"/>
                        </a:rPr>
                        <a:t>per capita income from processed products</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629,50%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104,70%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225,00%</a:t>
                      </a:r>
                    </a:p>
                  </a:txBody>
                  <a:tcPr marL="9525" marR="9525" marT="9525" marB="0" anchor="b">
                    <a:lnL>
                      <a:noFill/>
                    </a:lnL>
                    <a:lnR>
                      <a:noFill/>
                    </a:lnR>
                    <a:lnT>
                      <a:noFill/>
                    </a:lnT>
                    <a:lnB>
                      <a:noFill/>
                    </a:lnB>
                  </a:tcPr>
                </a:tc>
                <a:extLst>
                  <a:ext uri="{0D108BD9-81ED-4DB2-BD59-A6C34878D82A}">
                    <a16:rowId xmlns:a16="http://schemas.microsoft.com/office/drawing/2014/main" val="1107266352"/>
                  </a:ext>
                </a:extLst>
              </a:tr>
              <a:tr h="368885">
                <a:tc>
                  <a:txBody>
                    <a:bodyPr/>
                    <a:lstStyle/>
                    <a:p>
                      <a:pPr algn="l" fontAlgn="b"/>
                      <a:r>
                        <a:rPr lang="en-US" sz="1800" b="0" i="0" u="none" strike="noStrike">
                          <a:solidFill>
                            <a:srgbClr val="000000"/>
                          </a:solidFill>
                          <a:effectLst/>
                          <a:latin typeface="Calibri" panose="020F0502020204030204" pitchFamily="34" charset="0"/>
                        </a:rPr>
                        <a:t>per capita agricultural income</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22,20%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30,40%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26,50%</a:t>
                      </a:r>
                    </a:p>
                  </a:txBody>
                  <a:tcPr marL="9525" marR="9525" marT="9525" marB="0" anchor="b">
                    <a:lnL>
                      <a:noFill/>
                    </a:lnL>
                    <a:lnR>
                      <a:noFill/>
                    </a:lnR>
                    <a:lnT>
                      <a:noFill/>
                    </a:lnT>
                    <a:lnB>
                      <a:noFill/>
                    </a:lnB>
                  </a:tcPr>
                </a:tc>
                <a:extLst>
                  <a:ext uri="{0D108BD9-81ED-4DB2-BD59-A6C34878D82A}">
                    <a16:rowId xmlns:a16="http://schemas.microsoft.com/office/drawing/2014/main" val="3515064846"/>
                  </a:ext>
                </a:extLst>
              </a:tr>
              <a:tr h="368885">
                <a:tc>
                  <a:txBody>
                    <a:bodyPr/>
                    <a:lstStyle/>
                    <a:p>
                      <a:pPr algn="l" fontAlgn="b"/>
                      <a:r>
                        <a:rPr lang="en-US" sz="1800" b="0" i="0" u="none" strike="noStrike">
                          <a:solidFill>
                            <a:srgbClr val="000000"/>
                          </a:solidFill>
                          <a:effectLst/>
                          <a:latin typeface="Calibri" panose="020F0502020204030204" pitchFamily="34" charset="0"/>
                        </a:rPr>
                        <a:t>non-farm income per capita</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-31,80%</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-24,30%</a:t>
                      </a:r>
                    </a:p>
                  </a:txBody>
                  <a:tcPr marL="9525" marR="9525" marT="9525" marB="0" anchor="b">
                    <a:lnL>
                      <a:noFill/>
                    </a:lnL>
                    <a:lnR>
                      <a:noFill/>
                    </a:lnR>
                    <a:lnT>
                      <a:noFill/>
                    </a:lnT>
                    <a:lnB>
                      <a:noFill/>
                    </a:lnB>
                  </a:tcPr>
                </a:tc>
                <a:tc>
                  <a:txBody>
                    <a:bodyPr/>
                    <a:lstStyle/>
                    <a:p>
                      <a:pPr algn="r" fontAlgn="b"/>
                      <a:r>
                        <a:rPr lang="en-US" sz="1800" b="0" i="0" u="none" strike="noStrike" dirty="0">
                          <a:solidFill>
                            <a:srgbClr val="000000"/>
                          </a:solidFill>
                          <a:effectLst/>
                          <a:latin typeface="Calibri" panose="020F0502020204030204" pitchFamily="34" charset="0"/>
                        </a:rPr>
                        <a:t>-28,20%</a:t>
                      </a:r>
                    </a:p>
                  </a:txBody>
                  <a:tcPr marL="9525" marR="9525" marT="9525" marB="0" anchor="b">
                    <a:lnL>
                      <a:noFill/>
                    </a:lnL>
                    <a:lnR>
                      <a:noFill/>
                    </a:lnR>
                    <a:lnT>
                      <a:noFill/>
                    </a:lnT>
                    <a:lnB>
                      <a:noFill/>
                    </a:lnB>
                  </a:tcPr>
                </a:tc>
                <a:extLst>
                  <a:ext uri="{0D108BD9-81ED-4DB2-BD59-A6C34878D82A}">
                    <a16:rowId xmlns:a16="http://schemas.microsoft.com/office/drawing/2014/main" val="3470872357"/>
                  </a:ext>
                </a:extLst>
              </a:tr>
            </a:tbl>
          </a:graphicData>
        </a:graphic>
      </p:graphicFrame>
    </p:spTree>
    <p:extLst>
      <p:ext uri="{BB962C8B-B14F-4D97-AF65-F5344CB8AC3E}">
        <p14:creationId xmlns:p14="http://schemas.microsoft.com/office/powerpoint/2010/main" val="21166662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18</a:t>
            </a:fld>
            <a:endParaRPr lang="en-US"/>
          </a:p>
        </p:txBody>
      </p:sp>
      <p:sp>
        <p:nvSpPr>
          <p:cNvPr id="7" name="ZoneTexte 6"/>
          <p:cNvSpPr txBox="1"/>
          <p:nvPr/>
        </p:nvSpPr>
        <p:spPr>
          <a:xfrm>
            <a:off x="1925053" y="96252"/>
            <a:ext cx="6448925" cy="369332"/>
          </a:xfrm>
          <a:prstGeom prst="rect">
            <a:avLst/>
          </a:prstGeom>
          <a:noFill/>
        </p:spPr>
        <p:txBody>
          <a:bodyPr wrap="square" rtlCol="0">
            <a:spAutoFit/>
          </a:bodyPr>
          <a:lstStyle/>
          <a:p>
            <a:pPr lvl="0"/>
            <a:r>
              <a:rPr lang="en-US" b="1" dirty="0"/>
              <a:t>Results and discussion/ Analysis of descriptive Statistics</a:t>
            </a:r>
          </a:p>
        </p:txBody>
      </p:sp>
      <p:sp>
        <p:nvSpPr>
          <p:cNvPr id="13" name="ZoneTexte 12"/>
          <p:cNvSpPr txBox="1"/>
          <p:nvPr/>
        </p:nvSpPr>
        <p:spPr>
          <a:xfrm>
            <a:off x="257643" y="534851"/>
            <a:ext cx="6215346" cy="646331"/>
          </a:xfrm>
          <a:prstGeom prst="rect">
            <a:avLst/>
          </a:prstGeom>
          <a:noFill/>
        </p:spPr>
        <p:txBody>
          <a:bodyPr wrap="square" rtlCol="0">
            <a:spAutoFit/>
          </a:bodyPr>
          <a:lstStyle/>
          <a:p>
            <a:r>
              <a:rPr lang="en-US" i="1" dirty="0"/>
              <a:t>Table 4: Calorie consumption per EA/day in target and control households</a:t>
            </a:r>
          </a:p>
        </p:txBody>
      </p:sp>
      <p:sp>
        <p:nvSpPr>
          <p:cNvPr id="6" name="ZoneTexte 5"/>
          <p:cNvSpPr txBox="1"/>
          <p:nvPr/>
        </p:nvSpPr>
        <p:spPr>
          <a:xfrm>
            <a:off x="65118" y="3687419"/>
            <a:ext cx="11730640" cy="1477328"/>
          </a:xfrm>
          <a:prstGeom prst="rect">
            <a:avLst/>
          </a:prstGeom>
          <a:noFill/>
        </p:spPr>
        <p:txBody>
          <a:bodyPr wrap="square" rtlCol="0">
            <a:spAutoFit/>
          </a:bodyPr>
          <a:lstStyle/>
          <a:p>
            <a:pPr marL="285750" indent="-285750">
              <a:buFont typeface="Arial" panose="020B0604020202020204" pitchFamily="34" charset="0"/>
              <a:buChar char="•"/>
            </a:pPr>
            <a:r>
              <a:rPr lang="en-US" dirty="0"/>
              <a:t>On average, caloric consumption increased by 7.9% across the study population between 2016 and 2020. Target households show a 6.8% smaller increase than control households (+9.1%). </a:t>
            </a:r>
          </a:p>
          <a:p>
            <a:pPr marL="285750" indent="-285750">
              <a:buFont typeface="Arial" panose="020B0604020202020204" pitchFamily="34" charset="0"/>
              <a:buChar char="•"/>
            </a:pPr>
            <a:r>
              <a:rPr lang="en-US" dirty="0"/>
              <a:t>basic products, consisting essentially of cereals, account for the largest share of the diet of rural households (over 74%), followed by condiments. The share of animal products is very low, below 10%. </a:t>
            </a:r>
          </a:p>
          <a:p>
            <a:pPr marL="285750" indent="-285750">
              <a:buFont typeface="Arial" panose="020B0604020202020204" pitchFamily="34" charset="0"/>
              <a:buChar char="•"/>
            </a:pPr>
            <a:r>
              <a:rPr lang="en-US" dirty="0"/>
              <a:t>the percentage of vulnerable and at-risk households is still high (over 25%) and has even increased over the period</a:t>
            </a:r>
          </a:p>
        </p:txBody>
      </p:sp>
      <p:graphicFrame>
        <p:nvGraphicFramePr>
          <p:cNvPr id="8" name="Tableau 7"/>
          <p:cNvGraphicFramePr>
            <a:graphicFrameLocks noGrp="1"/>
          </p:cNvGraphicFramePr>
          <p:nvPr>
            <p:extLst>
              <p:ext uri="{D42A27DB-BD31-4B8C-83A1-F6EECF244321}">
                <p14:modId xmlns:p14="http://schemas.microsoft.com/office/powerpoint/2010/main" val="1563924057"/>
              </p:ext>
            </p:extLst>
          </p:nvPr>
        </p:nvGraphicFramePr>
        <p:xfrm>
          <a:off x="490134" y="1250449"/>
          <a:ext cx="11305624" cy="2133549"/>
        </p:xfrm>
        <a:graphic>
          <a:graphicData uri="http://schemas.openxmlformats.org/drawingml/2006/table">
            <a:tbl>
              <a:tblPr firstRow="1" firstCol="1" bandRow="1"/>
              <a:tblGrid>
                <a:gridCol w="4691894">
                  <a:extLst>
                    <a:ext uri="{9D8B030D-6E8A-4147-A177-3AD203B41FA5}">
                      <a16:colId xmlns:a16="http://schemas.microsoft.com/office/drawing/2014/main" val="1349165017"/>
                    </a:ext>
                  </a:extLst>
                </a:gridCol>
                <a:gridCol w="723655">
                  <a:extLst>
                    <a:ext uri="{9D8B030D-6E8A-4147-A177-3AD203B41FA5}">
                      <a16:colId xmlns:a16="http://schemas.microsoft.com/office/drawing/2014/main" val="2207511305"/>
                    </a:ext>
                  </a:extLst>
                </a:gridCol>
                <a:gridCol w="723655">
                  <a:extLst>
                    <a:ext uri="{9D8B030D-6E8A-4147-A177-3AD203B41FA5}">
                      <a16:colId xmlns:a16="http://schemas.microsoft.com/office/drawing/2014/main" val="2109660386"/>
                    </a:ext>
                  </a:extLst>
                </a:gridCol>
                <a:gridCol w="830423">
                  <a:extLst>
                    <a:ext uri="{9D8B030D-6E8A-4147-A177-3AD203B41FA5}">
                      <a16:colId xmlns:a16="http://schemas.microsoft.com/office/drawing/2014/main" val="3815933149"/>
                    </a:ext>
                  </a:extLst>
                </a:gridCol>
                <a:gridCol w="723655">
                  <a:extLst>
                    <a:ext uri="{9D8B030D-6E8A-4147-A177-3AD203B41FA5}">
                      <a16:colId xmlns:a16="http://schemas.microsoft.com/office/drawing/2014/main" val="3055800408"/>
                    </a:ext>
                  </a:extLst>
                </a:gridCol>
                <a:gridCol w="723655">
                  <a:extLst>
                    <a:ext uri="{9D8B030D-6E8A-4147-A177-3AD203B41FA5}">
                      <a16:colId xmlns:a16="http://schemas.microsoft.com/office/drawing/2014/main" val="1213109218"/>
                    </a:ext>
                  </a:extLst>
                </a:gridCol>
                <a:gridCol w="830423">
                  <a:extLst>
                    <a:ext uri="{9D8B030D-6E8A-4147-A177-3AD203B41FA5}">
                      <a16:colId xmlns:a16="http://schemas.microsoft.com/office/drawing/2014/main" val="447401373"/>
                    </a:ext>
                  </a:extLst>
                </a:gridCol>
                <a:gridCol w="723655">
                  <a:extLst>
                    <a:ext uri="{9D8B030D-6E8A-4147-A177-3AD203B41FA5}">
                      <a16:colId xmlns:a16="http://schemas.microsoft.com/office/drawing/2014/main" val="1101031471"/>
                    </a:ext>
                  </a:extLst>
                </a:gridCol>
                <a:gridCol w="504186">
                  <a:extLst>
                    <a:ext uri="{9D8B030D-6E8A-4147-A177-3AD203B41FA5}">
                      <a16:colId xmlns:a16="http://schemas.microsoft.com/office/drawing/2014/main" val="187216756"/>
                    </a:ext>
                  </a:extLst>
                </a:gridCol>
                <a:gridCol w="830423">
                  <a:extLst>
                    <a:ext uri="{9D8B030D-6E8A-4147-A177-3AD203B41FA5}">
                      <a16:colId xmlns:a16="http://schemas.microsoft.com/office/drawing/2014/main" val="1334684390"/>
                    </a:ext>
                  </a:extLst>
                </a:gridCol>
              </a:tblGrid>
              <a:tr h="237061">
                <a:tc rowSpan="2">
                  <a:txBody>
                    <a:bodyPr/>
                    <a:lstStyle/>
                    <a:p>
                      <a:pPr algn="ctr" fontAlgn="t"/>
                      <a:r>
                        <a:rPr lang="en-US" sz="1400" b="0" i="0" u="none" strike="noStrike">
                          <a:solidFill>
                            <a:srgbClr val="000000"/>
                          </a:solidFill>
                          <a:effectLst/>
                          <a:latin typeface="Calibri" panose="020F0502020204030204" pitchFamily="34" charset="0"/>
                        </a:rPr>
                        <a:t>Variables</a:t>
                      </a:r>
                    </a:p>
                  </a:txBody>
                  <a:tcPr marL="5268" marR="5268" marT="526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3">
                  <a:txBody>
                    <a:bodyPr/>
                    <a:lstStyle/>
                    <a:p>
                      <a:pPr algn="ctr" fontAlgn="b"/>
                      <a:r>
                        <a:rPr lang="en-US" sz="1400" b="0" i="0" u="none" strike="noStrike">
                          <a:solidFill>
                            <a:srgbClr val="000000"/>
                          </a:solidFill>
                          <a:effectLst/>
                          <a:latin typeface="Calibri" panose="020F0502020204030204" pitchFamily="34" charset="0"/>
                        </a:rPr>
                        <a:t> Control </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gridSpan="3">
                  <a:txBody>
                    <a:bodyPr/>
                    <a:lstStyle/>
                    <a:p>
                      <a:pPr algn="ctr" fontAlgn="b"/>
                      <a:r>
                        <a:rPr lang="en-US" sz="1400" b="0" i="0" u="none" strike="noStrike">
                          <a:solidFill>
                            <a:srgbClr val="000000"/>
                          </a:solidFill>
                          <a:effectLst/>
                          <a:latin typeface="Calibri" panose="020F0502020204030204" pitchFamily="34" charset="0"/>
                        </a:rPr>
                        <a:t>Target</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gridSpan="3">
                  <a:txBody>
                    <a:bodyPr/>
                    <a:lstStyle/>
                    <a:p>
                      <a:pPr algn="ctr" fontAlgn="b"/>
                      <a:r>
                        <a:rPr lang="en-US" sz="1400" b="0" i="0" u="none" strike="noStrike">
                          <a:solidFill>
                            <a:srgbClr val="000000"/>
                          </a:solidFill>
                          <a:effectLst/>
                          <a:latin typeface="Calibri" panose="020F0502020204030204" pitchFamily="34" charset="0"/>
                        </a:rPr>
                        <a:t>Total</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80060880"/>
                  </a:ext>
                </a:extLst>
              </a:tr>
              <a:tr h="237061">
                <a:tc vMerge="1">
                  <a:txBody>
                    <a:bodyPr/>
                    <a:lstStyle/>
                    <a:p>
                      <a:endParaRPr lang="en-US"/>
                    </a:p>
                  </a:txBody>
                  <a:tcPr/>
                </a:tc>
                <a:tc>
                  <a:txBody>
                    <a:bodyPr/>
                    <a:lstStyle/>
                    <a:p>
                      <a:pPr algn="r" fontAlgn="b"/>
                      <a:r>
                        <a:rPr lang="en-US" sz="1400" b="0" i="0" u="none" strike="noStrike">
                          <a:solidFill>
                            <a:srgbClr val="000000"/>
                          </a:solidFill>
                          <a:effectLst/>
                          <a:latin typeface="Calibri" panose="020F0502020204030204" pitchFamily="34" charset="0"/>
                        </a:rPr>
                        <a:t>2016</a:t>
                      </a:r>
                    </a:p>
                  </a:txBody>
                  <a:tcPr marL="5268" marR="5268" marT="5268"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2020</a:t>
                      </a:r>
                    </a:p>
                  </a:txBody>
                  <a:tcPr marL="5268" marR="5268" marT="5268"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variation</a:t>
                      </a:r>
                    </a:p>
                  </a:txBody>
                  <a:tcPr marL="5268" marR="5268" marT="5268"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2016</a:t>
                      </a:r>
                    </a:p>
                  </a:txBody>
                  <a:tcPr marL="5268" marR="5268" marT="5268"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2020</a:t>
                      </a:r>
                    </a:p>
                  </a:txBody>
                  <a:tcPr marL="5268" marR="5268" marT="5268"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variation</a:t>
                      </a:r>
                    </a:p>
                  </a:txBody>
                  <a:tcPr marL="5268" marR="5268" marT="5268"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2016</a:t>
                      </a:r>
                    </a:p>
                  </a:txBody>
                  <a:tcPr marL="5268" marR="5268" marT="5268"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2020</a:t>
                      </a:r>
                    </a:p>
                  </a:txBody>
                  <a:tcPr marL="5268" marR="5268" marT="5268"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variation</a:t>
                      </a:r>
                    </a:p>
                  </a:txBody>
                  <a:tcPr marL="5268" marR="5268" marT="5268"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44937386"/>
                  </a:ext>
                </a:extLst>
              </a:tr>
              <a:tr h="237061">
                <a:tc>
                  <a:txBody>
                    <a:bodyPr/>
                    <a:lstStyle/>
                    <a:p>
                      <a:pPr algn="l" fontAlgn="b"/>
                      <a:r>
                        <a:rPr lang="en-US" sz="1400" b="0" i="0" u="none" strike="noStrike">
                          <a:solidFill>
                            <a:srgbClr val="000000"/>
                          </a:solidFill>
                          <a:effectLst/>
                          <a:latin typeface="Calibri" panose="020F0502020204030204" pitchFamily="34" charset="0"/>
                        </a:rPr>
                        <a:t>Average consumption Kcal/EA/day</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2898,5</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3162,5</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9,10%</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3088,8</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3299,9</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6,80%</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2993,4</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3231</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7,90%</a:t>
                      </a:r>
                    </a:p>
                  </a:txBody>
                  <a:tcPr marL="5268" marR="5268" marT="526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207971185"/>
                  </a:ext>
                </a:extLst>
              </a:tr>
              <a:tr h="237061">
                <a:tc>
                  <a:txBody>
                    <a:bodyPr/>
                    <a:lstStyle/>
                    <a:p>
                      <a:pPr algn="l" fontAlgn="b"/>
                      <a:r>
                        <a:rPr lang="en-US" sz="1400" b="0" i="0" u="none" strike="noStrike">
                          <a:solidFill>
                            <a:srgbClr val="000000"/>
                          </a:solidFill>
                          <a:effectLst/>
                          <a:latin typeface="Calibri" panose="020F0502020204030204" pitchFamily="34" charset="0"/>
                        </a:rPr>
                        <a:t>share of cereals commodities</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76%</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77%</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76%</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74%</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75%</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76%</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a:t>
                      </a:r>
                    </a:p>
                  </a:txBody>
                  <a:tcPr marL="5268" marR="5268" marT="5268" marB="0" anchor="b">
                    <a:lnL>
                      <a:noFill/>
                    </a:lnL>
                    <a:lnR>
                      <a:noFill/>
                    </a:lnR>
                    <a:lnT>
                      <a:noFill/>
                    </a:lnT>
                    <a:lnB>
                      <a:noFill/>
                    </a:lnB>
                    <a:solidFill>
                      <a:srgbClr val="FFFFFF"/>
                    </a:solidFill>
                  </a:tcPr>
                </a:tc>
                <a:extLst>
                  <a:ext uri="{0D108BD9-81ED-4DB2-BD59-A6C34878D82A}">
                    <a16:rowId xmlns:a16="http://schemas.microsoft.com/office/drawing/2014/main" val="3651144547"/>
                  </a:ext>
                </a:extLst>
              </a:tr>
              <a:tr h="237061">
                <a:tc>
                  <a:txBody>
                    <a:bodyPr/>
                    <a:lstStyle/>
                    <a:p>
                      <a:pPr algn="l" fontAlgn="b"/>
                      <a:r>
                        <a:rPr lang="en-US" sz="1400" b="0" i="0" u="none" strike="noStrike">
                          <a:solidFill>
                            <a:srgbClr val="000000"/>
                          </a:solidFill>
                          <a:effectLst/>
                          <a:latin typeface="Calibri" panose="020F0502020204030204" pitchFamily="34" charset="0"/>
                        </a:rPr>
                        <a:t>share of animal products</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6%</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5%</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6%</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6%</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0%</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7%</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5%</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a:t>
                      </a:r>
                    </a:p>
                  </a:txBody>
                  <a:tcPr marL="5268" marR="5268" marT="5268" marB="0" anchor="b">
                    <a:lnL>
                      <a:noFill/>
                    </a:lnL>
                    <a:lnR>
                      <a:noFill/>
                    </a:lnR>
                    <a:lnT>
                      <a:noFill/>
                    </a:lnT>
                    <a:lnB>
                      <a:noFill/>
                    </a:lnB>
                    <a:solidFill>
                      <a:srgbClr val="FFFFFF"/>
                    </a:solidFill>
                  </a:tcPr>
                </a:tc>
                <a:extLst>
                  <a:ext uri="{0D108BD9-81ED-4DB2-BD59-A6C34878D82A}">
                    <a16:rowId xmlns:a16="http://schemas.microsoft.com/office/drawing/2014/main" val="47524318"/>
                  </a:ext>
                </a:extLst>
              </a:tr>
              <a:tr h="237061">
                <a:tc>
                  <a:txBody>
                    <a:bodyPr/>
                    <a:lstStyle/>
                    <a:p>
                      <a:pPr algn="l" fontAlgn="b"/>
                      <a:r>
                        <a:rPr lang="en-US" sz="1400" b="0" i="0" u="none" strike="noStrike">
                          <a:solidFill>
                            <a:srgbClr val="000000"/>
                          </a:solidFill>
                          <a:effectLst/>
                          <a:latin typeface="Calibri" panose="020F0502020204030204" pitchFamily="34" charset="0"/>
                        </a:rPr>
                        <a:t>share of condiments</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18%</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18%</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0%</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18%</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20%</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18%</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19%</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a:t>
                      </a:r>
                    </a:p>
                  </a:txBody>
                  <a:tcPr marL="5268" marR="5268" marT="5268" marB="0" anchor="b">
                    <a:lnL>
                      <a:noFill/>
                    </a:lnL>
                    <a:lnR>
                      <a:noFill/>
                    </a:lnR>
                    <a:lnT>
                      <a:noFill/>
                    </a:lnT>
                    <a:lnB>
                      <a:noFill/>
                    </a:lnB>
                    <a:solidFill>
                      <a:srgbClr val="FFFFFF"/>
                    </a:solidFill>
                  </a:tcPr>
                </a:tc>
                <a:extLst>
                  <a:ext uri="{0D108BD9-81ED-4DB2-BD59-A6C34878D82A}">
                    <a16:rowId xmlns:a16="http://schemas.microsoft.com/office/drawing/2014/main" val="729858592"/>
                  </a:ext>
                </a:extLst>
              </a:tr>
              <a:tr h="237061">
                <a:tc>
                  <a:txBody>
                    <a:bodyPr/>
                    <a:lstStyle/>
                    <a:p>
                      <a:pPr algn="l" fontAlgn="b"/>
                      <a:r>
                        <a:rPr lang="en-US" sz="1400" b="0" i="0" u="none" strike="noStrike">
                          <a:solidFill>
                            <a:srgbClr val="000000"/>
                          </a:solidFill>
                          <a:effectLst/>
                          <a:latin typeface="Calibri" panose="020F0502020204030204" pitchFamily="34" charset="0"/>
                        </a:rPr>
                        <a:t>% At-risk households (&lt;2400 Kcal/EA/day)</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29%</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32%</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3%</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23%</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32%</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9%</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26%</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32%</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6%</a:t>
                      </a:r>
                    </a:p>
                  </a:txBody>
                  <a:tcPr marL="5268" marR="5268" marT="5268" marB="0" anchor="b">
                    <a:lnL>
                      <a:noFill/>
                    </a:lnL>
                    <a:lnR>
                      <a:noFill/>
                    </a:lnR>
                    <a:lnT>
                      <a:noFill/>
                    </a:lnT>
                    <a:lnB>
                      <a:noFill/>
                    </a:lnB>
                    <a:solidFill>
                      <a:srgbClr val="FFFFFF"/>
                    </a:solidFill>
                  </a:tcPr>
                </a:tc>
                <a:extLst>
                  <a:ext uri="{0D108BD9-81ED-4DB2-BD59-A6C34878D82A}">
                    <a16:rowId xmlns:a16="http://schemas.microsoft.com/office/drawing/2014/main" val="2538149768"/>
                  </a:ext>
                </a:extLst>
              </a:tr>
              <a:tr h="237061">
                <a:tc>
                  <a:txBody>
                    <a:bodyPr/>
                    <a:lstStyle/>
                    <a:p>
                      <a:pPr algn="l" fontAlgn="b"/>
                      <a:r>
                        <a:rPr lang="en-US" sz="1400" b="0" i="0" u="none" strike="noStrike">
                          <a:solidFill>
                            <a:srgbClr val="000000"/>
                          </a:solidFill>
                          <a:effectLst/>
                          <a:latin typeface="Calibri" panose="020F0502020204030204" pitchFamily="34" charset="0"/>
                        </a:rPr>
                        <a:t>% Moderately satisfied households (2400 - 3000 kcal)</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22%</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21%</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21%</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17%</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-4%</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21%</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19%</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a:t>
                      </a:r>
                    </a:p>
                  </a:txBody>
                  <a:tcPr marL="5268" marR="5268" marT="5268" marB="0" anchor="b">
                    <a:lnL>
                      <a:noFill/>
                    </a:lnL>
                    <a:lnR>
                      <a:noFill/>
                    </a:lnR>
                    <a:lnT>
                      <a:noFill/>
                    </a:lnT>
                    <a:lnB>
                      <a:noFill/>
                    </a:lnB>
                    <a:solidFill>
                      <a:srgbClr val="FFFFFF"/>
                    </a:solidFill>
                  </a:tcPr>
                </a:tc>
                <a:extLst>
                  <a:ext uri="{0D108BD9-81ED-4DB2-BD59-A6C34878D82A}">
                    <a16:rowId xmlns:a16="http://schemas.microsoft.com/office/drawing/2014/main" val="2254894862"/>
                  </a:ext>
                </a:extLst>
              </a:tr>
              <a:tr h="237061">
                <a:tc>
                  <a:txBody>
                    <a:bodyPr/>
                    <a:lstStyle/>
                    <a:p>
                      <a:pPr algn="l" fontAlgn="b"/>
                      <a:r>
                        <a:rPr lang="en-US" sz="1400" b="0" i="0" u="none" strike="noStrike">
                          <a:solidFill>
                            <a:srgbClr val="000000"/>
                          </a:solidFill>
                          <a:effectLst/>
                          <a:latin typeface="Calibri" panose="020F0502020204030204" pitchFamily="34" charset="0"/>
                        </a:rPr>
                        <a:t>% Satisfied households (&gt; 3000 kcal/EA/day)</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49%</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47%</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-2%</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56%</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51%</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-5%</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52%</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a:solidFill>
                            <a:srgbClr val="000000"/>
                          </a:solidFill>
                          <a:effectLst/>
                          <a:latin typeface="Calibri" panose="020F0502020204030204" pitchFamily="34" charset="0"/>
                        </a:rPr>
                        <a:t>48%</a:t>
                      </a:r>
                    </a:p>
                  </a:txBody>
                  <a:tcPr marL="5268" marR="5268" marT="5268" marB="0" anchor="b">
                    <a:lnL>
                      <a:noFill/>
                    </a:lnL>
                    <a:lnR>
                      <a:noFill/>
                    </a:lnR>
                    <a:lnT>
                      <a:noFill/>
                    </a:lnT>
                    <a:lnB>
                      <a:noFill/>
                    </a:lnB>
                    <a:solidFill>
                      <a:srgbClr val="FFFFFF"/>
                    </a:solidFill>
                  </a:tcPr>
                </a:tc>
                <a:tc>
                  <a:txBody>
                    <a:bodyPr/>
                    <a:lstStyle/>
                    <a:p>
                      <a:pPr algn="r" fontAlgn="b"/>
                      <a:r>
                        <a:rPr lang="en-US" sz="1400" b="0" i="0" u="none" strike="noStrike" dirty="0">
                          <a:solidFill>
                            <a:srgbClr val="000000"/>
                          </a:solidFill>
                          <a:effectLst/>
                          <a:latin typeface="Calibri" panose="020F0502020204030204" pitchFamily="34" charset="0"/>
                        </a:rPr>
                        <a:t>-4%</a:t>
                      </a:r>
                    </a:p>
                  </a:txBody>
                  <a:tcPr marL="5268" marR="5268" marT="5268" marB="0" anchor="b">
                    <a:lnL>
                      <a:noFill/>
                    </a:lnL>
                    <a:lnR>
                      <a:noFill/>
                    </a:lnR>
                    <a:lnT>
                      <a:noFill/>
                    </a:lnT>
                    <a:lnB>
                      <a:noFill/>
                    </a:lnB>
                    <a:solidFill>
                      <a:srgbClr val="FFFFFF"/>
                    </a:solidFill>
                  </a:tcPr>
                </a:tc>
                <a:extLst>
                  <a:ext uri="{0D108BD9-81ED-4DB2-BD59-A6C34878D82A}">
                    <a16:rowId xmlns:a16="http://schemas.microsoft.com/office/drawing/2014/main" val="450857789"/>
                  </a:ext>
                </a:extLst>
              </a:tr>
            </a:tbl>
          </a:graphicData>
        </a:graphic>
      </p:graphicFrame>
    </p:spTree>
    <p:extLst>
      <p:ext uri="{BB962C8B-B14F-4D97-AF65-F5344CB8AC3E}">
        <p14:creationId xmlns:p14="http://schemas.microsoft.com/office/powerpoint/2010/main" val="42933026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19</a:t>
            </a:fld>
            <a:endParaRPr lang="en-US"/>
          </a:p>
        </p:txBody>
      </p:sp>
      <p:sp>
        <p:nvSpPr>
          <p:cNvPr id="7" name="ZoneTexte 6"/>
          <p:cNvSpPr txBox="1"/>
          <p:nvPr/>
        </p:nvSpPr>
        <p:spPr>
          <a:xfrm>
            <a:off x="1925053" y="96252"/>
            <a:ext cx="6448925" cy="369332"/>
          </a:xfrm>
          <a:prstGeom prst="rect">
            <a:avLst/>
          </a:prstGeom>
          <a:noFill/>
        </p:spPr>
        <p:txBody>
          <a:bodyPr wrap="square" rtlCol="0">
            <a:spAutoFit/>
          </a:bodyPr>
          <a:lstStyle/>
          <a:p>
            <a:pPr lvl="0"/>
            <a:r>
              <a:rPr lang="en-US" b="1" dirty="0"/>
              <a:t>Results and discussion/ Results of the assessments</a:t>
            </a:r>
          </a:p>
        </p:txBody>
      </p:sp>
      <p:sp>
        <p:nvSpPr>
          <p:cNvPr id="18" name="ZoneTexte 17"/>
          <p:cNvSpPr txBox="1"/>
          <p:nvPr/>
        </p:nvSpPr>
        <p:spPr>
          <a:xfrm>
            <a:off x="98565" y="650980"/>
            <a:ext cx="7175240" cy="369332"/>
          </a:xfrm>
          <a:prstGeom prst="rect">
            <a:avLst/>
          </a:prstGeom>
          <a:noFill/>
        </p:spPr>
        <p:txBody>
          <a:bodyPr wrap="square" rtlCol="0">
            <a:spAutoFit/>
          </a:bodyPr>
          <a:lstStyle/>
          <a:p>
            <a:r>
              <a:rPr lang="en-US" i="1" dirty="0"/>
              <a:t>Table 5: Equilibrium tests of the variables</a:t>
            </a:r>
            <a:endParaRPr lang="en-US" dirty="0"/>
          </a:p>
        </p:txBody>
      </p:sp>
      <p:graphicFrame>
        <p:nvGraphicFramePr>
          <p:cNvPr id="11" name="Tableau 10"/>
          <p:cNvGraphicFramePr>
            <a:graphicFrameLocks noGrp="1"/>
          </p:cNvGraphicFramePr>
          <p:nvPr>
            <p:extLst>
              <p:ext uri="{D42A27DB-BD31-4B8C-83A1-F6EECF244321}">
                <p14:modId xmlns:p14="http://schemas.microsoft.com/office/powerpoint/2010/main" val="4182772235"/>
              </p:ext>
            </p:extLst>
          </p:nvPr>
        </p:nvGraphicFramePr>
        <p:xfrm>
          <a:off x="186613" y="1067093"/>
          <a:ext cx="11691256" cy="3962106"/>
        </p:xfrm>
        <a:graphic>
          <a:graphicData uri="http://schemas.openxmlformats.org/drawingml/2006/table">
            <a:tbl>
              <a:tblPr firstRow="1" firstCol="1" bandRow="1"/>
              <a:tblGrid>
                <a:gridCol w="5105128">
                  <a:extLst>
                    <a:ext uri="{9D8B030D-6E8A-4147-A177-3AD203B41FA5}">
                      <a16:colId xmlns:a16="http://schemas.microsoft.com/office/drawing/2014/main" val="1011116254"/>
                    </a:ext>
                  </a:extLst>
                </a:gridCol>
                <a:gridCol w="1679318">
                  <a:extLst>
                    <a:ext uri="{9D8B030D-6E8A-4147-A177-3AD203B41FA5}">
                      <a16:colId xmlns:a16="http://schemas.microsoft.com/office/drawing/2014/main" val="399388979"/>
                    </a:ext>
                  </a:extLst>
                </a:gridCol>
                <a:gridCol w="1717704">
                  <a:extLst>
                    <a:ext uri="{9D8B030D-6E8A-4147-A177-3AD203B41FA5}">
                      <a16:colId xmlns:a16="http://schemas.microsoft.com/office/drawing/2014/main" val="453738666"/>
                    </a:ext>
                  </a:extLst>
                </a:gridCol>
                <a:gridCol w="1189917">
                  <a:extLst>
                    <a:ext uri="{9D8B030D-6E8A-4147-A177-3AD203B41FA5}">
                      <a16:colId xmlns:a16="http://schemas.microsoft.com/office/drawing/2014/main" val="21621832"/>
                    </a:ext>
                  </a:extLst>
                </a:gridCol>
                <a:gridCol w="604555">
                  <a:extLst>
                    <a:ext uri="{9D8B030D-6E8A-4147-A177-3AD203B41FA5}">
                      <a16:colId xmlns:a16="http://schemas.microsoft.com/office/drawing/2014/main" val="848050980"/>
                    </a:ext>
                  </a:extLst>
                </a:gridCol>
                <a:gridCol w="1394634">
                  <a:extLst>
                    <a:ext uri="{9D8B030D-6E8A-4147-A177-3AD203B41FA5}">
                      <a16:colId xmlns:a16="http://schemas.microsoft.com/office/drawing/2014/main" val="3303819209"/>
                    </a:ext>
                  </a:extLst>
                </a:gridCol>
              </a:tblGrid>
              <a:tr h="220117">
                <a:tc>
                  <a:txBody>
                    <a:bodyPr/>
                    <a:lstStyle/>
                    <a:p>
                      <a:pPr algn="l" fontAlgn="b"/>
                      <a:r>
                        <a:rPr lang="en-US" sz="1400" b="0" i="0" u="none" strike="noStrike">
                          <a:solidFill>
                            <a:srgbClr val="000000"/>
                          </a:solidFill>
                          <a:effectLst/>
                          <a:latin typeface="Calibri" panose="020F0502020204030204" pitchFamily="34" charset="0"/>
                        </a:rPr>
                        <a:t>Variable(s)</a:t>
                      </a:r>
                    </a:p>
                  </a:txBody>
                  <a:tcPr marL="5881" marR="5881" marT="588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Mean Control</a:t>
                      </a:r>
                    </a:p>
                  </a:txBody>
                  <a:tcPr marL="5881" marR="5881" marT="588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Mean Treated</a:t>
                      </a:r>
                    </a:p>
                  </a:txBody>
                  <a:tcPr marL="5881" marR="5881" marT="588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Diff.</a:t>
                      </a:r>
                    </a:p>
                  </a:txBody>
                  <a:tcPr marL="5881" marR="5881" marT="588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|t|</a:t>
                      </a:r>
                    </a:p>
                  </a:txBody>
                  <a:tcPr marL="5881" marR="5881" marT="588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Pr(|T|&gt;|t|)</a:t>
                      </a:r>
                    </a:p>
                  </a:txBody>
                  <a:tcPr marL="5881" marR="5881" marT="588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76195391"/>
                  </a:ext>
                </a:extLst>
              </a:tr>
              <a:tr h="220117">
                <a:tc>
                  <a:txBody>
                    <a:bodyPr/>
                    <a:lstStyle/>
                    <a:p>
                      <a:pPr algn="l" fontAlgn="b"/>
                      <a:r>
                        <a:rPr lang="en-US" sz="1400" b="0" i="0" u="none" strike="noStrike">
                          <a:solidFill>
                            <a:srgbClr val="000000"/>
                          </a:solidFill>
                          <a:effectLst/>
                          <a:latin typeface="Calibri" panose="020F0502020204030204" pitchFamily="34" charset="0"/>
                        </a:rPr>
                        <a:t>Household Dietary Diversity Score </a:t>
                      </a:r>
                    </a:p>
                  </a:txBody>
                  <a:tcPr marL="5881" marR="5881" marT="588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4.934</a:t>
                      </a:r>
                    </a:p>
                  </a:txBody>
                  <a:tcPr marL="5881" marR="5881" marT="588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5.062</a:t>
                      </a:r>
                    </a:p>
                  </a:txBody>
                  <a:tcPr marL="5881" marR="5881" marT="588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0.128</a:t>
                      </a:r>
                    </a:p>
                  </a:txBody>
                  <a:tcPr marL="5881" marR="5881" marT="588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1.11</a:t>
                      </a:r>
                    </a:p>
                  </a:txBody>
                  <a:tcPr marL="5881" marR="5881" marT="588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0.2684</a:t>
                      </a:r>
                    </a:p>
                  </a:txBody>
                  <a:tcPr marL="5881" marR="5881" marT="588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255268521"/>
                  </a:ext>
                </a:extLst>
              </a:tr>
              <a:tr h="220117">
                <a:tc>
                  <a:txBody>
                    <a:bodyPr/>
                    <a:lstStyle/>
                    <a:p>
                      <a:pPr algn="l" fontAlgn="b"/>
                      <a:r>
                        <a:rPr lang="en-US" sz="1400" b="0" i="0" u="none" strike="noStrike" dirty="0">
                          <a:solidFill>
                            <a:srgbClr val="000000"/>
                          </a:solidFill>
                          <a:effectLst/>
                          <a:latin typeface="Calibri" panose="020F0502020204030204" pitchFamily="34" charset="0"/>
                        </a:rPr>
                        <a:t>Household size</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12.880</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12.938</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0.059</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0.12</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0.9009</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1108285801"/>
                  </a:ext>
                </a:extLst>
              </a:tr>
              <a:tr h="220117">
                <a:tc>
                  <a:txBody>
                    <a:bodyPr/>
                    <a:lstStyle/>
                    <a:p>
                      <a:pPr algn="l" fontAlgn="b"/>
                      <a:r>
                        <a:rPr lang="en-US" sz="1400" b="0" i="0" u="none" strike="noStrike">
                          <a:solidFill>
                            <a:srgbClr val="000000"/>
                          </a:solidFill>
                          <a:effectLst/>
                          <a:latin typeface="Calibri" panose="020F0502020204030204" pitchFamily="34" charset="0"/>
                        </a:rPr>
                        <a:t>sexe</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1.036</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1.026</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-0.010</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0.82</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0.4146</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776751250"/>
                  </a:ext>
                </a:extLst>
              </a:tr>
              <a:tr h="220117">
                <a:tc>
                  <a:txBody>
                    <a:bodyPr/>
                    <a:lstStyle/>
                    <a:p>
                      <a:pPr algn="l" fontAlgn="b"/>
                      <a:r>
                        <a:rPr lang="en-US" sz="1400" b="0" i="0" u="none" strike="noStrike">
                          <a:solidFill>
                            <a:srgbClr val="000000"/>
                          </a:solidFill>
                          <a:effectLst/>
                          <a:latin typeface="Calibri" panose="020F0502020204030204" pitchFamily="34" charset="0"/>
                        </a:rPr>
                        <a:t>age</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52.491</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52.149</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dirty="0">
                          <a:solidFill>
                            <a:srgbClr val="000000"/>
                          </a:solidFill>
                          <a:effectLst/>
                          <a:latin typeface="Calibri" panose="020F0502020204030204" pitchFamily="34" charset="0"/>
                        </a:rPr>
                        <a:t>-0.342</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0.34</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0.7365</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3640727325"/>
                  </a:ext>
                </a:extLst>
              </a:tr>
              <a:tr h="220117">
                <a:tc>
                  <a:txBody>
                    <a:bodyPr/>
                    <a:lstStyle/>
                    <a:p>
                      <a:pPr algn="l" fontAlgn="b"/>
                      <a:r>
                        <a:rPr lang="en-US" sz="1400" b="0" i="0" u="none" strike="noStrike">
                          <a:solidFill>
                            <a:srgbClr val="000000"/>
                          </a:solidFill>
                          <a:effectLst/>
                          <a:latin typeface="Calibri" panose="020F0502020204030204" pitchFamily="34" charset="0"/>
                        </a:rPr>
                        <a:t>ecole</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0.097</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0.126</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0.029</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1.28</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0.2024</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2081962569"/>
                  </a:ext>
                </a:extLst>
              </a:tr>
              <a:tr h="220117">
                <a:tc>
                  <a:txBody>
                    <a:bodyPr/>
                    <a:lstStyle/>
                    <a:p>
                      <a:pPr algn="l" fontAlgn="b"/>
                      <a:r>
                        <a:rPr lang="en-US" sz="1400" b="0" i="0" u="none" strike="noStrike">
                          <a:solidFill>
                            <a:srgbClr val="000000"/>
                          </a:solidFill>
                          <a:effectLst/>
                          <a:latin typeface="Calibri" panose="020F0502020204030204" pitchFamily="34" charset="0"/>
                        </a:rPr>
                        <a:t>married</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0.957</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0.964</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0.007</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0.53</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0.5929</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2435367081"/>
                  </a:ext>
                </a:extLst>
              </a:tr>
              <a:tr h="220117">
                <a:tc>
                  <a:txBody>
                    <a:bodyPr/>
                    <a:lstStyle/>
                    <a:p>
                      <a:pPr algn="l" fontAlgn="b"/>
                      <a:r>
                        <a:rPr lang="en-US" sz="1400" b="0" i="0" u="none" strike="noStrike">
                          <a:solidFill>
                            <a:srgbClr val="000000"/>
                          </a:solidFill>
                          <a:effectLst/>
                          <a:latin typeface="Calibri" panose="020F0502020204030204" pitchFamily="34" charset="0"/>
                        </a:rPr>
                        <a:t>single</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0.003</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0.008</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0.005</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1.01</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0.3148</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2696310286"/>
                  </a:ext>
                </a:extLst>
              </a:tr>
              <a:tr h="220117">
                <a:tc>
                  <a:txBody>
                    <a:bodyPr/>
                    <a:lstStyle/>
                    <a:p>
                      <a:pPr algn="l" fontAlgn="b"/>
                      <a:r>
                        <a:rPr lang="en-US" sz="1400" b="0" i="0" u="none" strike="noStrike" dirty="0">
                          <a:solidFill>
                            <a:srgbClr val="000000"/>
                          </a:solidFill>
                          <a:effectLst/>
                          <a:latin typeface="Calibri" panose="020F0502020204030204" pitchFamily="34" charset="0"/>
                        </a:rPr>
                        <a:t>widowed</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0.031</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0.026</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-0.005</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0.42</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0.6746</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2753295161"/>
                  </a:ext>
                </a:extLst>
              </a:tr>
              <a:tr h="220117">
                <a:tc>
                  <a:txBody>
                    <a:bodyPr/>
                    <a:lstStyle/>
                    <a:p>
                      <a:pPr algn="l" fontAlgn="b"/>
                      <a:r>
                        <a:rPr lang="en-US" sz="1400" b="0" i="0" u="none" strike="noStrike">
                          <a:solidFill>
                            <a:srgbClr val="000000"/>
                          </a:solidFill>
                          <a:effectLst/>
                          <a:latin typeface="Calibri" panose="020F0502020204030204" pitchFamily="34" charset="0"/>
                        </a:rPr>
                        <a:t>credit</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0.506</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0.427</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-0.080</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2.23</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0.0258**</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4122259757"/>
                  </a:ext>
                </a:extLst>
              </a:tr>
              <a:tr h="220117">
                <a:tc>
                  <a:txBody>
                    <a:bodyPr/>
                    <a:lstStyle/>
                    <a:p>
                      <a:pPr algn="l" fontAlgn="b"/>
                      <a:r>
                        <a:rPr lang="en-US" sz="1400" b="0" i="0" u="none" strike="noStrike" dirty="0">
                          <a:solidFill>
                            <a:srgbClr val="000000"/>
                          </a:solidFill>
                          <a:effectLst/>
                          <a:latin typeface="Calibri" panose="020F0502020204030204" pitchFamily="34" charset="0"/>
                        </a:rPr>
                        <a:t>per capita food expenditure</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2.2e+04</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2.2e+04</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-103.698</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0.07</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0.9406</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2645555391"/>
                  </a:ext>
                </a:extLst>
              </a:tr>
              <a:tr h="220117">
                <a:tc>
                  <a:txBody>
                    <a:bodyPr/>
                    <a:lstStyle/>
                    <a:p>
                      <a:pPr algn="l" fontAlgn="b"/>
                      <a:r>
                        <a:rPr lang="en-US" sz="1400" b="0" i="0" u="none" strike="noStrike" dirty="0">
                          <a:solidFill>
                            <a:srgbClr val="000000"/>
                          </a:solidFill>
                          <a:effectLst/>
                          <a:latin typeface="Calibri" panose="020F0502020204030204" pitchFamily="34" charset="0"/>
                        </a:rPr>
                        <a:t>per capita non-food expenditure</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1.9e+04</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2.1e+04</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2052.314</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0.88</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0.3797</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3785389342"/>
                  </a:ext>
                </a:extLst>
              </a:tr>
              <a:tr h="220117">
                <a:tc>
                  <a:txBody>
                    <a:bodyPr/>
                    <a:lstStyle/>
                    <a:p>
                      <a:pPr algn="l" fontAlgn="b"/>
                      <a:r>
                        <a:rPr lang="en-US" sz="1400" b="0" i="0" u="none" strike="noStrike" dirty="0">
                          <a:solidFill>
                            <a:srgbClr val="000000"/>
                          </a:solidFill>
                          <a:effectLst/>
                          <a:latin typeface="Calibri" panose="020F0502020204030204" pitchFamily="34" charset="0"/>
                        </a:rPr>
                        <a:t>household dependency ratio</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109.155</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108.735</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-0.420</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0.10</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0.9231</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1130470849"/>
                  </a:ext>
                </a:extLst>
              </a:tr>
              <a:tr h="220117">
                <a:tc>
                  <a:txBody>
                    <a:bodyPr/>
                    <a:lstStyle/>
                    <a:p>
                      <a:pPr algn="l" fontAlgn="b"/>
                      <a:r>
                        <a:rPr lang="en-US" sz="1400" b="0" i="0" u="none" strike="noStrike" dirty="0">
                          <a:solidFill>
                            <a:srgbClr val="000000"/>
                          </a:solidFill>
                          <a:effectLst/>
                          <a:latin typeface="Calibri" panose="020F0502020204030204" pitchFamily="34" charset="0"/>
                        </a:rPr>
                        <a:t>per capita income from processed products</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178.186</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45.660</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-132.525</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1.12</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0.2635</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2508084555"/>
                  </a:ext>
                </a:extLst>
              </a:tr>
              <a:tr h="220117">
                <a:tc>
                  <a:txBody>
                    <a:bodyPr/>
                    <a:lstStyle/>
                    <a:p>
                      <a:pPr algn="l" fontAlgn="b"/>
                      <a:r>
                        <a:rPr lang="en-US" sz="1400" b="0" i="0" u="none" strike="noStrike" dirty="0">
                          <a:solidFill>
                            <a:srgbClr val="000000"/>
                          </a:solidFill>
                          <a:effectLst/>
                          <a:latin typeface="Calibri" panose="020F0502020204030204" pitchFamily="34" charset="0"/>
                        </a:rPr>
                        <a:t>per capita agricultural income</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1.5e+04</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1.6e+04</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326.077</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0.15</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0.8787</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1510901810"/>
                  </a:ext>
                </a:extLst>
              </a:tr>
              <a:tr h="220117">
                <a:tc>
                  <a:txBody>
                    <a:bodyPr/>
                    <a:lstStyle/>
                    <a:p>
                      <a:pPr algn="l" fontAlgn="b"/>
                      <a:r>
                        <a:rPr lang="en-US" sz="1400" b="0" i="0" u="none" strike="noStrike" dirty="0">
                          <a:solidFill>
                            <a:srgbClr val="000000"/>
                          </a:solidFill>
                          <a:effectLst/>
                          <a:latin typeface="Calibri" panose="020F0502020204030204" pitchFamily="34" charset="0"/>
                        </a:rPr>
                        <a:t>non-farm income per capita</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5.0e+04</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5.1e+04</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1336.871</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0.28</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0.7823</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3565620629"/>
                  </a:ext>
                </a:extLst>
              </a:tr>
              <a:tr h="220117">
                <a:tc>
                  <a:txBody>
                    <a:bodyPr/>
                    <a:lstStyle/>
                    <a:p>
                      <a:pPr algn="l" fontAlgn="b"/>
                      <a:r>
                        <a:rPr lang="en-US" sz="1400" b="0" i="0" u="none" strike="noStrike">
                          <a:solidFill>
                            <a:srgbClr val="000000"/>
                          </a:solidFill>
                          <a:effectLst/>
                          <a:latin typeface="Calibri" panose="020F0502020204030204" pitchFamily="34" charset="0"/>
                        </a:rPr>
                        <a:t>land</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0.923</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0.915</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-0.008</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0.41</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0.6783</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2399196504"/>
                  </a:ext>
                </a:extLst>
              </a:tr>
              <a:tr h="220117">
                <a:tc>
                  <a:txBody>
                    <a:bodyPr/>
                    <a:lstStyle/>
                    <a:p>
                      <a:pPr algn="l" fontAlgn="b"/>
                      <a:r>
                        <a:rPr lang="en-US" sz="1400" b="0" i="0" u="none" strike="noStrike" dirty="0">
                          <a:solidFill>
                            <a:srgbClr val="000000"/>
                          </a:solidFill>
                          <a:effectLst/>
                          <a:latin typeface="Calibri" panose="020F0502020204030204" pitchFamily="34" charset="0"/>
                        </a:rPr>
                        <a:t>number of assets in the household</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25.501</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24.003</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-1.499</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a:solidFill>
                            <a:srgbClr val="000000"/>
                          </a:solidFill>
                          <a:effectLst/>
                          <a:latin typeface="Calibri" panose="020F0502020204030204" pitchFamily="34" charset="0"/>
                        </a:rPr>
                        <a:t>1.58</a:t>
                      </a:r>
                    </a:p>
                  </a:txBody>
                  <a:tcPr marL="5881" marR="5881" marT="5881" marB="0" anchor="b">
                    <a:lnL>
                      <a:noFill/>
                    </a:lnL>
                    <a:lnR>
                      <a:noFill/>
                    </a:lnR>
                    <a:lnT>
                      <a:noFill/>
                    </a:lnT>
                    <a:lnB>
                      <a:noFill/>
                    </a:lnB>
                    <a:solidFill>
                      <a:srgbClr val="FFFFFF"/>
                    </a:solidFill>
                  </a:tcPr>
                </a:tc>
                <a:tc>
                  <a:txBody>
                    <a:bodyPr/>
                    <a:lstStyle/>
                    <a:p>
                      <a:pPr algn="l" fontAlgn="b"/>
                      <a:r>
                        <a:rPr lang="en-US" sz="1400" b="0" i="0" u="none" strike="noStrike" dirty="0">
                          <a:solidFill>
                            <a:srgbClr val="000000"/>
                          </a:solidFill>
                          <a:effectLst/>
                          <a:latin typeface="Calibri" panose="020F0502020204030204" pitchFamily="34" charset="0"/>
                        </a:rPr>
                        <a:t>0.1144</a:t>
                      </a:r>
                    </a:p>
                  </a:txBody>
                  <a:tcPr marL="5881" marR="5881" marT="5881" marB="0" anchor="b">
                    <a:lnL>
                      <a:noFill/>
                    </a:lnL>
                    <a:lnR>
                      <a:noFill/>
                    </a:lnR>
                    <a:lnT>
                      <a:noFill/>
                    </a:lnT>
                    <a:lnB>
                      <a:noFill/>
                    </a:lnB>
                    <a:solidFill>
                      <a:srgbClr val="FFFFFF"/>
                    </a:solidFill>
                  </a:tcPr>
                </a:tc>
                <a:extLst>
                  <a:ext uri="{0D108BD9-81ED-4DB2-BD59-A6C34878D82A}">
                    <a16:rowId xmlns:a16="http://schemas.microsoft.com/office/drawing/2014/main" val="1630186145"/>
                  </a:ext>
                </a:extLst>
              </a:tr>
            </a:tbl>
          </a:graphicData>
        </a:graphic>
      </p:graphicFrame>
      <p:sp>
        <p:nvSpPr>
          <p:cNvPr id="19" name="ZoneTexte 18"/>
          <p:cNvSpPr txBox="1"/>
          <p:nvPr/>
        </p:nvSpPr>
        <p:spPr>
          <a:xfrm>
            <a:off x="184614" y="5282827"/>
            <a:ext cx="8987378" cy="923330"/>
          </a:xfrm>
          <a:prstGeom prst="rect">
            <a:avLst/>
          </a:prstGeom>
          <a:noFill/>
        </p:spPr>
        <p:txBody>
          <a:bodyPr wrap="square" rtlCol="0">
            <a:spAutoFit/>
          </a:bodyPr>
          <a:lstStyle/>
          <a:p>
            <a:r>
              <a:rPr lang="en-US" dirty="0"/>
              <a:t>on all variables except the credit variable, there are no significant differences. These results confirm the fact that, overall, control and target households had the same characteristics at the beginning of the program</a:t>
            </a:r>
          </a:p>
        </p:txBody>
      </p:sp>
    </p:spTree>
    <p:extLst>
      <p:ext uri="{BB962C8B-B14F-4D97-AF65-F5344CB8AC3E}">
        <p14:creationId xmlns:p14="http://schemas.microsoft.com/office/powerpoint/2010/main" val="4035174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083" y="129293"/>
            <a:ext cx="10058400" cy="1450757"/>
          </a:xfrm>
        </p:spPr>
        <p:txBody>
          <a:bodyPr>
            <a:normAutofit/>
          </a:bodyPr>
          <a:lstStyle/>
          <a:p>
            <a:r>
              <a:rPr lang="fr-SN" sz="5400" dirty="0" err="1"/>
              <a:t>Outline</a:t>
            </a:r>
            <a:endParaRPr lang="en-US" sz="5400" dirty="0"/>
          </a:p>
        </p:txBody>
      </p:sp>
      <p:sp>
        <p:nvSpPr>
          <p:cNvPr id="8" name="Espace réservé du pied de page 7"/>
          <p:cNvSpPr>
            <a:spLocks noGrp="1"/>
          </p:cNvSpPr>
          <p:nvPr>
            <p:ph type="ftr" sz="quarter" idx="11"/>
          </p:nvPr>
        </p:nvSpPr>
        <p:spPr>
          <a:xfrm>
            <a:off x="913795" y="5896338"/>
            <a:ext cx="6672865" cy="365125"/>
          </a:xfrm>
        </p:spPr>
        <p:txBody>
          <a:bodyPr/>
          <a:lstStyle/>
          <a:p>
            <a:r>
              <a:rPr lang="fr-FR"/>
              <a:t>Ndèye Ada Kane sous la direction du Pr. Samba Mbaye</a:t>
            </a:r>
            <a:endParaRPr lang="en-US"/>
          </a:p>
        </p:txBody>
      </p:sp>
      <p:sp>
        <p:nvSpPr>
          <p:cNvPr id="9" name="Espace réservé du numéro de diapositive 8"/>
          <p:cNvSpPr>
            <a:spLocks noGrp="1"/>
          </p:cNvSpPr>
          <p:nvPr>
            <p:ph type="sldNum" sz="quarter" idx="12"/>
          </p:nvPr>
        </p:nvSpPr>
        <p:spPr/>
        <p:txBody>
          <a:bodyPr/>
          <a:lstStyle/>
          <a:p>
            <a:fld id="{E5003937-8C32-4DD1-AABB-62F814AB4AD2}" type="slidenum">
              <a:rPr lang="en-US" smtClean="0"/>
              <a:t>2</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498764"/>
          </a:xfrm>
          <a:prstGeom prst="rect">
            <a:avLst/>
          </a:prstGeom>
        </p:spPr>
      </p:pic>
      <p:sp>
        <p:nvSpPr>
          <p:cNvPr id="10" name="ZoneTexte 9"/>
          <p:cNvSpPr txBox="1"/>
          <p:nvPr/>
        </p:nvSpPr>
        <p:spPr>
          <a:xfrm>
            <a:off x="415634" y="1580050"/>
            <a:ext cx="5937663" cy="5078313"/>
          </a:xfrm>
          <a:prstGeom prst="rect">
            <a:avLst/>
          </a:prstGeom>
          <a:noFill/>
        </p:spPr>
        <p:txBody>
          <a:bodyPr wrap="square" rtlCol="0">
            <a:spAutoFit/>
          </a:bodyPr>
          <a:lstStyle/>
          <a:p>
            <a:pPr marL="285750" indent="-285750">
              <a:buFont typeface="Wingdings" panose="05000000000000000000" pitchFamily="2" charset="2"/>
              <a:buChar char="v"/>
            </a:pPr>
            <a:r>
              <a:rPr lang="fr-SN" sz="3600" dirty="0"/>
              <a:t>Introduction</a:t>
            </a:r>
          </a:p>
          <a:p>
            <a:endParaRPr lang="fr-SN" sz="3600" dirty="0"/>
          </a:p>
          <a:p>
            <a:pPr marL="285750" indent="-285750">
              <a:buFont typeface="Wingdings" panose="05000000000000000000" pitchFamily="2" charset="2"/>
              <a:buChar char="v"/>
            </a:pPr>
            <a:r>
              <a:rPr lang="fr-SN" sz="3600" dirty="0" err="1"/>
              <a:t>Review</a:t>
            </a:r>
            <a:endParaRPr lang="fr-SN" sz="3600" dirty="0"/>
          </a:p>
          <a:p>
            <a:endParaRPr lang="fr-SN" sz="3600" dirty="0"/>
          </a:p>
          <a:p>
            <a:pPr marL="285750" indent="-285750">
              <a:buFont typeface="Wingdings" panose="05000000000000000000" pitchFamily="2" charset="2"/>
              <a:buChar char="v"/>
            </a:pPr>
            <a:r>
              <a:rPr lang="fr-SN" sz="3600" dirty="0" err="1"/>
              <a:t>Methodology</a:t>
            </a:r>
            <a:endParaRPr lang="fr-SN" sz="3600" dirty="0"/>
          </a:p>
          <a:p>
            <a:endParaRPr lang="fr-SN" sz="3600" dirty="0"/>
          </a:p>
          <a:p>
            <a:pPr marL="285750" indent="-285750">
              <a:buFont typeface="Wingdings" panose="05000000000000000000" pitchFamily="2" charset="2"/>
              <a:buChar char="v"/>
            </a:pPr>
            <a:r>
              <a:rPr lang="fr-SN" sz="3600" dirty="0" err="1"/>
              <a:t>Results</a:t>
            </a:r>
            <a:r>
              <a:rPr lang="fr-SN" sz="3600" dirty="0"/>
              <a:t> and discussion</a:t>
            </a:r>
          </a:p>
          <a:p>
            <a:endParaRPr lang="fr-SN" sz="3600" dirty="0"/>
          </a:p>
          <a:p>
            <a:pPr marL="285750" indent="-285750">
              <a:buFont typeface="Wingdings" panose="05000000000000000000" pitchFamily="2" charset="2"/>
              <a:buChar char="v"/>
            </a:pPr>
            <a:r>
              <a:rPr lang="fr-SN" sz="3600" dirty="0"/>
              <a:t>Conclusion</a:t>
            </a:r>
            <a:endParaRPr lang="en-US" sz="3600" dirty="0"/>
          </a:p>
        </p:txBody>
      </p:sp>
      <p:pic>
        <p:nvPicPr>
          <p:cNvPr id="11" name="Imag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12" name="Imag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4011170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20</a:t>
            </a:fld>
            <a:endParaRPr lang="en-US"/>
          </a:p>
        </p:txBody>
      </p:sp>
      <p:sp>
        <p:nvSpPr>
          <p:cNvPr id="7" name="ZoneTexte 6"/>
          <p:cNvSpPr txBox="1"/>
          <p:nvPr/>
        </p:nvSpPr>
        <p:spPr>
          <a:xfrm>
            <a:off x="1925053" y="96252"/>
            <a:ext cx="6448925" cy="369332"/>
          </a:xfrm>
          <a:prstGeom prst="rect">
            <a:avLst/>
          </a:prstGeom>
          <a:noFill/>
        </p:spPr>
        <p:txBody>
          <a:bodyPr wrap="square" rtlCol="0">
            <a:spAutoFit/>
          </a:bodyPr>
          <a:lstStyle/>
          <a:p>
            <a:pPr lvl="0"/>
            <a:r>
              <a:rPr lang="en-US" b="1" dirty="0"/>
              <a:t>Results and discussion/ Results of the assessments</a:t>
            </a:r>
          </a:p>
        </p:txBody>
      </p:sp>
      <p:sp>
        <p:nvSpPr>
          <p:cNvPr id="18" name="ZoneTexte 17"/>
          <p:cNvSpPr txBox="1"/>
          <p:nvPr/>
        </p:nvSpPr>
        <p:spPr>
          <a:xfrm>
            <a:off x="186613" y="655588"/>
            <a:ext cx="7175240" cy="369332"/>
          </a:xfrm>
          <a:prstGeom prst="rect">
            <a:avLst/>
          </a:prstGeom>
          <a:noFill/>
        </p:spPr>
        <p:txBody>
          <a:bodyPr wrap="square" rtlCol="0">
            <a:spAutoFit/>
          </a:bodyPr>
          <a:lstStyle/>
          <a:p>
            <a:r>
              <a:rPr lang="en-US" i="1" dirty="0"/>
              <a:t>Table 5: Estimation results for </a:t>
            </a:r>
            <a:r>
              <a:rPr lang="en-US" i="1" dirty="0" err="1"/>
              <a:t>hdds</a:t>
            </a:r>
            <a:r>
              <a:rPr lang="en-US" i="1" dirty="0"/>
              <a:t> using the double difference method</a:t>
            </a:r>
            <a:endParaRPr lang="en-US" dirty="0"/>
          </a:p>
        </p:txBody>
      </p:sp>
      <p:graphicFrame>
        <p:nvGraphicFramePr>
          <p:cNvPr id="10" name="Tableau 9"/>
          <p:cNvGraphicFramePr>
            <a:graphicFrameLocks noGrp="1"/>
          </p:cNvGraphicFramePr>
          <p:nvPr>
            <p:extLst>
              <p:ext uri="{D42A27DB-BD31-4B8C-83A1-F6EECF244321}">
                <p14:modId xmlns:p14="http://schemas.microsoft.com/office/powerpoint/2010/main" val="2606767781"/>
              </p:ext>
            </p:extLst>
          </p:nvPr>
        </p:nvGraphicFramePr>
        <p:xfrm>
          <a:off x="186613" y="1129100"/>
          <a:ext cx="11457992" cy="5226504"/>
        </p:xfrm>
        <a:graphic>
          <a:graphicData uri="http://schemas.openxmlformats.org/drawingml/2006/table">
            <a:tbl>
              <a:tblPr/>
              <a:tblGrid>
                <a:gridCol w="4402517">
                  <a:extLst>
                    <a:ext uri="{9D8B030D-6E8A-4147-A177-3AD203B41FA5}">
                      <a16:colId xmlns:a16="http://schemas.microsoft.com/office/drawing/2014/main" val="2280588324"/>
                    </a:ext>
                  </a:extLst>
                </a:gridCol>
                <a:gridCol w="2204438">
                  <a:extLst>
                    <a:ext uri="{9D8B030D-6E8A-4147-A177-3AD203B41FA5}">
                      <a16:colId xmlns:a16="http://schemas.microsoft.com/office/drawing/2014/main" val="3544321953"/>
                    </a:ext>
                  </a:extLst>
                </a:gridCol>
                <a:gridCol w="2204438">
                  <a:extLst>
                    <a:ext uri="{9D8B030D-6E8A-4147-A177-3AD203B41FA5}">
                      <a16:colId xmlns:a16="http://schemas.microsoft.com/office/drawing/2014/main" val="1016277145"/>
                    </a:ext>
                  </a:extLst>
                </a:gridCol>
                <a:gridCol w="2646599">
                  <a:extLst>
                    <a:ext uri="{9D8B030D-6E8A-4147-A177-3AD203B41FA5}">
                      <a16:colId xmlns:a16="http://schemas.microsoft.com/office/drawing/2014/main" val="2593382733"/>
                    </a:ext>
                  </a:extLst>
                </a:gridCol>
              </a:tblGrid>
              <a:tr h="195949">
                <a:tc>
                  <a:txBody>
                    <a:bodyPr/>
                    <a:lstStyle/>
                    <a:p>
                      <a:pPr algn="l" fontAlgn="b"/>
                      <a:r>
                        <a:rPr lang="fr-FR" sz="1400" b="0" i="0" u="none" strike="noStrike">
                          <a:solidFill>
                            <a:srgbClr val="000000"/>
                          </a:solidFill>
                          <a:effectLst/>
                          <a:latin typeface="Calibri" panose="020F0502020204030204" pitchFamily="34" charset="0"/>
                        </a:rPr>
                        <a:t>VARIABLES</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dirty="0" err="1">
                          <a:solidFill>
                            <a:srgbClr val="000000"/>
                          </a:solidFill>
                          <a:effectLst/>
                          <a:latin typeface="Calibri" panose="020F0502020204030204" pitchFamily="34" charset="0"/>
                        </a:rPr>
                        <a:t>hdds</a:t>
                      </a:r>
                      <a:endParaRPr lang="fr-FR" sz="1400" b="0" i="0" u="none" strike="noStrike" dirty="0">
                        <a:solidFill>
                          <a:srgbClr val="000000"/>
                        </a:solidFill>
                        <a:effectLst/>
                        <a:latin typeface="Calibri" panose="020F0502020204030204" pitchFamily="34" charset="0"/>
                      </a:endParaRP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dirty="0" err="1">
                          <a:solidFill>
                            <a:srgbClr val="000000"/>
                          </a:solidFill>
                          <a:effectLst/>
                          <a:latin typeface="Calibri" panose="020F0502020204030204" pitchFamily="34" charset="0"/>
                        </a:rPr>
                        <a:t>hdds</a:t>
                      </a:r>
                      <a:endParaRPr lang="fr-FR" sz="1400" b="0" i="0" u="none" strike="noStrike" dirty="0">
                        <a:solidFill>
                          <a:srgbClr val="000000"/>
                        </a:solidFill>
                        <a:effectLst/>
                        <a:latin typeface="Calibri" panose="020F0502020204030204" pitchFamily="34" charset="0"/>
                      </a:endParaRP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dirty="0" err="1">
                          <a:solidFill>
                            <a:srgbClr val="000000"/>
                          </a:solidFill>
                          <a:effectLst/>
                          <a:latin typeface="Calibri" panose="020F0502020204030204" pitchFamily="34" charset="0"/>
                        </a:rPr>
                        <a:t>Hdds</a:t>
                      </a:r>
                      <a:endParaRPr lang="fr-FR" sz="1400" b="0" i="0" u="none" strike="noStrike" dirty="0">
                        <a:solidFill>
                          <a:srgbClr val="000000"/>
                        </a:solidFill>
                        <a:effectLst/>
                        <a:latin typeface="Calibri" panose="020F0502020204030204" pitchFamily="34" charset="0"/>
                      </a:endParaRP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104031193"/>
                  </a:ext>
                </a:extLst>
              </a:tr>
              <a:tr h="195949">
                <a:tc>
                  <a:txBody>
                    <a:bodyPr/>
                    <a:lstStyle/>
                    <a:p>
                      <a:pPr algn="l" fontAlgn="b"/>
                      <a:r>
                        <a:rPr lang="fr-FR" sz="1400" b="0" i="0" u="none" strike="noStrike">
                          <a:solidFill>
                            <a:srgbClr val="000000"/>
                          </a:solidFill>
                          <a:effectLst/>
                          <a:latin typeface="Calibri" panose="020F0502020204030204" pitchFamily="34" charset="0"/>
                        </a:rPr>
                        <a:t>time</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1.066*** (0.119)</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1.066*** (0.113)</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0.775*** (0.178)</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2533974185"/>
                  </a:ext>
                </a:extLst>
              </a:tr>
              <a:tr h="195949">
                <a:tc>
                  <a:txBody>
                    <a:bodyPr/>
                    <a:lstStyle/>
                    <a:p>
                      <a:pPr algn="l" fontAlgn="b"/>
                      <a:r>
                        <a:rPr lang="fr-FR" sz="1400" b="0" i="0" u="none" strike="noStrike">
                          <a:solidFill>
                            <a:srgbClr val="000000"/>
                          </a:solidFill>
                          <a:effectLst/>
                          <a:latin typeface="Calibri" panose="020F0502020204030204" pitchFamily="34" charset="0"/>
                        </a:rPr>
                        <a:t>treatment</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0.128 (0.119)</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0.128 (0.116)</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0.114 (0.116)</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787520204"/>
                  </a:ext>
                </a:extLst>
              </a:tr>
              <a:tr h="195949">
                <a:tc>
                  <a:txBody>
                    <a:bodyPr/>
                    <a:lstStyle/>
                    <a:p>
                      <a:pPr algn="l" fontAlgn="b"/>
                      <a:r>
                        <a:rPr lang="fr-FR" sz="1400" b="0" i="0" u="none" strike="noStrike">
                          <a:solidFill>
                            <a:srgbClr val="000000"/>
                          </a:solidFill>
                          <a:effectLst/>
                          <a:latin typeface="Calibri" panose="020F0502020204030204" pitchFamily="34" charset="0"/>
                        </a:rPr>
                        <a:t>impact</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0.291* (0.168)</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0.291* (0.167)</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0.342** (0.169)</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854396787"/>
                  </a:ext>
                </a:extLst>
              </a:tr>
              <a:tr h="195949">
                <a:tc>
                  <a:txBody>
                    <a:bodyPr/>
                    <a:lstStyle/>
                    <a:p>
                      <a:pPr algn="l" fontAlgn="b"/>
                      <a:r>
                        <a:rPr lang="en-US" sz="1400" b="0" i="0" u="none" strike="noStrike" dirty="0">
                          <a:solidFill>
                            <a:srgbClr val="000000"/>
                          </a:solidFill>
                          <a:effectLst/>
                          <a:latin typeface="Calibri" panose="020F0502020204030204" pitchFamily="34" charset="0"/>
                        </a:rPr>
                        <a:t>Household size</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dirty="0">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-0.00113 (0.00793)</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1088802316"/>
                  </a:ext>
                </a:extLst>
              </a:tr>
              <a:tr h="195949">
                <a:tc>
                  <a:txBody>
                    <a:bodyPr/>
                    <a:lstStyle/>
                    <a:p>
                      <a:pPr algn="l" fontAlgn="b"/>
                      <a:r>
                        <a:rPr lang="fr-FR" sz="1400" b="0" i="0" u="none" strike="noStrike">
                          <a:solidFill>
                            <a:srgbClr val="000000"/>
                          </a:solidFill>
                          <a:effectLst/>
                          <a:latin typeface="Calibri" panose="020F0502020204030204" pitchFamily="34" charset="0"/>
                        </a:rPr>
                        <a:t>sexe</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0.146 (0.311)</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2588122419"/>
                  </a:ext>
                </a:extLst>
              </a:tr>
              <a:tr h="195949">
                <a:tc>
                  <a:txBody>
                    <a:bodyPr/>
                    <a:lstStyle/>
                    <a:p>
                      <a:pPr algn="l" fontAlgn="b"/>
                      <a:r>
                        <a:rPr lang="fr-FR" sz="1400" b="0" i="0" u="none" strike="noStrike">
                          <a:solidFill>
                            <a:srgbClr val="000000"/>
                          </a:solidFill>
                          <a:effectLst/>
                          <a:latin typeface="Calibri" panose="020F0502020204030204" pitchFamily="34" charset="0"/>
                        </a:rPr>
                        <a:t>age</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0.00888*** (0.00325)</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1750907225"/>
                  </a:ext>
                </a:extLst>
              </a:tr>
              <a:tr h="195949">
                <a:tc>
                  <a:txBody>
                    <a:bodyPr/>
                    <a:lstStyle/>
                    <a:p>
                      <a:pPr algn="l" fontAlgn="b"/>
                      <a:r>
                        <a:rPr lang="fr-FR" sz="1400" b="0" i="0" u="none" strike="noStrike">
                          <a:solidFill>
                            <a:srgbClr val="000000"/>
                          </a:solidFill>
                          <a:effectLst/>
                          <a:latin typeface="Calibri" panose="020F0502020204030204" pitchFamily="34" charset="0"/>
                        </a:rPr>
                        <a:t>ecole</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0.208 (0.128)</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818986586"/>
                  </a:ext>
                </a:extLst>
              </a:tr>
              <a:tr h="195949">
                <a:tc>
                  <a:txBody>
                    <a:bodyPr/>
                    <a:lstStyle/>
                    <a:p>
                      <a:pPr algn="l" fontAlgn="b"/>
                      <a:r>
                        <a:rPr lang="fr-FR" sz="1400" b="0" i="0" u="none" strike="noStrike" dirty="0" err="1">
                          <a:solidFill>
                            <a:srgbClr val="000000"/>
                          </a:solidFill>
                          <a:effectLst/>
                          <a:latin typeface="Calibri" panose="020F0502020204030204" pitchFamily="34" charset="0"/>
                        </a:rPr>
                        <a:t>Married</a:t>
                      </a:r>
                      <a:endParaRPr lang="fr-FR" sz="1400" b="0" i="0" u="none" strike="noStrike" dirty="0">
                        <a:solidFill>
                          <a:srgbClr val="000000"/>
                        </a:solidFill>
                        <a:effectLst/>
                        <a:latin typeface="Calibri" panose="020F0502020204030204" pitchFamily="34" charset="0"/>
                      </a:endParaRP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0.385 (0.687)</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4062612537"/>
                  </a:ext>
                </a:extLst>
              </a:tr>
              <a:tr h="195949">
                <a:tc>
                  <a:txBody>
                    <a:bodyPr/>
                    <a:lstStyle/>
                    <a:p>
                      <a:pPr algn="l" fontAlgn="b"/>
                      <a:r>
                        <a:rPr lang="fr-FR" sz="1400" b="0" i="0" u="none" strike="noStrike" dirty="0">
                          <a:solidFill>
                            <a:srgbClr val="000000"/>
                          </a:solidFill>
                          <a:effectLst/>
                          <a:latin typeface="Calibri" panose="020F0502020204030204" pitchFamily="34" charset="0"/>
                        </a:rPr>
                        <a:t>single</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-0.0884 (0.833)</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1396827483"/>
                  </a:ext>
                </a:extLst>
              </a:tr>
              <a:tr h="195949">
                <a:tc>
                  <a:txBody>
                    <a:bodyPr/>
                    <a:lstStyle/>
                    <a:p>
                      <a:pPr algn="l" fontAlgn="b"/>
                      <a:r>
                        <a:rPr lang="en-US" sz="1400" b="0" i="0" u="none" strike="noStrike" dirty="0">
                          <a:solidFill>
                            <a:srgbClr val="000000"/>
                          </a:solidFill>
                          <a:effectLst/>
                          <a:latin typeface="Calibri" panose="020F0502020204030204" pitchFamily="34" charset="0"/>
                        </a:rPr>
                        <a:t>widowed</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0.382 (0.747)</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300431231"/>
                  </a:ext>
                </a:extLst>
              </a:tr>
              <a:tr h="195949">
                <a:tc>
                  <a:txBody>
                    <a:bodyPr/>
                    <a:lstStyle/>
                    <a:p>
                      <a:pPr algn="l" fontAlgn="b"/>
                      <a:r>
                        <a:rPr lang="fr-FR" sz="1400" b="0" i="0" u="none" strike="noStrike">
                          <a:solidFill>
                            <a:srgbClr val="000000"/>
                          </a:solidFill>
                          <a:effectLst/>
                          <a:latin typeface="Calibri" panose="020F0502020204030204" pitchFamily="34" charset="0"/>
                        </a:rPr>
                        <a:t>credit</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-0.174** (0.0823)</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3867632875"/>
                  </a:ext>
                </a:extLst>
              </a:tr>
              <a:tr h="195949">
                <a:tc>
                  <a:txBody>
                    <a:bodyPr/>
                    <a:lstStyle/>
                    <a:p>
                      <a:pPr algn="l" fontAlgn="b"/>
                      <a:r>
                        <a:rPr lang="en-US" sz="1400" b="0" i="0" u="none" strike="noStrike" dirty="0">
                          <a:solidFill>
                            <a:srgbClr val="000000"/>
                          </a:solidFill>
                          <a:effectLst/>
                          <a:latin typeface="Calibri" panose="020F0502020204030204" pitchFamily="34" charset="0"/>
                        </a:rPr>
                        <a:t>per capita food expenditure</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3.06e-06 (2.12e-06)</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1831234923"/>
                  </a:ext>
                </a:extLst>
              </a:tr>
              <a:tr h="195949">
                <a:tc>
                  <a:txBody>
                    <a:bodyPr/>
                    <a:lstStyle/>
                    <a:p>
                      <a:pPr algn="l" fontAlgn="b"/>
                      <a:r>
                        <a:rPr lang="en-US" sz="1400" b="0" i="0" u="none" strike="noStrike" dirty="0">
                          <a:solidFill>
                            <a:srgbClr val="000000"/>
                          </a:solidFill>
                          <a:effectLst/>
                          <a:latin typeface="Calibri" panose="020F0502020204030204" pitchFamily="34" charset="0"/>
                        </a:rPr>
                        <a:t>per capita non-food expenditure</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4.73e-07 (2.01e-06)</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3149585191"/>
                  </a:ext>
                </a:extLst>
              </a:tr>
              <a:tr h="195949">
                <a:tc>
                  <a:txBody>
                    <a:bodyPr/>
                    <a:lstStyle/>
                    <a:p>
                      <a:pPr algn="l" fontAlgn="b"/>
                      <a:r>
                        <a:rPr lang="en-US" sz="1400" b="0" i="0" u="none" strike="noStrike" dirty="0">
                          <a:solidFill>
                            <a:srgbClr val="000000"/>
                          </a:solidFill>
                          <a:effectLst/>
                          <a:latin typeface="Calibri" panose="020F0502020204030204" pitchFamily="34" charset="0"/>
                        </a:rPr>
                        <a:t>household dependency ratio</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-0.000633 (0.000716)</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3382800091"/>
                  </a:ext>
                </a:extLst>
              </a:tr>
              <a:tr h="195949">
                <a:tc>
                  <a:txBody>
                    <a:bodyPr/>
                    <a:lstStyle/>
                    <a:p>
                      <a:pPr algn="l" fontAlgn="b"/>
                      <a:r>
                        <a:rPr lang="en-US" sz="1400" b="0" i="0" u="none" strike="noStrike" dirty="0">
                          <a:solidFill>
                            <a:srgbClr val="000000"/>
                          </a:solidFill>
                          <a:effectLst/>
                          <a:latin typeface="Calibri" panose="020F0502020204030204" pitchFamily="34" charset="0"/>
                        </a:rPr>
                        <a:t>per capita income from processed products</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4.56e-06 (8.37e-06)</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2087302115"/>
                  </a:ext>
                </a:extLst>
              </a:tr>
              <a:tr h="195949">
                <a:tc>
                  <a:txBody>
                    <a:bodyPr/>
                    <a:lstStyle/>
                    <a:p>
                      <a:pPr algn="l" fontAlgn="b"/>
                      <a:r>
                        <a:rPr lang="en-US" sz="1400" b="0" i="0" u="none" strike="noStrike" dirty="0">
                          <a:solidFill>
                            <a:srgbClr val="000000"/>
                          </a:solidFill>
                          <a:effectLst/>
                          <a:latin typeface="Calibri" panose="020F0502020204030204" pitchFamily="34" charset="0"/>
                        </a:rPr>
                        <a:t>per capita agricultural income</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-5.09e-07 (1.31e-06)</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883131530"/>
                  </a:ext>
                </a:extLst>
              </a:tr>
              <a:tr h="195949">
                <a:tc>
                  <a:txBody>
                    <a:bodyPr/>
                    <a:lstStyle/>
                    <a:p>
                      <a:pPr algn="l" fontAlgn="b"/>
                      <a:r>
                        <a:rPr lang="en-US" sz="1400" b="0" i="0" u="none" strike="noStrike" dirty="0">
                          <a:solidFill>
                            <a:srgbClr val="000000"/>
                          </a:solidFill>
                          <a:effectLst/>
                          <a:latin typeface="Calibri" panose="020F0502020204030204" pitchFamily="34" charset="0"/>
                        </a:rPr>
                        <a:t>non-farm income per capita</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-3.82e-07 (6.82e-07)</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47087981"/>
                  </a:ext>
                </a:extLst>
              </a:tr>
              <a:tr h="0">
                <a:tc>
                  <a:txBody>
                    <a:bodyPr/>
                    <a:lstStyle/>
                    <a:p>
                      <a:pPr algn="l" fontAlgn="b"/>
                      <a:r>
                        <a:rPr lang="fr-FR" sz="1400" b="0" i="0" u="none" strike="noStrike" dirty="0">
                          <a:solidFill>
                            <a:srgbClr val="000000"/>
                          </a:solidFill>
                          <a:effectLst/>
                          <a:latin typeface="Calibri" panose="020F0502020204030204" pitchFamily="34" charset="0"/>
                        </a:rPr>
                        <a:t>land</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-0.136 (0.134)</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2980257732"/>
                  </a:ext>
                </a:extLst>
              </a:tr>
              <a:tr h="195949">
                <a:tc>
                  <a:txBody>
                    <a:bodyPr/>
                    <a:lstStyle/>
                    <a:p>
                      <a:pPr algn="l" fontAlgn="b"/>
                      <a:r>
                        <a:rPr lang="en-US" sz="1400" b="0" i="0" u="none" strike="noStrike" dirty="0">
                          <a:solidFill>
                            <a:srgbClr val="000000"/>
                          </a:solidFill>
                          <a:effectLst/>
                          <a:latin typeface="Calibri" panose="020F0502020204030204" pitchFamily="34" charset="0"/>
                        </a:rPr>
                        <a:t>number of assets in the household</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0.00137 (0.00355)</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350029224"/>
                  </a:ext>
                </a:extLst>
              </a:tr>
              <a:tr h="195949">
                <a:tc>
                  <a:txBody>
                    <a:bodyPr/>
                    <a:lstStyle/>
                    <a:p>
                      <a:pPr algn="l" fontAlgn="b"/>
                      <a:r>
                        <a:rPr lang="fr-FR" sz="1400" b="0" i="0" u="none" strike="noStrike">
                          <a:solidFill>
                            <a:srgbClr val="000000"/>
                          </a:solidFill>
                          <a:effectLst/>
                          <a:latin typeface="Calibri" panose="020F0502020204030204" pitchFamily="34" charset="0"/>
                        </a:rPr>
                        <a:t>Constant</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4.934*** (0.0840)</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4.934*** (0.0836)</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4.127*** (0.844)</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3641522259"/>
                  </a:ext>
                </a:extLst>
              </a:tr>
              <a:tr h="195949">
                <a:tc>
                  <a:txBody>
                    <a:bodyPr/>
                    <a:lstStyle/>
                    <a:p>
                      <a:pPr algn="l" fontAlgn="b"/>
                      <a:r>
                        <a:rPr lang="fr-FR" sz="1400" b="0" i="0" u="none" strike="noStrike">
                          <a:solidFill>
                            <a:srgbClr val="000000"/>
                          </a:solidFill>
                          <a:effectLst/>
                          <a:latin typeface="Calibri" panose="020F0502020204030204" pitchFamily="34" charset="0"/>
                        </a:rPr>
                        <a:t>Effets fixes</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 </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oui</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oui</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3237270900"/>
                  </a:ext>
                </a:extLst>
              </a:tr>
              <a:tr h="195949">
                <a:tc>
                  <a:txBody>
                    <a:bodyPr/>
                    <a:lstStyle/>
                    <a:p>
                      <a:pPr algn="l" fontAlgn="b"/>
                      <a:r>
                        <a:rPr lang="fr-FR" sz="1400" b="0" i="0" u="none" strike="noStrike">
                          <a:solidFill>
                            <a:srgbClr val="000000"/>
                          </a:solidFill>
                          <a:effectLst/>
                          <a:latin typeface="Calibri" panose="020F0502020204030204" pitchFamily="34" charset="0"/>
                        </a:rPr>
                        <a:t>Observations</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dirty="0">
                          <a:solidFill>
                            <a:srgbClr val="000000"/>
                          </a:solidFill>
                          <a:effectLst/>
                          <a:latin typeface="Calibri" panose="020F0502020204030204" pitchFamily="34" charset="0"/>
                        </a:rPr>
                        <a:t>2248</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dirty="0">
                          <a:solidFill>
                            <a:srgbClr val="000000"/>
                          </a:solidFill>
                          <a:effectLst/>
                          <a:latin typeface="Calibri" panose="020F0502020204030204" pitchFamily="34" charset="0"/>
                        </a:rPr>
                        <a:t>2248</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dirty="0">
                          <a:solidFill>
                            <a:srgbClr val="000000"/>
                          </a:solidFill>
                          <a:effectLst/>
                          <a:latin typeface="Calibri" panose="020F0502020204030204" pitchFamily="34" charset="0"/>
                        </a:rPr>
                        <a:t>2248</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4158613005"/>
                  </a:ext>
                </a:extLst>
              </a:tr>
              <a:tr h="195949">
                <a:tc>
                  <a:txBody>
                    <a:bodyPr/>
                    <a:lstStyle/>
                    <a:p>
                      <a:pPr algn="l" fontAlgn="b"/>
                      <a:r>
                        <a:rPr lang="fr-FR" sz="1400" b="0" i="0" u="none" strike="noStrike">
                          <a:solidFill>
                            <a:srgbClr val="000000"/>
                          </a:solidFill>
                          <a:effectLst/>
                          <a:latin typeface="Calibri" panose="020F0502020204030204" pitchFamily="34" charset="0"/>
                        </a:rPr>
                        <a:t>R-squared</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0.124</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a:solidFill>
                            <a:srgbClr val="000000"/>
                          </a:solidFill>
                          <a:effectLst/>
                          <a:latin typeface="Calibri" panose="020F0502020204030204" pitchFamily="34" charset="0"/>
                        </a:rPr>
                        <a:t>0.124</a:t>
                      </a:r>
                    </a:p>
                  </a:txBody>
                  <a:tcPr marL="4411" marR="4411" marT="4411" marB="0" anchor="b">
                    <a:lnL>
                      <a:noFill/>
                    </a:lnL>
                    <a:lnR>
                      <a:noFill/>
                    </a:lnR>
                    <a:lnT>
                      <a:noFill/>
                    </a:lnT>
                    <a:lnB>
                      <a:noFill/>
                    </a:lnB>
                    <a:solidFill>
                      <a:srgbClr val="FFFFFF"/>
                    </a:solidFill>
                  </a:tcPr>
                </a:tc>
                <a:tc>
                  <a:txBody>
                    <a:bodyPr/>
                    <a:lstStyle/>
                    <a:p>
                      <a:pPr algn="l" fontAlgn="b"/>
                      <a:r>
                        <a:rPr lang="fr-FR" sz="1400" b="0" i="0" u="none" strike="noStrike" dirty="0">
                          <a:solidFill>
                            <a:srgbClr val="000000"/>
                          </a:solidFill>
                          <a:effectLst/>
                          <a:latin typeface="Calibri" panose="020F0502020204030204" pitchFamily="34" charset="0"/>
                        </a:rPr>
                        <a:t>0.137</a:t>
                      </a:r>
                    </a:p>
                  </a:txBody>
                  <a:tcPr marL="4411" marR="4411" marT="4411" marB="0" anchor="b">
                    <a:lnL>
                      <a:noFill/>
                    </a:lnL>
                    <a:lnR>
                      <a:noFill/>
                    </a:lnR>
                    <a:lnT>
                      <a:noFill/>
                    </a:lnT>
                    <a:lnB>
                      <a:noFill/>
                    </a:lnB>
                    <a:solidFill>
                      <a:srgbClr val="FFFFFF"/>
                    </a:solidFill>
                  </a:tcPr>
                </a:tc>
                <a:extLst>
                  <a:ext uri="{0D108BD9-81ED-4DB2-BD59-A6C34878D82A}">
                    <a16:rowId xmlns:a16="http://schemas.microsoft.com/office/drawing/2014/main" val="2255070830"/>
                  </a:ext>
                </a:extLst>
              </a:tr>
            </a:tbl>
          </a:graphicData>
        </a:graphic>
      </p:graphicFrame>
    </p:spTree>
    <p:extLst>
      <p:ext uri="{BB962C8B-B14F-4D97-AF65-F5344CB8AC3E}">
        <p14:creationId xmlns:p14="http://schemas.microsoft.com/office/powerpoint/2010/main" val="29337470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21</a:t>
            </a:fld>
            <a:endParaRPr lang="en-US"/>
          </a:p>
        </p:txBody>
      </p:sp>
      <p:sp>
        <p:nvSpPr>
          <p:cNvPr id="7" name="ZoneTexte 6"/>
          <p:cNvSpPr txBox="1"/>
          <p:nvPr/>
        </p:nvSpPr>
        <p:spPr>
          <a:xfrm>
            <a:off x="1925053" y="96252"/>
            <a:ext cx="6448925" cy="369332"/>
          </a:xfrm>
          <a:prstGeom prst="rect">
            <a:avLst/>
          </a:prstGeom>
          <a:noFill/>
        </p:spPr>
        <p:txBody>
          <a:bodyPr wrap="square" rtlCol="0">
            <a:spAutoFit/>
          </a:bodyPr>
          <a:lstStyle/>
          <a:p>
            <a:pPr lvl="0"/>
            <a:r>
              <a:rPr lang="en-US" b="1" dirty="0"/>
              <a:t>Results and discussion/ Results of the assessments</a:t>
            </a:r>
          </a:p>
        </p:txBody>
      </p:sp>
      <p:pic>
        <p:nvPicPr>
          <p:cNvPr id="8" name="Image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343" y="777163"/>
            <a:ext cx="6299835" cy="2607882"/>
          </a:xfrm>
          <a:prstGeom prst="rect">
            <a:avLst/>
          </a:prstGeom>
          <a:noFill/>
          <a:ln>
            <a:noFill/>
          </a:ln>
        </p:spPr>
      </p:pic>
      <p:sp>
        <p:nvSpPr>
          <p:cNvPr id="4" name="ZoneTexte 3"/>
          <p:cNvSpPr txBox="1"/>
          <p:nvPr/>
        </p:nvSpPr>
        <p:spPr>
          <a:xfrm>
            <a:off x="356712" y="465584"/>
            <a:ext cx="5757098" cy="646331"/>
          </a:xfrm>
          <a:prstGeom prst="rect">
            <a:avLst/>
          </a:prstGeom>
          <a:noFill/>
        </p:spPr>
        <p:txBody>
          <a:bodyPr wrap="square" rtlCol="0">
            <a:spAutoFit/>
          </a:bodyPr>
          <a:lstStyle/>
          <a:p>
            <a:r>
              <a:rPr lang="en-US" i="1"/>
              <a:t>Chart 3 :  marginal effects of treatment on HDDS</a:t>
            </a:r>
          </a:p>
          <a:p>
            <a:endParaRPr lang="en-US" dirty="0"/>
          </a:p>
        </p:txBody>
      </p:sp>
      <p:sp>
        <p:nvSpPr>
          <p:cNvPr id="5" name="ZoneTexte 4"/>
          <p:cNvSpPr txBox="1"/>
          <p:nvPr/>
        </p:nvSpPr>
        <p:spPr>
          <a:xfrm>
            <a:off x="6656547" y="777163"/>
            <a:ext cx="5315712" cy="1754326"/>
          </a:xfrm>
          <a:prstGeom prst="rect">
            <a:avLst/>
          </a:prstGeom>
          <a:noFill/>
        </p:spPr>
        <p:txBody>
          <a:bodyPr wrap="square" rtlCol="0">
            <a:spAutoFit/>
          </a:bodyPr>
          <a:lstStyle/>
          <a:p>
            <a:r>
              <a:rPr lang="en-US" dirty="0"/>
              <a:t>Chart 3 shows the marginal effects of the program over time. Indeed, between 2016 and 2020, </a:t>
            </a:r>
            <a:r>
              <a:rPr lang="en-US" dirty="0" err="1"/>
              <a:t>hdds</a:t>
            </a:r>
            <a:r>
              <a:rPr lang="en-US" dirty="0"/>
              <a:t> increases among both beneficiary and control households, but the increase is much larger among beneficiary households thanks to the program.</a:t>
            </a:r>
          </a:p>
          <a:p>
            <a:endParaRPr lang="en-US" dirty="0"/>
          </a:p>
        </p:txBody>
      </p:sp>
      <p:sp>
        <p:nvSpPr>
          <p:cNvPr id="11" name="ZoneTexte 10"/>
          <p:cNvSpPr txBox="1"/>
          <p:nvPr/>
        </p:nvSpPr>
        <p:spPr>
          <a:xfrm>
            <a:off x="0" y="4440046"/>
            <a:ext cx="8608226" cy="1200329"/>
          </a:xfrm>
          <a:prstGeom prst="rect">
            <a:avLst/>
          </a:prstGeom>
          <a:noFill/>
        </p:spPr>
        <p:txBody>
          <a:bodyPr wrap="square" rtlCol="0">
            <a:spAutoFit/>
          </a:bodyPr>
          <a:lstStyle/>
          <a:p>
            <a:r>
              <a:rPr lang="en-US" dirty="0"/>
              <a:t>The regression results  show that the program had a negative but not significant impact on caloric intake. In addition, none of the covariates except for the number of assets variable had a significant impact on caloric consumption.</a:t>
            </a:r>
          </a:p>
          <a:p>
            <a:endParaRPr lang="en-US" dirty="0"/>
          </a:p>
        </p:txBody>
      </p:sp>
    </p:spTree>
    <p:extLst>
      <p:ext uri="{BB962C8B-B14F-4D97-AF65-F5344CB8AC3E}">
        <p14:creationId xmlns:p14="http://schemas.microsoft.com/office/powerpoint/2010/main" val="958558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22</a:t>
            </a:fld>
            <a:endParaRPr lang="en-US"/>
          </a:p>
        </p:txBody>
      </p:sp>
      <p:sp>
        <p:nvSpPr>
          <p:cNvPr id="7" name="ZoneTexte 6"/>
          <p:cNvSpPr txBox="1"/>
          <p:nvPr/>
        </p:nvSpPr>
        <p:spPr>
          <a:xfrm>
            <a:off x="1925053" y="96252"/>
            <a:ext cx="6448925" cy="369332"/>
          </a:xfrm>
          <a:prstGeom prst="rect">
            <a:avLst/>
          </a:prstGeom>
          <a:noFill/>
        </p:spPr>
        <p:txBody>
          <a:bodyPr wrap="square" rtlCol="0">
            <a:spAutoFit/>
          </a:bodyPr>
          <a:lstStyle/>
          <a:p>
            <a:pPr lvl="0"/>
            <a:r>
              <a:rPr lang="en-US" b="1" dirty="0"/>
              <a:t>Results and discussion/ Results of the assessments</a:t>
            </a:r>
          </a:p>
        </p:txBody>
      </p:sp>
      <p:sp>
        <p:nvSpPr>
          <p:cNvPr id="18" name="ZoneTexte 17"/>
          <p:cNvSpPr txBox="1"/>
          <p:nvPr/>
        </p:nvSpPr>
        <p:spPr>
          <a:xfrm>
            <a:off x="229722" y="722689"/>
            <a:ext cx="4342280" cy="923330"/>
          </a:xfrm>
          <a:prstGeom prst="rect">
            <a:avLst/>
          </a:prstGeom>
          <a:noFill/>
        </p:spPr>
        <p:txBody>
          <a:bodyPr wrap="square" rtlCol="0">
            <a:spAutoFit/>
          </a:bodyPr>
          <a:lstStyle/>
          <a:p>
            <a:r>
              <a:rPr lang="en-US" i="1" dirty="0"/>
              <a:t>Table 12 : the effects of the treatment on the existence or not of a hunger gap</a:t>
            </a:r>
          </a:p>
          <a:p>
            <a:endParaRPr lang="en-US" dirty="0"/>
          </a:p>
        </p:txBody>
      </p:sp>
      <p:sp>
        <p:nvSpPr>
          <p:cNvPr id="10" name="ZoneTexte 9"/>
          <p:cNvSpPr txBox="1"/>
          <p:nvPr/>
        </p:nvSpPr>
        <p:spPr>
          <a:xfrm>
            <a:off x="177483" y="3771694"/>
            <a:ext cx="11548188" cy="2031325"/>
          </a:xfrm>
          <a:prstGeom prst="rect">
            <a:avLst/>
          </a:prstGeom>
          <a:noFill/>
        </p:spPr>
        <p:txBody>
          <a:bodyPr wrap="square" rtlCol="0">
            <a:spAutoFit/>
          </a:bodyPr>
          <a:lstStyle/>
          <a:p>
            <a:r>
              <a:rPr lang="en-US" dirty="0"/>
              <a:t>the estimates of the program's effects using a logit regression model reveal that the granting of post-harvest equipment to households had a negative effect on the hunger gap for beneficiary households, on the sale of goods as a means of escaping food insecurity, and on meal skipping during the hunger gap. Indeed, Table 9 shows that the effect on the hunger gap is negative and significant at the 5% level. In other words, providing the rural world with these types of machines has allowed them to experience fewer lean times. Consequently, this positively affects their food security because the lean season is a difficult period for rural households during which they are forced to adopt resilience strategies such as selling their goods or skipping meals to cope with food insecurity.</a:t>
            </a:r>
          </a:p>
        </p:txBody>
      </p:sp>
      <p:graphicFrame>
        <p:nvGraphicFramePr>
          <p:cNvPr id="11" name="Tableau 10"/>
          <p:cNvGraphicFramePr>
            <a:graphicFrameLocks noGrp="1"/>
          </p:cNvGraphicFramePr>
          <p:nvPr>
            <p:extLst>
              <p:ext uri="{D42A27DB-BD31-4B8C-83A1-F6EECF244321}">
                <p14:modId xmlns:p14="http://schemas.microsoft.com/office/powerpoint/2010/main" val="145315221"/>
              </p:ext>
            </p:extLst>
          </p:nvPr>
        </p:nvGraphicFramePr>
        <p:xfrm>
          <a:off x="177481" y="1296954"/>
          <a:ext cx="11252518" cy="2295333"/>
        </p:xfrm>
        <a:graphic>
          <a:graphicData uri="http://schemas.openxmlformats.org/drawingml/2006/table">
            <a:tbl>
              <a:tblPr firstRow="1" firstCol="1" bandRow="1"/>
              <a:tblGrid>
                <a:gridCol w="4410299">
                  <a:extLst>
                    <a:ext uri="{9D8B030D-6E8A-4147-A177-3AD203B41FA5}">
                      <a16:colId xmlns:a16="http://schemas.microsoft.com/office/drawing/2014/main" val="4219672432"/>
                    </a:ext>
                  </a:extLst>
                </a:gridCol>
                <a:gridCol w="1438821">
                  <a:extLst>
                    <a:ext uri="{9D8B030D-6E8A-4147-A177-3AD203B41FA5}">
                      <a16:colId xmlns:a16="http://schemas.microsoft.com/office/drawing/2014/main" val="1864734890"/>
                    </a:ext>
                  </a:extLst>
                </a:gridCol>
                <a:gridCol w="1230296">
                  <a:extLst>
                    <a:ext uri="{9D8B030D-6E8A-4147-A177-3AD203B41FA5}">
                      <a16:colId xmlns:a16="http://schemas.microsoft.com/office/drawing/2014/main" val="703012099"/>
                    </a:ext>
                  </a:extLst>
                </a:gridCol>
                <a:gridCol w="771541">
                  <a:extLst>
                    <a:ext uri="{9D8B030D-6E8A-4147-A177-3AD203B41FA5}">
                      <a16:colId xmlns:a16="http://schemas.microsoft.com/office/drawing/2014/main" val="224487492"/>
                    </a:ext>
                  </a:extLst>
                </a:gridCol>
                <a:gridCol w="774149">
                  <a:extLst>
                    <a:ext uri="{9D8B030D-6E8A-4147-A177-3AD203B41FA5}">
                      <a16:colId xmlns:a16="http://schemas.microsoft.com/office/drawing/2014/main" val="1180008847"/>
                    </a:ext>
                  </a:extLst>
                </a:gridCol>
                <a:gridCol w="2627412">
                  <a:extLst>
                    <a:ext uri="{9D8B030D-6E8A-4147-A177-3AD203B41FA5}">
                      <a16:colId xmlns:a16="http://schemas.microsoft.com/office/drawing/2014/main" val="1309925805"/>
                    </a:ext>
                  </a:extLst>
                </a:gridCol>
              </a:tblGrid>
              <a:tr h="765111">
                <a:tc>
                  <a:txBody>
                    <a:bodyPr/>
                    <a:lstStyle/>
                    <a:p>
                      <a:pPr algn="l" fontAlgn="b"/>
                      <a:r>
                        <a:rPr lang="en-US" sz="2100" b="0" i="0" u="none" strike="noStrike">
                          <a:solidFill>
                            <a:srgbClr val="000000"/>
                          </a:solidFill>
                          <a:effectLst/>
                          <a:latin typeface="Calibri" panose="020F0502020204030204" pitchFamily="34" charset="0"/>
                        </a:rPr>
                        <a:t>Hunger gap</a:t>
                      </a:r>
                    </a:p>
                  </a:txBody>
                  <a:tcPr marL="6991" marR="6991" marT="699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100" b="0" i="0" u="none" strike="noStrike">
                          <a:solidFill>
                            <a:srgbClr val="000000"/>
                          </a:solidFill>
                          <a:effectLst/>
                          <a:latin typeface="Calibri" panose="020F0502020204030204" pitchFamily="34" charset="0"/>
                        </a:rPr>
                        <a:t>     Coef.</a:t>
                      </a:r>
                    </a:p>
                  </a:txBody>
                  <a:tcPr marL="6991" marR="6991" marT="699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100" b="0" i="0" u="none" strike="noStrike">
                          <a:solidFill>
                            <a:srgbClr val="000000"/>
                          </a:solidFill>
                          <a:effectLst/>
                          <a:latin typeface="Calibri" panose="020F0502020204030204" pitchFamily="34" charset="0"/>
                        </a:rPr>
                        <a:t>Std. Err.</a:t>
                      </a:r>
                    </a:p>
                  </a:txBody>
                  <a:tcPr marL="6991" marR="6991" marT="699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100" b="0" i="0" u="none" strike="noStrike">
                          <a:solidFill>
                            <a:srgbClr val="000000"/>
                          </a:solidFill>
                          <a:effectLst/>
                          <a:latin typeface="Calibri" panose="020F0502020204030204" pitchFamily="34" charset="0"/>
                        </a:rPr>
                        <a:t>z</a:t>
                      </a:r>
                    </a:p>
                  </a:txBody>
                  <a:tcPr marL="6991" marR="6991" marT="699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100" b="0" i="0" u="none" strike="noStrike">
                          <a:solidFill>
                            <a:srgbClr val="000000"/>
                          </a:solidFill>
                          <a:effectLst/>
                          <a:latin typeface="Calibri" panose="020F0502020204030204" pitchFamily="34" charset="0"/>
                        </a:rPr>
                        <a:t>P&gt;|z|</a:t>
                      </a:r>
                    </a:p>
                  </a:txBody>
                  <a:tcPr marL="6991" marR="6991" marT="699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100" b="0" i="0" u="none" strike="noStrike">
                          <a:solidFill>
                            <a:srgbClr val="000000"/>
                          </a:solidFill>
                          <a:effectLst/>
                          <a:latin typeface="Calibri" panose="020F0502020204030204" pitchFamily="34" charset="0"/>
                        </a:rPr>
                        <a:t>[95% Conf. Interval]</a:t>
                      </a:r>
                    </a:p>
                  </a:txBody>
                  <a:tcPr marL="6991" marR="6991" marT="699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8145279"/>
                  </a:ext>
                </a:extLst>
              </a:tr>
              <a:tr h="765111">
                <a:tc>
                  <a:txBody>
                    <a:bodyPr/>
                    <a:lstStyle/>
                    <a:p>
                      <a:pPr algn="l" fontAlgn="b"/>
                      <a:r>
                        <a:rPr lang="en-US" sz="2100" b="0" i="0" u="none" strike="noStrike">
                          <a:solidFill>
                            <a:srgbClr val="000000"/>
                          </a:solidFill>
                          <a:effectLst/>
                          <a:latin typeface="Calibri" panose="020F0502020204030204" pitchFamily="34" charset="0"/>
                        </a:rPr>
                        <a:t>average treatment effect on treated</a:t>
                      </a:r>
                    </a:p>
                  </a:txBody>
                  <a:tcPr marL="6991" marR="6991" marT="699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2100" b="0" i="0" u="none" strike="noStrike">
                          <a:solidFill>
                            <a:srgbClr val="000000"/>
                          </a:solidFill>
                          <a:effectLst/>
                          <a:latin typeface="Calibri" panose="020F0502020204030204" pitchFamily="34" charset="0"/>
                        </a:rPr>
                        <a:t>  -.0440026</a:t>
                      </a:r>
                    </a:p>
                  </a:txBody>
                  <a:tcPr marL="6991" marR="6991" marT="699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2100" b="0" i="0" u="none" strike="noStrike">
                          <a:solidFill>
                            <a:srgbClr val="000000"/>
                          </a:solidFill>
                          <a:effectLst/>
                          <a:latin typeface="Calibri" panose="020F0502020204030204" pitchFamily="34" charset="0"/>
                        </a:rPr>
                        <a:t>.022141</a:t>
                      </a:r>
                    </a:p>
                  </a:txBody>
                  <a:tcPr marL="6991" marR="6991" marT="699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2100" b="0" i="0" u="none" strike="noStrike">
                          <a:solidFill>
                            <a:srgbClr val="000000"/>
                          </a:solidFill>
                          <a:effectLst/>
                          <a:latin typeface="Calibri" panose="020F0502020204030204" pitchFamily="34" charset="0"/>
                        </a:rPr>
                        <a:t>-1.99</a:t>
                      </a:r>
                    </a:p>
                  </a:txBody>
                  <a:tcPr marL="6991" marR="6991" marT="699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2100" b="0" i="0" u="none" strike="noStrike">
                          <a:solidFill>
                            <a:srgbClr val="000000"/>
                          </a:solidFill>
                          <a:effectLst/>
                          <a:latin typeface="Calibri" panose="020F0502020204030204" pitchFamily="34" charset="0"/>
                        </a:rPr>
                        <a:t>0.047</a:t>
                      </a:r>
                    </a:p>
                  </a:txBody>
                  <a:tcPr marL="6991" marR="6991" marT="699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2100" b="0" i="0" u="none" strike="noStrike">
                          <a:solidFill>
                            <a:srgbClr val="000000"/>
                          </a:solidFill>
                          <a:effectLst/>
                          <a:latin typeface="Calibri" panose="020F0502020204030204" pitchFamily="34" charset="0"/>
                        </a:rPr>
                        <a:t>-.087398   -.0006071</a:t>
                      </a:r>
                    </a:p>
                  </a:txBody>
                  <a:tcPr marL="6991" marR="6991" marT="6991"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35490816"/>
                  </a:ext>
                </a:extLst>
              </a:tr>
              <a:tr h="765111">
                <a:tc>
                  <a:txBody>
                    <a:bodyPr/>
                    <a:lstStyle/>
                    <a:p>
                      <a:pPr algn="l" fontAlgn="b"/>
                      <a:r>
                        <a:rPr lang="en-US" sz="2100" b="0" i="0" u="none" strike="noStrike">
                          <a:solidFill>
                            <a:srgbClr val="000000"/>
                          </a:solidFill>
                          <a:effectLst/>
                          <a:latin typeface="Calibri" panose="020F0502020204030204" pitchFamily="34" charset="0"/>
                        </a:rPr>
                        <a:t>Pomean traitement</a:t>
                      </a:r>
                    </a:p>
                  </a:txBody>
                  <a:tcPr marL="6991" marR="6991" marT="6991" marB="0" anchor="b">
                    <a:lnL>
                      <a:noFill/>
                    </a:lnL>
                    <a:lnR>
                      <a:noFill/>
                    </a:lnR>
                    <a:lnT>
                      <a:noFill/>
                    </a:lnT>
                    <a:lnB>
                      <a:noFill/>
                    </a:lnB>
                  </a:tcPr>
                </a:tc>
                <a:tc>
                  <a:txBody>
                    <a:bodyPr/>
                    <a:lstStyle/>
                    <a:p>
                      <a:pPr algn="l" fontAlgn="b"/>
                      <a:r>
                        <a:rPr lang="en-US" sz="2100" b="0" i="0" u="none" strike="noStrike">
                          <a:solidFill>
                            <a:srgbClr val="000000"/>
                          </a:solidFill>
                          <a:effectLst/>
                          <a:latin typeface="Calibri" panose="020F0502020204030204" pitchFamily="34" charset="0"/>
                        </a:rPr>
                        <a:t>   .7660103</a:t>
                      </a:r>
                    </a:p>
                  </a:txBody>
                  <a:tcPr marL="6991" marR="6991" marT="6991" marB="0" anchor="b">
                    <a:lnL>
                      <a:noFill/>
                    </a:lnL>
                    <a:lnR>
                      <a:noFill/>
                    </a:lnR>
                    <a:lnT>
                      <a:noFill/>
                    </a:lnT>
                    <a:lnB>
                      <a:noFill/>
                    </a:lnB>
                  </a:tcPr>
                </a:tc>
                <a:tc>
                  <a:txBody>
                    <a:bodyPr/>
                    <a:lstStyle/>
                    <a:p>
                      <a:pPr algn="l" fontAlgn="b"/>
                      <a:r>
                        <a:rPr lang="en-US" sz="2100" b="0" i="0" u="none" strike="noStrike">
                          <a:solidFill>
                            <a:srgbClr val="000000"/>
                          </a:solidFill>
                          <a:effectLst/>
                          <a:latin typeface="Calibri" panose="020F0502020204030204" pitchFamily="34" charset="0"/>
                        </a:rPr>
                        <a:t>.0152112</a:t>
                      </a:r>
                    </a:p>
                  </a:txBody>
                  <a:tcPr marL="6991" marR="6991" marT="6991" marB="0" anchor="b">
                    <a:lnL>
                      <a:noFill/>
                    </a:lnL>
                    <a:lnR>
                      <a:noFill/>
                    </a:lnR>
                    <a:lnT>
                      <a:noFill/>
                    </a:lnT>
                    <a:lnB>
                      <a:noFill/>
                    </a:lnB>
                  </a:tcPr>
                </a:tc>
                <a:tc>
                  <a:txBody>
                    <a:bodyPr/>
                    <a:lstStyle/>
                    <a:p>
                      <a:pPr algn="l" fontAlgn="b"/>
                      <a:r>
                        <a:rPr lang="en-US" sz="2100" b="0" i="0" u="none" strike="noStrike">
                          <a:solidFill>
                            <a:srgbClr val="000000"/>
                          </a:solidFill>
                          <a:effectLst/>
                          <a:latin typeface="Calibri" panose="020F0502020204030204" pitchFamily="34" charset="0"/>
                        </a:rPr>
                        <a:t>50.36</a:t>
                      </a:r>
                    </a:p>
                  </a:txBody>
                  <a:tcPr marL="6991" marR="6991" marT="6991" marB="0" anchor="b">
                    <a:lnL>
                      <a:noFill/>
                    </a:lnL>
                    <a:lnR>
                      <a:noFill/>
                    </a:lnR>
                    <a:lnT>
                      <a:noFill/>
                    </a:lnT>
                    <a:lnB>
                      <a:noFill/>
                    </a:lnB>
                  </a:tcPr>
                </a:tc>
                <a:tc>
                  <a:txBody>
                    <a:bodyPr/>
                    <a:lstStyle/>
                    <a:p>
                      <a:pPr algn="l" fontAlgn="b"/>
                      <a:r>
                        <a:rPr lang="en-US" sz="2100" b="0" i="0" u="none" strike="noStrike">
                          <a:solidFill>
                            <a:srgbClr val="000000"/>
                          </a:solidFill>
                          <a:effectLst/>
                          <a:latin typeface="Calibri" panose="020F0502020204030204" pitchFamily="34" charset="0"/>
                        </a:rPr>
                        <a:t>0.000</a:t>
                      </a:r>
                    </a:p>
                  </a:txBody>
                  <a:tcPr marL="6991" marR="6991" marT="6991" marB="0" anchor="b">
                    <a:lnL>
                      <a:noFill/>
                    </a:lnL>
                    <a:lnR>
                      <a:noFill/>
                    </a:lnR>
                    <a:lnT>
                      <a:noFill/>
                    </a:lnT>
                    <a:lnB>
                      <a:noFill/>
                    </a:lnB>
                  </a:tcPr>
                </a:tc>
                <a:tc>
                  <a:txBody>
                    <a:bodyPr/>
                    <a:lstStyle/>
                    <a:p>
                      <a:pPr algn="l" fontAlgn="b"/>
                      <a:r>
                        <a:rPr lang="en-US" sz="2100" b="0" i="0" u="none" strike="noStrike" dirty="0">
                          <a:solidFill>
                            <a:srgbClr val="000000"/>
                          </a:solidFill>
                          <a:effectLst/>
                          <a:latin typeface="Calibri" panose="020F0502020204030204" pitchFamily="34" charset="0"/>
                        </a:rPr>
                        <a:t>.7361969    .7958237</a:t>
                      </a:r>
                    </a:p>
                  </a:txBody>
                  <a:tcPr marL="6991" marR="6991" marT="6991" marB="0" anchor="b">
                    <a:lnL>
                      <a:noFill/>
                    </a:lnL>
                    <a:lnR>
                      <a:noFill/>
                    </a:lnR>
                    <a:lnT>
                      <a:noFill/>
                    </a:lnT>
                    <a:lnB>
                      <a:noFill/>
                    </a:lnB>
                  </a:tcPr>
                </a:tc>
                <a:extLst>
                  <a:ext uri="{0D108BD9-81ED-4DB2-BD59-A6C34878D82A}">
                    <a16:rowId xmlns:a16="http://schemas.microsoft.com/office/drawing/2014/main" val="3219549153"/>
                  </a:ext>
                </a:extLst>
              </a:tr>
            </a:tbl>
          </a:graphicData>
        </a:graphic>
      </p:graphicFrame>
    </p:spTree>
    <p:extLst>
      <p:ext uri="{BB962C8B-B14F-4D97-AF65-F5344CB8AC3E}">
        <p14:creationId xmlns:p14="http://schemas.microsoft.com/office/powerpoint/2010/main" val="1675321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2102" y="-7535"/>
            <a:ext cx="10353762" cy="970450"/>
          </a:xfrm>
        </p:spPr>
        <p:txBody>
          <a:bodyPr/>
          <a:lstStyle/>
          <a:p>
            <a:r>
              <a:rPr lang="fr-SN" sz="5400" dirty="0"/>
              <a:t>                       Conclusion</a:t>
            </a:r>
            <a:endParaRPr lang="en-US" sz="5400" dirty="0"/>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23</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13" name="Imag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sp>
        <p:nvSpPr>
          <p:cNvPr id="3" name="ZoneTexte 2"/>
          <p:cNvSpPr txBox="1"/>
          <p:nvPr/>
        </p:nvSpPr>
        <p:spPr>
          <a:xfrm rot="10800000" flipV="1">
            <a:off x="880872" y="1981401"/>
            <a:ext cx="10777728" cy="3816429"/>
          </a:xfrm>
          <a:prstGeom prst="rect">
            <a:avLst/>
          </a:prstGeom>
          <a:noFill/>
        </p:spPr>
        <p:txBody>
          <a:bodyPr wrap="square" rtlCol="0">
            <a:spAutoFit/>
          </a:bodyPr>
          <a:lstStyle/>
          <a:p>
            <a:pPr marL="285750" indent="-285750">
              <a:buFont typeface="Arial" panose="020B0604020202020204" pitchFamily="34" charset="0"/>
              <a:buChar char="•"/>
            </a:pPr>
            <a:r>
              <a:rPr lang="en-US" sz="2800" dirty="0"/>
              <a:t>The results of the double-difference method showed that post-harvest equipment had a positive and significant impact on </a:t>
            </a:r>
            <a:r>
              <a:rPr lang="en-US" sz="2800" dirty="0" err="1"/>
              <a:t>hdds</a:t>
            </a:r>
            <a:r>
              <a:rPr lang="en-US" sz="2800" dirty="0"/>
              <a:t>. </a:t>
            </a:r>
          </a:p>
          <a:p>
            <a:pPr marL="285750" indent="-285750">
              <a:buFont typeface="Arial" panose="020B0604020202020204" pitchFamily="34" charset="0"/>
              <a:buChar char="•"/>
            </a:pPr>
            <a:r>
              <a:rPr lang="en-US" sz="2800" dirty="0"/>
              <a:t>However, for caloric consumption, the regression shows a negative coefficient but it is not significant. </a:t>
            </a:r>
          </a:p>
          <a:p>
            <a:pPr marL="285750" indent="-285750">
              <a:buFont typeface="Arial" panose="020B0604020202020204" pitchFamily="34" charset="0"/>
              <a:buChar char="•"/>
            </a:pPr>
            <a:r>
              <a:rPr lang="en-US" sz="2800" dirty="0"/>
              <a:t>In addition, the results of the regression by the binary logistic model showed that post-harvest equipment reduced households' experience of the hunger gap, the sale of goods to cope with the hunger gap, and meal skipping. This translates into a positive impact on food security.</a:t>
            </a:r>
          </a:p>
          <a:p>
            <a:endParaRPr lang="en-US" dirty="0"/>
          </a:p>
        </p:txBody>
      </p:sp>
    </p:spTree>
    <p:extLst>
      <p:ext uri="{BB962C8B-B14F-4D97-AF65-F5344CB8AC3E}">
        <p14:creationId xmlns:p14="http://schemas.microsoft.com/office/powerpoint/2010/main" val="36626612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2102" y="-7535"/>
            <a:ext cx="10353762" cy="970450"/>
          </a:xfrm>
        </p:spPr>
        <p:txBody>
          <a:bodyPr/>
          <a:lstStyle/>
          <a:p>
            <a:r>
              <a:rPr lang="fr-SN" sz="5400" dirty="0"/>
              <a:t>                       Conclusion</a:t>
            </a:r>
            <a:endParaRPr lang="en-US" sz="5400" dirty="0"/>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24</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13" name="Imag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sp>
        <p:nvSpPr>
          <p:cNvPr id="3" name="ZoneTexte 2"/>
          <p:cNvSpPr txBox="1"/>
          <p:nvPr/>
        </p:nvSpPr>
        <p:spPr>
          <a:xfrm rot="10800000" flipV="1">
            <a:off x="880872" y="1931263"/>
            <a:ext cx="10777728" cy="4893647"/>
          </a:xfrm>
          <a:prstGeom prst="rect">
            <a:avLst/>
          </a:prstGeom>
          <a:noFill/>
        </p:spPr>
        <p:txBody>
          <a:bodyPr wrap="square" rtlCol="0">
            <a:spAutoFit/>
          </a:bodyPr>
          <a:lstStyle/>
          <a:p>
            <a:r>
              <a:rPr lang="en-US" sz="2400" dirty="0"/>
              <a:t>For a better impact on food security, we recommend that decision-makers :</a:t>
            </a:r>
          </a:p>
          <a:p>
            <a:pPr marL="285750" lvl="0" indent="-285750">
              <a:buFont typeface="Arial" panose="020B0604020202020204" pitchFamily="34" charset="0"/>
              <a:buChar char="•"/>
            </a:pPr>
            <a:r>
              <a:rPr lang="en-US" sz="2400" dirty="0"/>
              <a:t>To provide the rural world with post-harvest equipment that meets modern standards and that corresponds to the needs of villagers in terms of quantity, as the qualitative survey conducted as part of this study revealed these shortcomings;</a:t>
            </a:r>
          </a:p>
          <a:p>
            <a:pPr marL="285750" lvl="0" indent="-285750">
              <a:buFont typeface="Arial" panose="020B0604020202020204" pitchFamily="34" charset="0"/>
              <a:buChar char="•"/>
            </a:pPr>
            <a:r>
              <a:rPr lang="en-US" sz="2400" dirty="0"/>
              <a:t>Expand the range of post-harvest equipment, since most of the machines granted are hullers and mills. The aim is to follow the entire value chain of the agricultural product from harvesting to processing and marketing by providing the rural world with more conservation and storage infrastructure, but also with equipment to improve processing;</a:t>
            </a:r>
          </a:p>
          <a:p>
            <a:pPr marL="285750" lvl="0" indent="-285750">
              <a:buFont typeface="Arial" panose="020B0604020202020204" pitchFamily="34" charset="0"/>
              <a:buChar char="•"/>
            </a:pPr>
            <a:r>
              <a:rPr lang="en-US" sz="2400" dirty="0"/>
              <a:t>To invest more in human capital by strengthening the capacities of agricultural producers on new technologies in agriculture and rainfall information in order to cope with climate change.</a:t>
            </a:r>
          </a:p>
          <a:p>
            <a:endParaRPr lang="en-US" sz="2400" dirty="0"/>
          </a:p>
        </p:txBody>
      </p:sp>
    </p:spTree>
    <p:extLst>
      <p:ext uri="{BB962C8B-B14F-4D97-AF65-F5344CB8AC3E}">
        <p14:creationId xmlns:p14="http://schemas.microsoft.com/office/powerpoint/2010/main" val="478408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2783" y="2250258"/>
            <a:ext cx="10353762" cy="970450"/>
          </a:xfrm>
        </p:spPr>
        <p:txBody>
          <a:bodyPr/>
          <a:lstStyle/>
          <a:p>
            <a:r>
              <a:rPr lang="en-US" sz="5400" dirty="0"/>
              <a:t>Thank you for your interest</a:t>
            </a:r>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25</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2781893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3"/>
            <a:ext cx="10058400" cy="823307"/>
          </a:xfrm>
        </p:spPr>
        <p:txBody>
          <a:bodyPr>
            <a:normAutofit/>
          </a:bodyPr>
          <a:lstStyle/>
          <a:p>
            <a:r>
              <a:rPr lang="fr-SN" sz="5400" dirty="0"/>
              <a:t>Introduction</a:t>
            </a:r>
            <a:endParaRPr lang="en-US" sz="5400" dirty="0"/>
          </a:p>
        </p:txBody>
      </p:sp>
      <p:sp>
        <p:nvSpPr>
          <p:cNvPr id="3" name="Espace réservé du contenu 2"/>
          <p:cNvSpPr>
            <a:spLocks noGrp="1"/>
          </p:cNvSpPr>
          <p:nvPr>
            <p:ph idx="1"/>
          </p:nvPr>
        </p:nvSpPr>
        <p:spPr>
          <a:xfrm>
            <a:off x="913795" y="1852551"/>
            <a:ext cx="10640896" cy="4261645"/>
          </a:xfrm>
        </p:spPr>
        <p:txBody>
          <a:bodyPr>
            <a:normAutofit/>
          </a:bodyPr>
          <a:lstStyle/>
          <a:p>
            <a:pPr>
              <a:buFont typeface="Arial" panose="020B0604020202020204" pitchFamily="34" charset="0"/>
              <a:buChar char="•"/>
            </a:pPr>
            <a:r>
              <a:rPr lang="en-US" sz="2400" dirty="0"/>
              <a:t>eliminating hunger and food insecurity has always been a central part of the international community's commitments,</a:t>
            </a:r>
          </a:p>
          <a:p>
            <a:pPr>
              <a:buFont typeface="Arial" panose="020B0604020202020204" pitchFamily="34" charset="0"/>
              <a:buChar char="•"/>
            </a:pPr>
            <a:r>
              <a:rPr lang="fr-FR" sz="2400" dirty="0"/>
              <a:t>Millennium </a:t>
            </a:r>
            <a:r>
              <a:rPr lang="fr-FR" sz="2400" dirty="0" err="1"/>
              <a:t>Development</a:t>
            </a:r>
            <a:r>
              <a:rPr lang="fr-FR" sz="2400" dirty="0"/>
              <a:t> Goals (</a:t>
            </a:r>
            <a:r>
              <a:rPr lang="fr-FR" sz="2400" dirty="0" err="1"/>
              <a:t>MDGs</a:t>
            </a:r>
            <a:r>
              <a:rPr lang="fr-FR" sz="2400" dirty="0"/>
              <a:t>, 2000-2015); </a:t>
            </a:r>
            <a:r>
              <a:rPr lang="fr-FR" sz="2400" dirty="0" err="1"/>
              <a:t>Sustainable</a:t>
            </a:r>
            <a:r>
              <a:rPr lang="fr-FR" sz="2400" dirty="0"/>
              <a:t> </a:t>
            </a:r>
            <a:r>
              <a:rPr lang="fr-FR" sz="2400" dirty="0" err="1"/>
              <a:t>Development</a:t>
            </a:r>
            <a:r>
              <a:rPr lang="fr-FR" sz="2400" dirty="0"/>
              <a:t> Goals (</a:t>
            </a:r>
            <a:r>
              <a:rPr lang="fr-FR" sz="2400" dirty="0" err="1"/>
              <a:t>SDGs</a:t>
            </a:r>
            <a:r>
              <a:rPr lang="fr-FR" sz="2400" dirty="0"/>
              <a:t>, 2015-2030);</a:t>
            </a:r>
            <a:endParaRPr lang="en-US" sz="2400" dirty="0"/>
          </a:p>
          <a:p>
            <a:pPr>
              <a:buFont typeface="Arial" panose="020B0604020202020204" pitchFamily="34" charset="0"/>
              <a:buChar char="•"/>
            </a:pPr>
            <a:r>
              <a:rPr lang="en-US" sz="2400" dirty="0"/>
              <a:t>720 to 811 million people around the world are facing hunger and 12% of the world's population is food insecure (UN, 2021). </a:t>
            </a:r>
          </a:p>
          <a:p>
            <a:pPr>
              <a:buFont typeface="Arial" panose="020B0604020202020204" pitchFamily="34" charset="0"/>
              <a:buChar char="•"/>
            </a:pPr>
            <a:r>
              <a:rPr lang="en-US" sz="2400" dirty="0"/>
              <a:t>In Africa, more than a third of people are undernourished (282 million in 2020) and hunger affects 21% of the population</a:t>
            </a:r>
            <a:r>
              <a:rPr lang="fr-FR" sz="2400" dirty="0"/>
              <a:t>,</a:t>
            </a:r>
          </a:p>
          <a:p>
            <a:pPr>
              <a:buFont typeface="Arial" panose="020B0604020202020204" pitchFamily="34" charset="0"/>
              <a:buChar char="•"/>
            </a:pPr>
            <a:r>
              <a:rPr lang="en-US" sz="2400" dirty="0"/>
              <a:t>numerous challenges such as population growth, conflicts, instability, climate change and most recently the covid-19 pandemic</a:t>
            </a:r>
          </a:p>
          <a:p>
            <a:pPr>
              <a:buFont typeface="Arial" panose="020B0604020202020204" pitchFamily="34" charset="0"/>
              <a:buChar char="•"/>
            </a:pPr>
            <a:endParaRPr lang="fr-FR" sz="2400" dirty="0"/>
          </a:p>
          <a:p>
            <a:endParaRPr lang="en-US" sz="3200" dirty="0"/>
          </a:p>
        </p:txBody>
      </p:sp>
      <p:sp>
        <p:nvSpPr>
          <p:cNvPr id="6" name="Espace réservé du pied de page 5"/>
          <p:cNvSpPr>
            <a:spLocks noGrp="1"/>
          </p:cNvSpPr>
          <p:nvPr>
            <p:ph type="ftr" sz="quarter" idx="11"/>
          </p:nvPr>
        </p:nvSpPr>
        <p:spPr/>
        <p:txBody>
          <a:bodyPr/>
          <a:lstStyle/>
          <a:p>
            <a:r>
              <a:rPr lang="fr-FR"/>
              <a:t>Ndèye Ada Kane sous la direction du Pr. Samba Mbaye</a:t>
            </a:r>
            <a:endParaRPr lang="en-US"/>
          </a:p>
        </p:txBody>
      </p:sp>
      <p:sp>
        <p:nvSpPr>
          <p:cNvPr id="7" name="Espace réservé du numéro de diapositive 6"/>
          <p:cNvSpPr>
            <a:spLocks noGrp="1"/>
          </p:cNvSpPr>
          <p:nvPr>
            <p:ph type="sldNum" sz="quarter" idx="12"/>
          </p:nvPr>
        </p:nvSpPr>
        <p:spPr/>
        <p:txBody>
          <a:bodyPr/>
          <a:lstStyle/>
          <a:p>
            <a:fld id="{E5003937-8C32-4DD1-AABB-62F814AB4AD2}" type="slidenum">
              <a:rPr lang="en-US" smtClean="0"/>
              <a:t>3</a:t>
            </a:fld>
            <a:endParaRPr lang="en-US"/>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231054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SN" sz="5400" dirty="0"/>
              <a:t>Introduction</a:t>
            </a:r>
            <a:endParaRPr lang="en-US" sz="5400" dirty="0"/>
          </a:p>
        </p:txBody>
      </p:sp>
      <p:sp>
        <p:nvSpPr>
          <p:cNvPr id="3" name="Espace réservé du contenu 2"/>
          <p:cNvSpPr>
            <a:spLocks noGrp="1"/>
          </p:cNvSpPr>
          <p:nvPr>
            <p:ph idx="1"/>
          </p:nvPr>
        </p:nvSpPr>
        <p:spPr>
          <a:xfrm>
            <a:off x="1097280" y="1845734"/>
            <a:ext cx="10058400" cy="4541068"/>
          </a:xfrm>
        </p:spPr>
        <p:txBody>
          <a:bodyPr>
            <a:noAutofit/>
          </a:bodyPr>
          <a:lstStyle/>
          <a:p>
            <a:pPr>
              <a:buFont typeface="Arial" panose="020B0604020202020204" pitchFamily="34" charset="0"/>
              <a:buChar char="•"/>
            </a:pPr>
            <a:r>
              <a:rPr lang="en-US" sz="2400" dirty="0"/>
              <a:t>food insecure households are estimated at 16% according to the Global Analysis of Vulnerability, Food Security and Nutrition (AGVSAN) in 2014 </a:t>
            </a:r>
          </a:p>
          <a:p>
            <a:pPr>
              <a:buFont typeface="Arial" panose="020B0604020202020204" pitchFamily="34" charset="0"/>
              <a:buChar char="•"/>
            </a:pPr>
            <a:r>
              <a:rPr lang="en-US" sz="2400" dirty="0"/>
              <a:t>Many strategies have been put in place by the State of Senegal within the framework of the PES  to achieve international goals in terms of food security</a:t>
            </a:r>
          </a:p>
          <a:p>
            <a:pPr>
              <a:buFont typeface="Arial" panose="020B0604020202020204" pitchFamily="34" charset="0"/>
              <a:buChar char="•"/>
            </a:pPr>
            <a:r>
              <a:rPr lang="en-US" sz="2400" dirty="0"/>
              <a:t>Among these strategies is the Emergency Community Development Program (PUDC), which aims to strengthen short-term access to infrastructure and basic services for rural economic development. </a:t>
            </a:r>
          </a:p>
          <a:p>
            <a:pPr>
              <a:buFont typeface="Arial" panose="020B0604020202020204" pitchFamily="34" charset="0"/>
              <a:buChar char="•"/>
            </a:pPr>
            <a:r>
              <a:rPr lang="en-US" sz="2400" dirty="0"/>
              <a:t>the PUDC has provided, since 2016, the rural world with post-harvest equipment in order to boost the agricultural sector by improving productivity and agricultural production.</a:t>
            </a:r>
          </a:p>
          <a:p>
            <a:pPr>
              <a:buFont typeface="Arial" panose="020B0604020202020204" pitchFamily="34" charset="0"/>
              <a:buChar char="•"/>
            </a:pPr>
            <a:endParaRPr lang="en-US" sz="2400" dirty="0"/>
          </a:p>
        </p:txBody>
      </p:sp>
      <p:sp>
        <p:nvSpPr>
          <p:cNvPr id="6" name="Espace réservé du pied de page 5"/>
          <p:cNvSpPr>
            <a:spLocks noGrp="1"/>
          </p:cNvSpPr>
          <p:nvPr>
            <p:ph type="ftr" sz="quarter" idx="11"/>
          </p:nvPr>
        </p:nvSpPr>
        <p:spPr/>
        <p:txBody>
          <a:bodyPr/>
          <a:lstStyle/>
          <a:p>
            <a:r>
              <a:rPr lang="fr-FR"/>
              <a:t>Ndèye Ada Kane sous la direction du Pr. Samba Mbaye</a:t>
            </a:r>
            <a:endParaRPr lang="en-US"/>
          </a:p>
        </p:txBody>
      </p:sp>
      <p:sp>
        <p:nvSpPr>
          <p:cNvPr id="7" name="Espace réservé du numéro de diapositive 6"/>
          <p:cNvSpPr>
            <a:spLocks noGrp="1"/>
          </p:cNvSpPr>
          <p:nvPr>
            <p:ph type="sldNum" sz="quarter" idx="12"/>
          </p:nvPr>
        </p:nvSpPr>
        <p:spPr/>
        <p:txBody>
          <a:bodyPr/>
          <a:lstStyle/>
          <a:p>
            <a:fld id="{E5003937-8C32-4DD1-AABB-62F814AB4AD2}" type="slidenum">
              <a:rPr lang="en-US" smtClean="0"/>
              <a:t>4</a:t>
            </a:fld>
            <a:endParaRPr lang="en-US"/>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1110436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SN" sz="5400" dirty="0"/>
              <a:t>Introduction</a:t>
            </a:r>
            <a:endParaRPr lang="en-US" sz="5400" dirty="0"/>
          </a:p>
        </p:txBody>
      </p:sp>
      <p:sp>
        <p:nvSpPr>
          <p:cNvPr id="3" name="Espace réservé du contenu 2"/>
          <p:cNvSpPr>
            <a:spLocks noGrp="1"/>
          </p:cNvSpPr>
          <p:nvPr>
            <p:ph idx="1"/>
          </p:nvPr>
        </p:nvSpPr>
        <p:spPr/>
        <p:txBody>
          <a:bodyPr>
            <a:normAutofit/>
          </a:bodyPr>
          <a:lstStyle/>
          <a:p>
            <a:pPr>
              <a:buFont typeface="Arial" panose="020B0604020202020204" pitchFamily="34" charset="0"/>
              <a:buChar char="•"/>
            </a:pPr>
            <a:r>
              <a:rPr lang="fr-FR" sz="2400" dirty="0" err="1"/>
              <a:t>Research</a:t>
            </a:r>
            <a:r>
              <a:rPr lang="fr-FR" sz="2400" dirty="0"/>
              <a:t> Issue: </a:t>
            </a:r>
            <a:r>
              <a:rPr lang="en-US" sz="2400" dirty="0"/>
              <a:t>Have PUDC's post-harvest </a:t>
            </a:r>
            <a:r>
              <a:rPr lang="en-US" sz="2400" dirty="0" err="1"/>
              <a:t>equipments</a:t>
            </a:r>
            <a:r>
              <a:rPr lang="en-US" sz="2400" dirty="0"/>
              <a:t> enabled rural households to improve their food security?</a:t>
            </a:r>
          </a:p>
          <a:p>
            <a:pPr>
              <a:buFont typeface="Arial" panose="020B0604020202020204" pitchFamily="34" charset="0"/>
              <a:buChar char="•"/>
            </a:pPr>
            <a:r>
              <a:rPr lang="en-US" sz="2400" dirty="0"/>
              <a:t>The main objective of this paper is to assess the impact of PUDC's post-harvest facilities on household food security in Senegal. </a:t>
            </a:r>
          </a:p>
          <a:p>
            <a:pPr>
              <a:buFont typeface="Arial" panose="020B0604020202020204" pitchFamily="34" charset="0"/>
              <a:buChar char="•"/>
            </a:pPr>
            <a:endParaRPr lang="fr-FR" sz="2400" dirty="0"/>
          </a:p>
        </p:txBody>
      </p:sp>
      <p:sp>
        <p:nvSpPr>
          <p:cNvPr id="6" name="Espace réservé du pied de page 5"/>
          <p:cNvSpPr>
            <a:spLocks noGrp="1"/>
          </p:cNvSpPr>
          <p:nvPr>
            <p:ph type="ftr" sz="quarter" idx="11"/>
          </p:nvPr>
        </p:nvSpPr>
        <p:spPr/>
        <p:txBody>
          <a:bodyPr/>
          <a:lstStyle/>
          <a:p>
            <a:r>
              <a:rPr lang="fr-FR"/>
              <a:t>Ndèye Ada Kane sous la direction du Pr. Samba Mbaye</a:t>
            </a:r>
            <a:endParaRPr lang="en-US"/>
          </a:p>
        </p:txBody>
      </p:sp>
      <p:sp>
        <p:nvSpPr>
          <p:cNvPr id="7" name="Espace réservé du numéro de diapositive 6"/>
          <p:cNvSpPr>
            <a:spLocks noGrp="1"/>
          </p:cNvSpPr>
          <p:nvPr>
            <p:ph type="sldNum" sz="quarter" idx="12"/>
          </p:nvPr>
        </p:nvSpPr>
        <p:spPr/>
        <p:txBody>
          <a:bodyPr/>
          <a:lstStyle/>
          <a:p>
            <a:fld id="{E5003937-8C32-4DD1-AABB-62F814AB4AD2}" type="slidenum">
              <a:rPr lang="en-US" smtClean="0"/>
              <a:t>5</a:t>
            </a:fld>
            <a:endParaRPr lang="en-US"/>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3813745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3794" y="257972"/>
            <a:ext cx="10353762" cy="970450"/>
          </a:xfrm>
        </p:spPr>
        <p:txBody>
          <a:bodyPr>
            <a:normAutofit/>
          </a:bodyPr>
          <a:lstStyle/>
          <a:p>
            <a:r>
              <a:rPr lang="fr-SN" sz="5400" dirty="0" err="1"/>
              <a:t>Review</a:t>
            </a:r>
            <a:r>
              <a:rPr lang="fr-SN" sz="5400" dirty="0"/>
              <a:t> of </a:t>
            </a:r>
            <a:r>
              <a:rPr lang="fr-SN" sz="5400" dirty="0" err="1"/>
              <a:t>litterature</a:t>
            </a:r>
            <a:endParaRPr lang="en-US" sz="5400" dirty="0"/>
          </a:p>
        </p:txBody>
      </p:sp>
      <p:sp>
        <p:nvSpPr>
          <p:cNvPr id="3" name="Espace réservé du contenu 2"/>
          <p:cNvSpPr>
            <a:spLocks noGrp="1"/>
          </p:cNvSpPr>
          <p:nvPr>
            <p:ph idx="1"/>
          </p:nvPr>
        </p:nvSpPr>
        <p:spPr>
          <a:xfrm>
            <a:off x="913794" y="1741404"/>
            <a:ext cx="10353762" cy="4023360"/>
          </a:xfrm>
        </p:spPr>
        <p:txBody>
          <a:bodyPr>
            <a:normAutofit/>
          </a:bodyPr>
          <a:lstStyle/>
          <a:p>
            <a:pPr algn="just">
              <a:buFont typeface="Arial" panose="020B0604020202020204" pitchFamily="34" charset="0"/>
              <a:buChar char="•"/>
            </a:pPr>
            <a:r>
              <a:rPr lang="en-US" sz="2400" dirty="0"/>
              <a:t>In 1996, during the World Food Summit, food security was defined as follows:</a:t>
            </a:r>
          </a:p>
          <a:p>
            <a:pPr algn="just">
              <a:buFont typeface="Arial" panose="020B0604020202020204" pitchFamily="34" charset="0"/>
              <a:buChar char="•"/>
            </a:pPr>
            <a:r>
              <a:rPr lang="en-US" sz="2400" i="1" dirty="0"/>
              <a:t>"food security is achieved when all people, at all times, have economic, social, and physical access to sufficient, safe, and nutritious food that meets their dietary needs and food preferences for an active and healthy life.“</a:t>
            </a:r>
          </a:p>
          <a:p>
            <a:pPr algn="just">
              <a:buFont typeface="Arial" panose="020B0604020202020204" pitchFamily="34" charset="0"/>
              <a:buChar char="•"/>
            </a:pPr>
            <a:r>
              <a:rPr lang="en-US" sz="2400" dirty="0"/>
              <a:t>Most authors agree on the multidimensional nature of food security and the many difficulties associated with its measurement (</a:t>
            </a:r>
            <a:r>
              <a:rPr lang="en-US" sz="2400" dirty="0" err="1"/>
              <a:t>Maxwel</a:t>
            </a:r>
            <a:r>
              <a:rPr lang="en-US" sz="2400" dirty="0"/>
              <a:t> et al. 2013; </a:t>
            </a:r>
            <a:r>
              <a:rPr lang="en-US" sz="2400" dirty="0" err="1"/>
              <a:t>Sisha</a:t>
            </a:r>
            <a:r>
              <a:rPr lang="en-US" sz="2400" dirty="0"/>
              <a:t>, 2019; </a:t>
            </a:r>
            <a:r>
              <a:rPr lang="en-US" sz="2400" dirty="0" err="1"/>
              <a:t>Amaza</a:t>
            </a:r>
            <a:r>
              <a:rPr lang="en-US" sz="2400" dirty="0"/>
              <a:t> et al. 2009; Cabral, 2010; </a:t>
            </a:r>
            <a:r>
              <a:rPr lang="en-US" sz="2400" dirty="0" err="1"/>
              <a:t>Asige</a:t>
            </a:r>
            <a:r>
              <a:rPr lang="en-US" sz="2400" dirty="0"/>
              <a:t>, 2022)</a:t>
            </a:r>
          </a:p>
          <a:p>
            <a:pPr algn="just">
              <a:buFont typeface="Arial" panose="020B0604020202020204" pitchFamily="34" charset="0"/>
              <a:buChar char="•"/>
            </a:pPr>
            <a:r>
              <a:rPr lang="en-US" sz="2400" dirty="0"/>
              <a:t>It was difficult in this research to find previous studies on post-harvest equipment and food security. </a:t>
            </a:r>
          </a:p>
          <a:p>
            <a:endParaRPr lang="en-US" sz="2400" dirty="0"/>
          </a:p>
          <a:p>
            <a:endParaRPr lang="en-US" sz="3200" i="1" dirty="0"/>
          </a:p>
        </p:txBody>
      </p:sp>
      <p:sp>
        <p:nvSpPr>
          <p:cNvPr id="6" name="Espace réservé du pied de page 5"/>
          <p:cNvSpPr>
            <a:spLocks noGrp="1"/>
          </p:cNvSpPr>
          <p:nvPr>
            <p:ph type="ftr" sz="quarter" idx="11"/>
          </p:nvPr>
        </p:nvSpPr>
        <p:spPr/>
        <p:txBody>
          <a:bodyPr/>
          <a:lstStyle/>
          <a:p>
            <a:r>
              <a:rPr lang="fr-FR"/>
              <a:t>Ndèye Ada Kane sous la direction du Pr. Samba Mbaye</a:t>
            </a:r>
            <a:endParaRPr lang="en-US"/>
          </a:p>
        </p:txBody>
      </p:sp>
      <p:sp>
        <p:nvSpPr>
          <p:cNvPr id="7" name="Espace réservé du numéro de diapositive 6"/>
          <p:cNvSpPr>
            <a:spLocks noGrp="1"/>
          </p:cNvSpPr>
          <p:nvPr>
            <p:ph type="sldNum" sz="quarter" idx="12"/>
          </p:nvPr>
        </p:nvSpPr>
        <p:spPr/>
        <p:txBody>
          <a:bodyPr/>
          <a:lstStyle/>
          <a:p>
            <a:fld id="{E5003937-8C32-4DD1-AABB-62F814AB4AD2}" type="slidenum">
              <a:rPr lang="en-US" smtClean="0"/>
              <a:t>6</a:t>
            </a:fld>
            <a:endParaRPr lang="en-US"/>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1988930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SN" sz="5400" dirty="0" err="1"/>
              <a:t>Review</a:t>
            </a:r>
            <a:r>
              <a:rPr lang="fr-SN" sz="5400" dirty="0"/>
              <a:t> of </a:t>
            </a:r>
            <a:r>
              <a:rPr lang="fr-SN" sz="5400" dirty="0" err="1"/>
              <a:t>litterature</a:t>
            </a:r>
            <a:endParaRPr lang="en-US" sz="5400" dirty="0"/>
          </a:p>
        </p:txBody>
      </p:sp>
      <p:sp>
        <p:nvSpPr>
          <p:cNvPr id="3" name="Espace réservé du contenu 2"/>
          <p:cNvSpPr>
            <a:spLocks noGrp="1"/>
          </p:cNvSpPr>
          <p:nvPr>
            <p:ph idx="1"/>
          </p:nvPr>
        </p:nvSpPr>
        <p:spPr/>
        <p:txBody>
          <a:bodyPr>
            <a:normAutofit fontScale="92500"/>
          </a:bodyPr>
          <a:lstStyle/>
          <a:p>
            <a:pPr marL="494100" indent="-457200">
              <a:buFont typeface="Arial" panose="020B0604020202020204" pitchFamily="34" charset="0"/>
              <a:buChar char="•"/>
            </a:pPr>
            <a:r>
              <a:rPr lang="en-US" sz="2400" dirty="0"/>
              <a:t>However, considering post-harvest equipment as an integral part of post-harvest technology Much research has established that improved post-harvest technology can reduce wastage due to poor handling and thus could improve food availability, accessibility and utilization (</a:t>
            </a:r>
            <a:r>
              <a:rPr lang="en-US" sz="2400" dirty="0" err="1"/>
              <a:t>Kabahenda</a:t>
            </a:r>
            <a:r>
              <a:rPr lang="en-US" sz="2400" dirty="0"/>
              <a:t>, </a:t>
            </a:r>
            <a:r>
              <a:rPr lang="en-US" sz="2400" dirty="0" err="1"/>
              <a:t>Omony</a:t>
            </a:r>
            <a:r>
              <a:rPr lang="en-US" sz="2400" dirty="0"/>
              <a:t>, &amp; </a:t>
            </a:r>
            <a:r>
              <a:rPr lang="en-US" sz="2400" dirty="0" err="1"/>
              <a:t>Hüsken</a:t>
            </a:r>
            <a:r>
              <a:rPr lang="en-US" sz="2400" dirty="0"/>
              <a:t>, 2009) and (Bank, 2018).</a:t>
            </a:r>
          </a:p>
          <a:p>
            <a:pPr marL="494100" indent="-457200">
              <a:buFont typeface="Arial" panose="020B0604020202020204" pitchFamily="34" charset="0"/>
              <a:buChar char="•"/>
            </a:pPr>
            <a:r>
              <a:rPr lang="en-US" sz="2400" dirty="0"/>
              <a:t>In addition, many studies have been conducted on the determinants of food security: Cabral (2010), </a:t>
            </a:r>
            <a:r>
              <a:rPr lang="it-IT" sz="2400" dirty="0"/>
              <a:t>Kohai et al. (2005) , Goni (2005) , Amaza et al. (2009), Adétomia et al.(2020) and Sisha (2019) </a:t>
            </a:r>
          </a:p>
          <a:p>
            <a:pPr marL="494100" indent="-457200">
              <a:lnSpc>
                <a:spcPct val="100000"/>
              </a:lnSpc>
              <a:buFont typeface="Arial" panose="020B0604020202020204" pitchFamily="34" charset="0"/>
              <a:buChar char="•"/>
            </a:pPr>
            <a:r>
              <a:rPr lang="en-US" sz="2400" dirty="0"/>
              <a:t>income and/or consumption (represented by self-consumption), livestock income, net transfers, demographics such as household size and regional disparities, education,, access to credit, assets, household size, dependency ratio and shocks are variables that can affect food security</a:t>
            </a:r>
          </a:p>
          <a:p>
            <a:pPr marL="36900" indent="0">
              <a:buNone/>
            </a:pPr>
            <a:endParaRPr lang="fr-FR" sz="3200" dirty="0"/>
          </a:p>
        </p:txBody>
      </p:sp>
      <p:sp>
        <p:nvSpPr>
          <p:cNvPr id="6" name="Espace réservé du pied de page 5"/>
          <p:cNvSpPr>
            <a:spLocks noGrp="1"/>
          </p:cNvSpPr>
          <p:nvPr>
            <p:ph type="ftr" sz="quarter" idx="11"/>
          </p:nvPr>
        </p:nvSpPr>
        <p:spPr/>
        <p:txBody>
          <a:bodyPr/>
          <a:lstStyle/>
          <a:p>
            <a:r>
              <a:rPr lang="fr-FR"/>
              <a:t>Ndèye Ada Kane sous la direction du Pr. Samba Mbaye</a:t>
            </a:r>
            <a:endParaRPr lang="en-US"/>
          </a:p>
        </p:txBody>
      </p:sp>
      <p:sp>
        <p:nvSpPr>
          <p:cNvPr id="7" name="Espace réservé du numéro de diapositive 6"/>
          <p:cNvSpPr>
            <a:spLocks noGrp="1"/>
          </p:cNvSpPr>
          <p:nvPr>
            <p:ph type="sldNum" sz="quarter" idx="12"/>
          </p:nvPr>
        </p:nvSpPr>
        <p:spPr/>
        <p:txBody>
          <a:bodyPr/>
          <a:lstStyle/>
          <a:p>
            <a:fld id="{E5003937-8C32-4DD1-AABB-62F814AB4AD2}" type="slidenum">
              <a:rPr lang="en-US" smtClean="0"/>
              <a:t>7</a:t>
            </a:fld>
            <a:endParaRPr lang="en-US"/>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402080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SN" sz="5400" dirty="0" err="1"/>
              <a:t>Review</a:t>
            </a:r>
            <a:r>
              <a:rPr lang="fr-SN" sz="5400" dirty="0"/>
              <a:t> of </a:t>
            </a:r>
            <a:r>
              <a:rPr lang="fr-SN" sz="5400" dirty="0" err="1"/>
              <a:t>litterature</a:t>
            </a:r>
            <a:endParaRPr lang="en-US" sz="5400" dirty="0"/>
          </a:p>
        </p:txBody>
      </p:sp>
      <p:sp>
        <p:nvSpPr>
          <p:cNvPr id="3" name="Espace réservé du contenu 2"/>
          <p:cNvSpPr>
            <a:spLocks noGrp="1"/>
          </p:cNvSpPr>
          <p:nvPr>
            <p:ph idx="1"/>
          </p:nvPr>
        </p:nvSpPr>
        <p:spPr/>
        <p:txBody>
          <a:bodyPr>
            <a:normAutofit lnSpcReduction="10000"/>
          </a:bodyPr>
          <a:lstStyle/>
          <a:p>
            <a:pPr marL="494100" indent="-457200">
              <a:buFont typeface="Arial" panose="020B0604020202020204" pitchFamily="34" charset="0"/>
              <a:buChar char="•"/>
            </a:pPr>
            <a:r>
              <a:rPr lang="en-US" sz="2800" dirty="0"/>
              <a:t>Regarding the impact of agricultural projects and programs on food security</a:t>
            </a:r>
          </a:p>
          <a:p>
            <a:pPr marL="494100" indent="-457200">
              <a:buFont typeface="Arial" panose="020B0604020202020204" pitchFamily="34" charset="0"/>
              <a:buChar char="•"/>
            </a:pPr>
            <a:r>
              <a:rPr lang="fr-FR" sz="2800" dirty="0" err="1"/>
              <a:t>Asige</a:t>
            </a:r>
            <a:r>
              <a:rPr lang="fr-FR" sz="2800" dirty="0"/>
              <a:t> (2022) ; </a:t>
            </a:r>
            <a:r>
              <a:rPr lang="fr-FR" sz="2800" dirty="0" err="1"/>
              <a:t>Amaza</a:t>
            </a:r>
            <a:r>
              <a:rPr lang="fr-FR" sz="2800" dirty="0"/>
              <a:t> et al (2009); </a:t>
            </a:r>
            <a:r>
              <a:rPr lang="es-ES" sz="2800" dirty="0"/>
              <a:t>(</a:t>
            </a:r>
            <a:r>
              <a:rPr lang="es-ES" sz="2800" dirty="0" err="1"/>
              <a:t>Adetomiwa</a:t>
            </a:r>
            <a:r>
              <a:rPr lang="es-ES" sz="2800" dirty="0"/>
              <a:t>, </a:t>
            </a:r>
            <a:r>
              <a:rPr lang="es-ES" sz="2800" dirty="0" err="1"/>
              <a:t>Mayowa</a:t>
            </a:r>
            <a:r>
              <a:rPr lang="es-ES" sz="2800" dirty="0"/>
              <a:t>, </a:t>
            </a:r>
            <a:r>
              <a:rPr lang="es-ES" sz="2800" dirty="0" err="1"/>
              <a:t>Adebayo</a:t>
            </a:r>
            <a:r>
              <a:rPr lang="es-ES" sz="2800" dirty="0"/>
              <a:t>, &amp; </a:t>
            </a:r>
            <a:r>
              <a:rPr lang="es-ES" sz="2800" dirty="0" err="1"/>
              <a:t>Victor</a:t>
            </a:r>
            <a:r>
              <a:rPr lang="es-ES" sz="2800" dirty="0"/>
              <a:t>, 2020) (</a:t>
            </a:r>
            <a:r>
              <a:rPr lang="es-ES" sz="2800" dirty="0" err="1"/>
              <a:t>Akuffo</a:t>
            </a:r>
            <a:r>
              <a:rPr lang="es-ES" sz="2800" dirty="0"/>
              <a:t> &amp; </a:t>
            </a:r>
            <a:r>
              <a:rPr lang="es-ES" sz="2800" dirty="0" err="1"/>
              <a:t>Quagrainie</a:t>
            </a:r>
            <a:r>
              <a:rPr lang="es-ES" sz="2800" dirty="0"/>
              <a:t>, 2019) </a:t>
            </a:r>
            <a:r>
              <a:rPr lang="en-US" sz="2800" dirty="0"/>
              <a:t>evaluated agricultural projects and found significant impacts on food security</a:t>
            </a:r>
          </a:p>
          <a:p>
            <a:pPr marL="494100" indent="-457200">
              <a:buFont typeface="Arial" panose="020B0604020202020204" pitchFamily="34" charset="0"/>
              <a:buChar char="•"/>
            </a:pPr>
            <a:r>
              <a:rPr lang="en-US" sz="2800" dirty="0"/>
              <a:t>we did not find any specific studies of the impact of post-harvest equipment on household food security. </a:t>
            </a:r>
          </a:p>
          <a:p>
            <a:pPr marL="494100" indent="-457200">
              <a:buFont typeface="Arial" panose="020B0604020202020204" pitchFamily="34" charset="0"/>
              <a:buChar char="•"/>
            </a:pPr>
            <a:r>
              <a:rPr lang="en-US" sz="2800" dirty="0"/>
              <a:t>This makes our research interesting </a:t>
            </a:r>
            <a:endParaRPr lang="fr-FR" sz="2800" dirty="0"/>
          </a:p>
        </p:txBody>
      </p:sp>
      <p:sp>
        <p:nvSpPr>
          <p:cNvPr id="6" name="Espace réservé du pied de page 5"/>
          <p:cNvSpPr>
            <a:spLocks noGrp="1"/>
          </p:cNvSpPr>
          <p:nvPr>
            <p:ph type="ftr" sz="quarter" idx="11"/>
          </p:nvPr>
        </p:nvSpPr>
        <p:spPr/>
        <p:txBody>
          <a:bodyPr/>
          <a:lstStyle/>
          <a:p>
            <a:r>
              <a:rPr lang="fr-FR"/>
              <a:t>Ndèye Ada Kane sous la direction du Pr. Samba Mbaye</a:t>
            </a:r>
            <a:endParaRPr lang="en-US"/>
          </a:p>
        </p:txBody>
      </p:sp>
      <p:sp>
        <p:nvSpPr>
          <p:cNvPr id="7" name="Espace réservé du numéro de diapositive 6"/>
          <p:cNvSpPr>
            <a:spLocks noGrp="1"/>
          </p:cNvSpPr>
          <p:nvPr>
            <p:ph type="sldNum" sz="quarter" idx="12"/>
          </p:nvPr>
        </p:nvSpPr>
        <p:spPr/>
        <p:txBody>
          <a:bodyPr/>
          <a:lstStyle/>
          <a:p>
            <a:fld id="{E5003937-8C32-4DD1-AABB-62F814AB4AD2}" type="slidenum">
              <a:rPr lang="en-US" smtClean="0"/>
              <a:t>8</a:t>
            </a:fld>
            <a:endParaRPr lang="en-US"/>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3384123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3794" y="709351"/>
            <a:ext cx="10353762" cy="970450"/>
          </a:xfrm>
        </p:spPr>
        <p:txBody>
          <a:bodyPr/>
          <a:lstStyle/>
          <a:p>
            <a:r>
              <a:rPr lang="fr-SN" sz="5400" dirty="0" err="1"/>
              <a:t>Methodology</a:t>
            </a:r>
            <a:endParaRPr lang="en-US" sz="5400" dirty="0"/>
          </a:p>
        </p:txBody>
      </p:sp>
      <p:sp>
        <p:nvSpPr>
          <p:cNvPr id="3" name="Espace réservé du contenu 2"/>
          <p:cNvSpPr>
            <a:spLocks noGrp="1"/>
          </p:cNvSpPr>
          <p:nvPr>
            <p:ph idx="1"/>
          </p:nvPr>
        </p:nvSpPr>
        <p:spPr/>
        <p:txBody>
          <a:bodyPr>
            <a:normAutofit/>
          </a:bodyPr>
          <a:lstStyle/>
          <a:p>
            <a:endParaRPr lang="en-US" dirty="0">
              <a:effectLst/>
            </a:endParaRPr>
          </a:p>
          <a:p>
            <a:endParaRPr lang="en-US" dirty="0"/>
          </a:p>
        </p:txBody>
      </p:sp>
      <p:sp>
        <p:nvSpPr>
          <p:cNvPr id="4" name="Espace réservé du pied de page 3"/>
          <p:cNvSpPr>
            <a:spLocks noGrp="1"/>
          </p:cNvSpPr>
          <p:nvPr>
            <p:ph type="ftr" sz="quarter" idx="11"/>
          </p:nvPr>
        </p:nvSpPr>
        <p:spPr>
          <a:xfrm>
            <a:off x="3472430" y="6506895"/>
            <a:ext cx="4822804" cy="365125"/>
          </a:xfrm>
        </p:spPr>
        <p:txBody>
          <a:bodyPr/>
          <a:lstStyle/>
          <a:p>
            <a:r>
              <a:rPr lang="fr-FR" dirty="0" err="1"/>
              <a:t>Ndèye</a:t>
            </a:r>
            <a:r>
              <a:rPr lang="fr-FR" dirty="0"/>
              <a:t> Ada Kane sous la direction du Pr. S </a:t>
            </a:r>
            <a:r>
              <a:rPr lang="fr-FR" dirty="0" err="1"/>
              <a:t>amba</a:t>
            </a:r>
            <a:r>
              <a:rPr lang="fr-FR" dirty="0"/>
              <a:t> Mbaye</a:t>
            </a:r>
            <a:endParaRPr lang="en-US" dirty="0"/>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9</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pic>
        <p:nvPicPr>
          <p:cNvPr id="10" name="Image 9" descr="C:\Users\hp\Desktop\thèse\document article 2\111-0.jpg"/>
          <p:cNvPicPr/>
          <p:nvPr/>
        </p:nvPicPr>
        <p:blipFill>
          <a:blip r:embed="rId5">
            <a:extLst>
              <a:ext uri="{28A0092B-C50C-407E-A947-70E740481C1C}">
                <a14:useLocalDpi xmlns:a14="http://schemas.microsoft.com/office/drawing/2010/main" val="0"/>
              </a:ext>
            </a:extLst>
          </a:blip>
          <a:srcRect/>
          <a:stretch>
            <a:fillRect/>
          </a:stretch>
        </p:blipFill>
        <p:spPr bwMode="auto">
          <a:xfrm>
            <a:off x="556400" y="1782768"/>
            <a:ext cx="7459443" cy="4416151"/>
          </a:xfrm>
          <a:prstGeom prst="rect">
            <a:avLst/>
          </a:prstGeom>
          <a:noFill/>
          <a:ln>
            <a:noFill/>
          </a:ln>
        </p:spPr>
      </p:pic>
      <p:sp>
        <p:nvSpPr>
          <p:cNvPr id="6" name="ZoneTexte 5"/>
          <p:cNvSpPr txBox="1"/>
          <p:nvPr/>
        </p:nvSpPr>
        <p:spPr>
          <a:xfrm>
            <a:off x="8102261" y="1838051"/>
            <a:ext cx="3556339" cy="3970318"/>
          </a:xfrm>
          <a:prstGeom prst="rect">
            <a:avLst/>
          </a:prstGeom>
          <a:noFill/>
        </p:spPr>
        <p:txBody>
          <a:bodyPr wrap="square" rtlCol="0">
            <a:spAutoFit/>
          </a:bodyPr>
          <a:lstStyle/>
          <a:p>
            <a:pPr lvl="0"/>
            <a:r>
              <a:rPr lang="en-US" b="1" dirty="0"/>
              <a:t>Study area: </a:t>
            </a:r>
            <a:r>
              <a:rPr lang="en-US" dirty="0"/>
              <a:t>In the context of this study, the groundnut basin area represents more than 85%. The remainder is in the river valley area, with approximately 13% of the households surveyed</a:t>
            </a:r>
          </a:p>
          <a:p>
            <a:pPr lvl="0"/>
            <a:r>
              <a:rPr lang="en-US" dirty="0"/>
              <a:t>The sample is composed of 1124 households made up of 389 target households and </a:t>
            </a:r>
            <a:r>
              <a:rPr lang="fr-SN" dirty="0"/>
              <a:t>735</a:t>
            </a:r>
            <a:r>
              <a:rPr lang="en-US" dirty="0"/>
              <a:t> control households. </a:t>
            </a:r>
          </a:p>
          <a:p>
            <a:pPr lvl="0"/>
            <a:r>
              <a:rPr lang="fr-SN" b="1" dirty="0"/>
              <a:t>Source: </a:t>
            </a:r>
            <a:r>
              <a:rPr lang="en-US" dirty="0"/>
              <a:t>Center for Research on Economic and Social Development (CRDES) on the PUDC in 2016 and 2020. </a:t>
            </a:r>
            <a:endParaRPr lang="en-US" b="1" dirty="0"/>
          </a:p>
        </p:txBody>
      </p:sp>
    </p:spTree>
    <p:extLst>
      <p:ext uri="{BB962C8B-B14F-4D97-AF65-F5344CB8AC3E}">
        <p14:creationId xmlns:p14="http://schemas.microsoft.com/office/powerpoint/2010/main" val="2086572434"/>
      </p:ext>
    </p:extLst>
  </p:cSld>
  <p:clrMapOvr>
    <a:masterClrMapping/>
  </p:clrMapOvr>
</p:sld>
</file>

<file path=ppt/theme/theme1.xml><?xml version="1.0" encoding="utf-8"?>
<a:theme xmlns:a="http://schemas.openxmlformats.org/drawingml/2006/main" name="Rétrospective">
  <a:themeElements>
    <a:clrScheme name="Rétrospectiv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3577</TotalTime>
  <Words>3272</Words>
  <Application>Microsoft Office PowerPoint</Application>
  <PresentationFormat>Grand écran</PresentationFormat>
  <Paragraphs>758</Paragraphs>
  <Slides>25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25</vt:i4>
      </vt:variant>
    </vt:vector>
  </HeadingPairs>
  <TitlesOfParts>
    <vt:vector size="32" baseType="lpstr">
      <vt:lpstr>Arial</vt:lpstr>
      <vt:lpstr>Calibri</vt:lpstr>
      <vt:lpstr>Calibri Light</vt:lpstr>
      <vt:lpstr>Cambria Math</vt:lpstr>
      <vt:lpstr>Times New Roman</vt:lpstr>
      <vt:lpstr>Wingdings</vt:lpstr>
      <vt:lpstr>Rétrospective</vt:lpstr>
      <vt:lpstr>Présentation PowerPoint</vt:lpstr>
      <vt:lpstr>Outline</vt:lpstr>
      <vt:lpstr>Introduction</vt:lpstr>
      <vt:lpstr>Introduction</vt:lpstr>
      <vt:lpstr>Introduction</vt:lpstr>
      <vt:lpstr>Review of litterature</vt:lpstr>
      <vt:lpstr>Review of litterature</vt:lpstr>
      <vt:lpstr>Review of litterature</vt:lpstr>
      <vt:lpstr>Methodology</vt:lpstr>
      <vt:lpstr>Methodology</vt:lpstr>
      <vt:lpstr>Methodology</vt:lpstr>
      <vt:lpstr>Methodology</vt:lpstr>
      <vt:lpstr>Methodology</vt:lpstr>
      <vt:lpstr>methodology</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Conclusion</vt:lpstr>
      <vt:lpstr>                       Conclusion</vt:lpstr>
      <vt:lpstr>Thank you for your interest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du Programme d’Urgence de Développement Communautaire (PUDC) sur le bien-être monétaire des ménages ruraux au Sénégal</dc:title>
  <dc:creator>ada</dc:creator>
  <cp:lastModifiedBy>Marie Therese Daba Sene</cp:lastModifiedBy>
  <cp:revision>149</cp:revision>
  <dcterms:created xsi:type="dcterms:W3CDTF">2021-12-26T15:32:25Z</dcterms:created>
  <dcterms:modified xsi:type="dcterms:W3CDTF">2022-11-02T17:04:17Z</dcterms:modified>
</cp:coreProperties>
</file>