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21"/>
  </p:notesMasterIdLst>
  <p:sldIdLst>
    <p:sldId id="256" r:id="rId2"/>
    <p:sldId id="257" r:id="rId3"/>
    <p:sldId id="262" r:id="rId4"/>
    <p:sldId id="298" r:id="rId5"/>
    <p:sldId id="300" r:id="rId6"/>
    <p:sldId id="282" r:id="rId7"/>
    <p:sldId id="301" r:id="rId8"/>
    <p:sldId id="302" r:id="rId9"/>
    <p:sldId id="303" r:id="rId10"/>
    <p:sldId id="304" r:id="rId11"/>
    <p:sldId id="308" r:id="rId12"/>
    <p:sldId id="289" r:id="rId13"/>
    <p:sldId id="290" r:id="rId14"/>
    <p:sldId id="294" r:id="rId15"/>
    <p:sldId id="305" r:id="rId16"/>
    <p:sldId id="306" r:id="rId17"/>
    <p:sldId id="280" r:id="rId18"/>
    <p:sldId id="307" r:id="rId19"/>
    <p:sldId id="273"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E8034E78-7F5D-4C2E-B375-FC64B27BC917}" styleName="Style foncé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93D81CF-94F2-401A-BA57-92F5A7B2D0C5}" styleName="Style moyen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8" autoAdjust="0"/>
    <p:restoredTop sz="94660"/>
  </p:normalViewPr>
  <p:slideViewPr>
    <p:cSldViewPr snapToGrid="0">
      <p:cViewPr varScale="1">
        <p:scale>
          <a:sx n="64" d="100"/>
          <a:sy n="64" d="100"/>
        </p:scale>
        <p:origin x="636"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EDC56D-6BDC-4A0C-A88D-BECEFF3DFD21}" type="datetimeFigureOut">
              <a:rPr lang="en-US" smtClean="0"/>
              <a:t>11/2/2022</a:t>
            </a:fld>
            <a:endParaRPr lang="en-US"/>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0C98C1-5151-42E0-9C29-F3246E6C1307}" type="slidenum">
              <a:rPr lang="en-US" smtClean="0"/>
              <a:t>‹N°›</a:t>
            </a:fld>
            <a:endParaRPr lang="en-US"/>
          </a:p>
        </p:txBody>
      </p:sp>
    </p:spTree>
    <p:extLst>
      <p:ext uri="{BB962C8B-B14F-4D97-AF65-F5344CB8AC3E}">
        <p14:creationId xmlns:p14="http://schemas.microsoft.com/office/powerpoint/2010/main" val="31457313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fr-FR"/>
              <a:t>Modifiez le style du titre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a:t>Modifier le style des sous-titres du masque</a:t>
            </a:r>
            <a:endParaRPr lang="en-US" dirty="0"/>
          </a:p>
        </p:txBody>
      </p:sp>
      <p:sp>
        <p:nvSpPr>
          <p:cNvPr id="4" name="Date Placeholder 3"/>
          <p:cNvSpPr>
            <a:spLocks noGrp="1"/>
          </p:cNvSpPr>
          <p:nvPr>
            <p:ph type="dt" sz="half" idx="10"/>
          </p:nvPr>
        </p:nvSpPr>
        <p:spPr/>
        <p:txBody>
          <a:bodyPr/>
          <a:lstStyle/>
          <a:p>
            <a:fld id="{729BE5EE-56E1-4547-AC6C-AC40DA0F17A0}" type="datetime1">
              <a:rPr lang="en-US" smtClean="0"/>
              <a:t>11/2/2022</a:t>
            </a:fld>
            <a:endParaRPr lang="en-US"/>
          </a:p>
        </p:txBody>
      </p:sp>
      <p:sp>
        <p:nvSpPr>
          <p:cNvPr id="5" name="Footer Placeholder 4"/>
          <p:cNvSpPr>
            <a:spLocks noGrp="1"/>
          </p:cNvSpPr>
          <p:nvPr>
            <p:ph type="ftr" sz="quarter" idx="11"/>
          </p:nvPr>
        </p:nvSpPr>
        <p:spPr/>
        <p:txBody>
          <a:bodyPr/>
          <a:lstStyle/>
          <a:p>
            <a:r>
              <a:rPr lang="fr-FR"/>
              <a:t>Ndèye Ada Kane sous la direction du Pr. Samba Mbaye</a:t>
            </a:r>
            <a:endParaRPr lang="en-US"/>
          </a:p>
        </p:txBody>
      </p:sp>
      <p:sp>
        <p:nvSpPr>
          <p:cNvPr id="6" name="Slide Number Placeholder 5"/>
          <p:cNvSpPr>
            <a:spLocks noGrp="1"/>
          </p:cNvSpPr>
          <p:nvPr>
            <p:ph type="sldNum" sz="quarter" idx="12"/>
          </p:nvPr>
        </p:nvSpPr>
        <p:spPr/>
        <p:txBody>
          <a:bodyPr/>
          <a:lstStyle/>
          <a:p>
            <a:fld id="{E5003937-8C32-4DD1-AABB-62F814AB4AD2}" type="slidenum">
              <a:rPr lang="en-US" smtClean="0"/>
              <a:t>‹N°›</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74838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8429488-996A-4DA7-BC1B-4EBA9AB58BDE}" type="datetime1">
              <a:rPr lang="en-US" smtClean="0"/>
              <a:t>11/2/2022</a:t>
            </a:fld>
            <a:endParaRPr lang="en-US"/>
          </a:p>
        </p:txBody>
      </p:sp>
      <p:sp>
        <p:nvSpPr>
          <p:cNvPr id="5" name="Footer Placeholder 4"/>
          <p:cNvSpPr>
            <a:spLocks noGrp="1"/>
          </p:cNvSpPr>
          <p:nvPr>
            <p:ph type="ftr" sz="quarter" idx="11"/>
          </p:nvPr>
        </p:nvSpPr>
        <p:spPr/>
        <p:txBody>
          <a:bodyPr/>
          <a:lstStyle/>
          <a:p>
            <a:r>
              <a:rPr lang="fr-FR"/>
              <a:t>Ndèye Ada Kane sous la direction du Pr. Samba Mbaye</a:t>
            </a:r>
            <a:endParaRPr lang="en-US"/>
          </a:p>
        </p:txBody>
      </p:sp>
      <p:sp>
        <p:nvSpPr>
          <p:cNvPr id="6" name="Slide Number Placeholder 5"/>
          <p:cNvSpPr>
            <a:spLocks noGrp="1"/>
          </p:cNvSpPr>
          <p:nvPr>
            <p:ph type="sldNum" sz="quarter" idx="12"/>
          </p:nvPr>
        </p:nvSpPr>
        <p:spPr/>
        <p:txBody>
          <a:bodyPr/>
          <a:lstStyle/>
          <a:p>
            <a:fld id="{E5003937-8C32-4DD1-AABB-62F814AB4AD2}" type="slidenum">
              <a:rPr lang="en-US" smtClean="0"/>
              <a:t>‹N°›</a:t>
            </a:fld>
            <a:endParaRPr lang="en-US"/>
          </a:p>
        </p:txBody>
      </p:sp>
    </p:spTree>
    <p:extLst>
      <p:ext uri="{BB962C8B-B14F-4D97-AF65-F5344CB8AC3E}">
        <p14:creationId xmlns:p14="http://schemas.microsoft.com/office/powerpoint/2010/main" val="29184866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AA033C6-68E8-4391-AABE-84D2F8C986CA}" type="datetime1">
              <a:rPr lang="en-US" smtClean="0"/>
              <a:t>11/2/2022</a:t>
            </a:fld>
            <a:endParaRPr lang="en-US"/>
          </a:p>
        </p:txBody>
      </p:sp>
      <p:sp>
        <p:nvSpPr>
          <p:cNvPr id="5" name="Footer Placeholder 4"/>
          <p:cNvSpPr>
            <a:spLocks noGrp="1"/>
          </p:cNvSpPr>
          <p:nvPr>
            <p:ph type="ftr" sz="quarter" idx="11"/>
          </p:nvPr>
        </p:nvSpPr>
        <p:spPr/>
        <p:txBody>
          <a:bodyPr/>
          <a:lstStyle/>
          <a:p>
            <a:r>
              <a:rPr lang="fr-FR"/>
              <a:t>Ndèye Ada Kane sous la direction du Pr. Samba Mbaye</a:t>
            </a:r>
            <a:endParaRPr lang="en-US"/>
          </a:p>
        </p:txBody>
      </p:sp>
      <p:sp>
        <p:nvSpPr>
          <p:cNvPr id="6" name="Slide Number Placeholder 5"/>
          <p:cNvSpPr>
            <a:spLocks noGrp="1"/>
          </p:cNvSpPr>
          <p:nvPr>
            <p:ph type="sldNum" sz="quarter" idx="12"/>
          </p:nvPr>
        </p:nvSpPr>
        <p:spPr/>
        <p:txBody>
          <a:bodyPr/>
          <a:lstStyle/>
          <a:p>
            <a:fld id="{E5003937-8C32-4DD1-AABB-62F814AB4AD2}" type="slidenum">
              <a:rPr lang="en-US" smtClean="0"/>
              <a:t>‹N°›</a:t>
            </a:fld>
            <a:endParaRPr lang="en-US"/>
          </a:p>
        </p:txBody>
      </p:sp>
    </p:spTree>
    <p:extLst>
      <p:ext uri="{BB962C8B-B14F-4D97-AF65-F5344CB8AC3E}">
        <p14:creationId xmlns:p14="http://schemas.microsoft.com/office/powerpoint/2010/main" val="165479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74D646E5-1363-41D9-8B84-019BD408C78B}" type="datetime1">
              <a:rPr lang="en-US" smtClean="0"/>
              <a:t>11/2/2022</a:t>
            </a:fld>
            <a:endParaRPr lang="en-US"/>
          </a:p>
        </p:txBody>
      </p:sp>
      <p:sp>
        <p:nvSpPr>
          <p:cNvPr id="5" name="Footer Placeholder 4"/>
          <p:cNvSpPr>
            <a:spLocks noGrp="1"/>
          </p:cNvSpPr>
          <p:nvPr>
            <p:ph type="ftr" sz="quarter" idx="11"/>
          </p:nvPr>
        </p:nvSpPr>
        <p:spPr/>
        <p:txBody>
          <a:bodyPr/>
          <a:lstStyle/>
          <a:p>
            <a:r>
              <a:rPr lang="fr-FR"/>
              <a:t>Ndèye Ada Kane sous la direction du Pr. Samba Mbaye</a:t>
            </a:r>
            <a:endParaRPr lang="en-US"/>
          </a:p>
        </p:txBody>
      </p:sp>
      <p:sp>
        <p:nvSpPr>
          <p:cNvPr id="6" name="Slide Number Placeholder 5"/>
          <p:cNvSpPr>
            <a:spLocks noGrp="1"/>
          </p:cNvSpPr>
          <p:nvPr>
            <p:ph type="sldNum" sz="quarter" idx="12"/>
          </p:nvPr>
        </p:nvSpPr>
        <p:spPr/>
        <p:txBody>
          <a:bodyPr/>
          <a:lstStyle/>
          <a:p>
            <a:fld id="{E5003937-8C32-4DD1-AABB-62F814AB4AD2}" type="slidenum">
              <a:rPr lang="en-US" smtClean="0"/>
              <a:t>‹N°›</a:t>
            </a:fld>
            <a:endParaRPr lang="en-US"/>
          </a:p>
        </p:txBody>
      </p:sp>
    </p:spTree>
    <p:extLst>
      <p:ext uri="{BB962C8B-B14F-4D97-AF65-F5344CB8AC3E}">
        <p14:creationId xmlns:p14="http://schemas.microsoft.com/office/powerpoint/2010/main" val="791845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fr-FR"/>
              <a:t>Modifiez le style du titre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BED642C3-0FFC-4794-8332-6B963F0EFCEB}" type="datetime1">
              <a:rPr lang="en-US" smtClean="0"/>
              <a:t>11/2/2022</a:t>
            </a:fld>
            <a:endParaRPr lang="en-US"/>
          </a:p>
        </p:txBody>
      </p:sp>
      <p:sp>
        <p:nvSpPr>
          <p:cNvPr id="5" name="Footer Placeholder 4"/>
          <p:cNvSpPr>
            <a:spLocks noGrp="1"/>
          </p:cNvSpPr>
          <p:nvPr>
            <p:ph type="ftr" sz="quarter" idx="11"/>
          </p:nvPr>
        </p:nvSpPr>
        <p:spPr/>
        <p:txBody>
          <a:bodyPr/>
          <a:lstStyle/>
          <a:p>
            <a:r>
              <a:rPr lang="fr-FR"/>
              <a:t>Ndèye Ada Kane sous la direction du Pr. Samba Mbaye</a:t>
            </a:r>
            <a:endParaRPr lang="en-US"/>
          </a:p>
        </p:txBody>
      </p:sp>
      <p:sp>
        <p:nvSpPr>
          <p:cNvPr id="6" name="Slide Number Placeholder 5"/>
          <p:cNvSpPr>
            <a:spLocks noGrp="1"/>
          </p:cNvSpPr>
          <p:nvPr>
            <p:ph type="sldNum" sz="quarter" idx="12"/>
          </p:nvPr>
        </p:nvSpPr>
        <p:spPr/>
        <p:txBody>
          <a:bodyPr/>
          <a:lstStyle/>
          <a:p>
            <a:fld id="{E5003937-8C32-4DD1-AABB-62F814AB4AD2}" type="slidenum">
              <a:rPr lang="en-US" smtClean="0"/>
              <a:t>‹N°›</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98899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fr-FR"/>
              <a:t>Modifiez le style du titre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1BAE95FA-9B1A-467E-9403-374A0B808A4F}" type="datetime1">
              <a:rPr lang="en-US" smtClean="0"/>
              <a:t>11/2/2022</a:t>
            </a:fld>
            <a:endParaRPr lang="en-US"/>
          </a:p>
        </p:txBody>
      </p:sp>
      <p:sp>
        <p:nvSpPr>
          <p:cNvPr id="6" name="Footer Placeholder 5"/>
          <p:cNvSpPr>
            <a:spLocks noGrp="1"/>
          </p:cNvSpPr>
          <p:nvPr>
            <p:ph type="ftr" sz="quarter" idx="11"/>
          </p:nvPr>
        </p:nvSpPr>
        <p:spPr/>
        <p:txBody>
          <a:bodyPr/>
          <a:lstStyle/>
          <a:p>
            <a:r>
              <a:rPr lang="fr-FR"/>
              <a:t>Ndèye Ada Kane sous la direction du Pr. Samba Mbaye</a:t>
            </a:r>
            <a:endParaRPr lang="en-US"/>
          </a:p>
        </p:txBody>
      </p:sp>
      <p:sp>
        <p:nvSpPr>
          <p:cNvPr id="7" name="Slide Number Placeholder 6"/>
          <p:cNvSpPr>
            <a:spLocks noGrp="1"/>
          </p:cNvSpPr>
          <p:nvPr>
            <p:ph type="sldNum" sz="quarter" idx="12"/>
          </p:nvPr>
        </p:nvSpPr>
        <p:spPr/>
        <p:txBody>
          <a:bodyPr/>
          <a:lstStyle/>
          <a:p>
            <a:fld id="{E5003937-8C32-4DD1-AABB-62F814AB4AD2}" type="slidenum">
              <a:rPr lang="en-US" smtClean="0"/>
              <a:t>‹N°›</a:t>
            </a:fld>
            <a:endParaRPr lang="en-US"/>
          </a:p>
        </p:txBody>
      </p:sp>
    </p:spTree>
    <p:extLst>
      <p:ext uri="{BB962C8B-B14F-4D97-AF65-F5344CB8AC3E}">
        <p14:creationId xmlns:p14="http://schemas.microsoft.com/office/powerpoint/2010/main" val="22166492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fr-FR"/>
              <a:t>Modifiez le style du titre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1097280" y="2582334"/>
            <a:ext cx="4937760" cy="3378200"/>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6217920" y="2582334"/>
            <a:ext cx="4937760" cy="3378200"/>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011751C2-F4B8-41B4-8ED5-420E75529168}" type="datetime1">
              <a:rPr lang="en-US" smtClean="0"/>
              <a:t>11/2/2022</a:t>
            </a:fld>
            <a:endParaRPr lang="en-US"/>
          </a:p>
        </p:txBody>
      </p:sp>
      <p:sp>
        <p:nvSpPr>
          <p:cNvPr id="8" name="Footer Placeholder 7"/>
          <p:cNvSpPr>
            <a:spLocks noGrp="1"/>
          </p:cNvSpPr>
          <p:nvPr>
            <p:ph type="ftr" sz="quarter" idx="11"/>
          </p:nvPr>
        </p:nvSpPr>
        <p:spPr/>
        <p:txBody>
          <a:bodyPr/>
          <a:lstStyle/>
          <a:p>
            <a:r>
              <a:rPr lang="fr-FR"/>
              <a:t>Ndèye Ada Kane sous la direction du Pr. Samba Mbaye</a:t>
            </a:r>
            <a:endParaRPr lang="en-US"/>
          </a:p>
        </p:txBody>
      </p:sp>
      <p:sp>
        <p:nvSpPr>
          <p:cNvPr id="9" name="Slide Number Placeholder 8"/>
          <p:cNvSpPr>
            <a:spLocks noGrp="1"/>
          </p:cNvSpPr>
          <p:nvPr>
            <p:ph type="sldNum" sz="quarter" idx="12"/>
          </p:nvPr>
        </p:nvSpPr>
        <p:spPr/>
        <p:txBody>
          <a:bodyPr/>
          <a:lstStyle/>
          <a:p>
            <a:fld id="{E5003937-8C32-4DD1-AABB-62F814AB4AD2}" type="slidenum">
              <a:rPr lang="en-US" smtClean="0"/>
              <a:t>‹N°›</a:t>
            </a:fld>
            <a:endParaRPr lang="en-US"/>
          </a:p>
        </p:txBody>
      </p:sp>
    </p:spTree>
    <p:extLst>
      <p:ext uri="{BB962C8B-B14F-4D97-AF65-F5344CB8AC3E}">
        <p14:creationId xmlns:p14="http://schemas.microsoft.com/office/powerpoint/2010/main" val="12073048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9B86DA3E-34BD-44BB-9A53-263EFE490BEC}" type="datetime1">
              <a:rPr lang="en-US" smtClean="0"/>
              <a:t>11/2/2022</a:t>
            </a:fld>
            <a:endParaRPr lang="en-US"/>
          </a:p>
        </p:txBody>
      </p:sp>
      <p:sp>
        <p:nvSpPr>
          <p:cNvPr id="4" name="Footer Placeholder 3"/>
          <p:cNvSpPr>
            <a:spLocks noGrp="1"/>
          </p:cNvSpPr>
          <p:nvPr>
            <p:ph type="ftr" sz="quarter" idx="11"/>
          </p:nvPr>
        </p:nvSpPr>
        <p:spPr/>
        <p:txBody>
          <a:bodyPr/>
          <a:lstStyle/>
          <a:p>
            <a:r>
              <a:rPr lang="fr-FR"/>
              <a:t>Ndèye Ada Kane sous la direction du Pr. Samba Mbaye</a:t>
            </a:r>
            <a:endParaRPr lang="en-US"/>
          </a:p>
        </p:txBody>
      </p:sp>
      <p:sp>
        <p:nvSpPr>
          <p:cNvPr id="5" name="Slide Number Placeholder 4"/>
          <p:cNvSpPr>
            <a:spLocks noGrp="1"/>
          </p:cNvSpPr>
          <p:nvPr>
            <p:ph type="sldNum" sz="quarter" idx="12"/>
          </p:nvPr>
        </p:nvSpPr>
        <p:spPr/>
        <p:txBody>
          <a:bodyPr/>
          <a:lstStyle/>
          <a:p>
            <a:fld id="{E5003937-8C32-4DD1-AABB-62F814AB4AD2}" type="slidenum">
              <a:rPr lang="en-US" smtClean="0"/>
              <a:t>‹N°›</a:t>
            </a:fld>
            <a:endParaRPr lang="en-US"/>
          </a:p>
        </p:txBody>
      </p:sp>
    </p:spTree>
    <p:extLst>
      <p:ext uri="{BB962C8B-B14F-4D97-AF65-F5344CB8AC3E}">
        <p14:creationId xmlns:p14="http://schemas.microsoft.com/office/powerpoint/2010/main" val="3062198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50059EA8-F97B-4234-BB55-3B51C126E69B}" type="datetime1">
              <a:rPr lang="en-US" smtClean="0"/>
              <a:t>11/2/2022</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r>
              <a:rPr lang="fr-FR"/>
              <a:t>Ndèye Ada Kane sous la direction du Pr. Samba Mbaye</a:t>
            </a:r>
            <a:endParaRPr lang="en-US"/>
          </a:p>
        </p:txBody>
      </p:sp>
      <p:sp>
        <p:nvSpPr>
          <p:cNvPr id="9" name="Slide Number Placeholder 8"/>
          <p:cNvSpPr>
            <a:spLocks noGrp="1"/>
          </p:cNvSpPr>
          <p:nvPr>
            <p:ph type="sldNum" sz="quarter" idx="12"/>
          </p:nvPr>
        </p:nvSpPr>
        <p:spPr/>
        <p:txBody>
          <a:bodyPr/>
          <a:lstStyle/>
          <a:p>
            <a:fld id="{E5003937-8C32-4DD1-AABB-62F814AB4AD2}" type="slidenum">
              <a:rPr lang="en-US" smtClean="0"/>
              <a:t>‹N°›</a:t>
            </a:fld>
            <a:endParaRPr lang="en-US"/>
          </a:p>
        </p:txBody>
      </p:sp>
    </p:spTree>
    <p:extLst>
      <p:ext uri="{BB962C8B-B14F-4D97-AF65-F5344CB8AC3E}">
        <p14:creationId xmlns:p14="http://schemas.microsoft.com/office/powerpoint/2010/main" val="1238753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fr-FR"/>
              <a:t>Modifiez le style du titre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01674586-3F08-41F3-9C9B-C9CD6732DD80}" type="datetime1">
              <a:rPr lang="en-US" smtClean="0"/>
              <a:t>11/2/2022</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fr-FR"/>
              <a:t>Ndèye Ada Kane sous la direction du Pr. Samba Mbaye</a:t>
            </a:r>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E5003937-8C32-4DD1-AABB-62F814AB4AD2}" type="slidenum">
              <a:rPr lang="en-US" smtClean="0"/>
              <a:t>‹N°›</a:t>
            </a:fld>
            <a:endParaRPr lang="en-US"/>
          </a:p>
        </p:txBody>
      </p:sp>
    </p:spTree>
    <p:extLst>
      <p:ext uri="{BB962C8B-B14F-4D97-AF65-F5344CB8AC3E}">
        <p14:creationId xmlns:p14="http://schemas.microsoft.com/office/powerpoint/2010/main" val="4444110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fr-FR"/>
              <a:t>Modifiez le style du titre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AD7B4E49-B4CB-47E4-8CB0-0ECBB109C32D}" type="datetime1">
              <a:rPr lang="en-US" smtClean="0"/>
              <a:t>11/2/2022</a:t>
            </a:fld>
            <a:endParaRPr lang="en-US"/>
          </a:p>
        </p:txBody>
      </p:sp>
      <p:sp>
        <p:nvSpPr>
          <p:cNvPr id="6" name="Footer Placeholder 5"/>
          <p:cNvSpPr>
            <a:spLocks noGrp="1"/>
          </p:cNvSpPr>
          <p:nvPr>
            <p:ph type="ftr" sz="quarter" idx="11"/>
          </p:nvPr>
        </p:nvSpPr>
        <p:spPr/>
        <p:txBody>
          <a:bodyPr/>
          <a:lstStyle/>
          <a:p>
            <a:r>
              <a:rPr lang="fr-FR"/>
              <a:t>Ndèye Ada Kane sous la direction du Pr. Samba Mbaye</a:t>
            </a:r>
            <a:endParaRPr lang="en-US"/>
          </a:p>
        </p:txBody>
      </p:sp>
      <p:sp>
        <p:nvSpPr>
          <p:cNvPr id="7" name="Slide Number Placeholder 6"/>
          <p:cNvSpPr>
            <a:spLocks noGrp="1"/>
          </p:cNvSpPr>
          <p:nvPr>
            <p:ph type="sldNum" sz="quarter" idx="12"/>
          </p:nvPr>
        </p:nvSpPr>
        <p:spPr/>
        <p:txBody>
          <a:bodyPr/>
          <a:lstStyle/>
          <a:p>
            <a:fld id="{E5003937-8C32-4DD1-AABB-62F814AB4AD2}" type="slidenum">
              <a:rPr lang="en-US" smtClean="0"/>
              <a:t>‹N°›</a:t>
            </a:fld>
            <a:endParaRPr lang="en-US"/>
          </a:p>
        </p:txBody>
      </p:sp>
    </p:spTree>
    <p:extLst>
      <p:ext uri="{BB962C8B-B14F-4D97-AF65-F5344CB8AC3E}">
        <p14:creationId xmlns:p14="http://schemas.microsoft.com/office/powerpoint/2010/main" val="182945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fr-FR"/>
              <a:t>Modifiez le style du titre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D7AD420A-D2D3-4658-ADCF-5496DD240B9A}" type="datetime1">
              <a:rPr lang="en-US" smtClean="0"/>
              <a:t>11/2/2022</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fr-FR"/>
              <a:t>Ndèye Ada Kane sous la direction du Pr. Samba Mbaye</a:t>
            </a:r>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5003937-8C32-4DD1-AABB-62F814AB4AD2}" type="slidenum">
              <a:rPr lang="en-US" smtClean="0"/>
              <a:t>‹N°›</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23851347"/>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hf hd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pied de page 5"/>
          <p:cNvSpPr>
            <a:spLocks noGrp="1"/>
          </p:cNvSpPr>
          <p:nvPr>
            <p:ph type="ftr" sz="quarter" idx="11"/>
          </p:nvPr>
        </p:nvSpPr>
        <p:spPr/>
        <p:txBody>
          <a:bodyPr/>
          <a:lstStyle/>
          <a:p>
            <a:r>
              <a:rPr lang="fr-FR"/>
              <a:t>Ndèye Ada Kane sous la direction du Pr. Samba Mbaye</a:t>
            </a:r>
            <a:endParaRPr lang="en-US"/>
          </a:p>
        </p:txBody>
      </p:sp>
      <p:sp>
        <p:nvSpPr>
          <p:cNvPr id="7" name="Espace réservé du numéro de diapositive 6"/>
          <p:cNvSpPr>
            <a:spLocks noGrp="1"/>
          </p:cNvSpPr>
          <p:nvPr>
            <p:ph type="sldNum" sz="quarter" idx="12"/>
          </p:nvPr>
        </p:nvSpPr>
        <p:spPr/>
        <p:txBody>
          <a:bodyPr/>
          <a:lstStyle/>
          <a:p>
            <a:fld id="{E5003937-8C32-4DD1-AABB-62F814AB4AD2}" type="slidenum">
              <a:rPr lang="en-US" smtClean="0"/>
              <a:t>1</a:t>
            </a:fld>
            <a:endParaRPr lang="en-US"/>
          </a:p>
        </p:txBody>
      </p:sp>
      <p:pic>
        <p:nvPicPr>
          <p:cNvPr id="5" name="Imag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382568" cy="641268"/>
          </a:xfrm>
          <a:prstGeom prst="rect">
            <a:avLst/>
          </a:prstGeom>
        </p:spPr>
      </p:pic>
      <p:pic>
        <p:nvPicPr>
          <p:cNvPr id="10" name="Imag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25200" y="34884"/>
            <a:ext cx="1066800" cy="571500"/>
          </a:xfrm>
          <a:prstGeom prst="rect">
            <a:avLst/>
          </a:prstGeom>
        </p:spPr>
      </p:pic>
      <p:pic>
        <p:nvPicPr>
          <p:cNvPr id="3" name="Imag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90693" y="0"/>
            <a:ext cx="1221984" cy="533401"/>
          </a:xfrm>
          <a:prstGeom prst="rect">
            <a:avLst/>
          </a:prstGeom>
        </p:spPr>
      </p:pic>
      <p:sp>
        <p:nvSpPr>
          <p:cNvPr id="11" name="Rectangle 10"/>
          <p:cNvSpPr/>
          <p:nvPr/>
        </p:nvSpPr>
        <p:spPr>
          <a:xfrm>
            <a:off x="1241945" y="762312"/>
            <a:ext cx="9600225" cy="3631763"/>
          </a:xfrm>
          <a:prstGeom prst="rect">
            <a:avLst/>
          </a:prstGeom>
        </p:spPr>
        <p:txBody>
          <a:bodyPr wrap="square">
            <a:spAutoFit/>
          </a:bodyPr>
          <a:lstStyle/>
          <a:p>
            <a:pPr algn="ctr">
              <a:lnSpc>
                <a:spcPct val="115000"/>
              </a:lnSpc>
              <a:spcAft>
                <a:spcPts val="800"/>
              </a:spcAft>
            </a:pPr>
            <a:r>
              <a:rPr lang="en-US" sz="4000" b="1" dirty="0">
                <a:latin typeface="Times New Roman" panose="02020603050405020304" pitchFamily="18" charset="0"/>
                <a:ea typeface="Times New Roman" panose="02020603050405020304" pitchFamily="18" charset="0"/>
                <a:cs typeface="Times New Roman" panose="02020603050405020304" pitchFamily="18" charset="0"/>
              </a:rPr>
              <a:t>Adaptation to climate change and food security of rural Senegalese households: in the framework of the Emergency Community Development Program (PUDC)</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59239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SN" b="1" dirty="0" err="1">
                <a:latin typeface="Georgia" panose="02040502050405020303" pitchFamily="18" charset="0"/>
              </a:rPr>
              <a:t>Methodology</a:t>
            </a:r>
            <a:endParaRPr lang="en-US" b="1" dirty="0">
              <a:latin typeface="Georgia" panose="02040502050405020303" pitchFamily="18" charset="0"/>
            </a:endParaRPr>
          </a:p>
        </p:txBody>
      </p:sp>
      <p:sp>
        <p:nvSpPr>
          <p:cNvPr id="3" name="Espace réservé du contenu 2"/>
          <p:cNvSpPr>
            <a:spLocks noGrp="1"/>
          </p:cNvSpPr>
          <p:nvPr>
            <p:ph idx="1"/>
          </p:nvPr>
        </p:nvSpPr>
        <p:spPr/>
        <p:txBody>
          <a:bodyPr>
            <a:normAutofit fontScale="92500" lnSpcReduction="10000"/>
          </a:bodyPr>
          <a:lstStyle/>
          <a:p>
            <a:pPr algn="just"/>
            <a:r>
              <a:rPr lang="en-US" dirty="0">
                <a:latin typeface="Georgia" panose="02040502050405020303" pitchFamily="18" charset="0"/>
              </a:rPr>
              <a:t>The treatment variable is climate change adaptation, which is a binary variable that equals zero (0) if the household does not adapt to climate change and 1 if it does.</a:t>
            </a:r>
          </a:p>
          <a:p>
            <a:pPr algn="just"/>
            <a:r>
              <a:rPr lang="en-US" dirty="0">
                <a:latin typeface="Georgia" panose="02040502050405020303" pitchFamily="18" charset="0"/>
              </a:rPr>
              <a:t>The food security variables used in this research are: agricultural production in kg, the existence or not of a hunger gap, and meal skipping during the hunger gap.</a:t>
            </a:r>
          </a:p>
          <a:p>
            <a:pPr algn="just"/>
            <a:r>
              <a:rPr lang="en-US" dirty="0">
                <a:latin typeface="Georgia" panose="02040502050405020303" pitchFamily="18" charset="0"/>
              </a:rPr>
              <a:t>Climate change is considered in this study through the climate hazards that most affect the farmland of the sampled households. These are mainly drought, flooding, insect pests and wind erosion.</a:t>
            </a:r>
          </a:p>
          <a:p>
            <a:pPr algn="just"/>
            <a:r>
              <a:rPr lang="en-US" dirty="0">
                <a:latin typeface="Georgia" panose="02040502050405020303" pitchFamily="18" charset="0"/>
              </a:rPr>
              <a:t>variables referring to the socio-economic characteristics of the head of the household have been taken into account in the economic literature</a:t>
            </a:r>
          </a:p>
          <a:p>
            <a:pPr algn="just"/>
            <a:r>
              <a:rPr lang="en-US" dirty="0">
                <a:latin typeface="Georgia" panose="02040502050405020303" pitchFamily="18" charset="0"/>
              </a:rPr>
              <a:t>variables that relate to the household as a whole such as access to credit, ownership of agricultural land, participation in a climate change risk education program, and household size</a:t>
            </a:r>
          </a:p>
          <a:p>
            <a:pPr algn="just"/>
            <a:r>
              <a:rPr lang="en-US" dirty="0">
                <a:latin typeface="Georgia" panose="02040502050405020303" pitchFamily="18" charset="0"/>
              </a:rPr>
              <a:t>Some variables are related to agricultural production.</a:t>
            </a:r>
          </a:p>
          <a:p>
            <a:endParaRPr lang="en-US" dirty="0"/>
          </a:p>
        </p:txBody>
      </p:sp>
      <p:sp>
        <p:nvSpPr>
          <p:cNvPr id="4" name="Espace réservé du pied de page 3"/>
          <p:cNvSpPr>
            <a:spLocks noGrp="1"/>
          </p:cNvSpPr>
          <p:nvPr>
            <p:ph type="ftr" sz="quarter" idx="11"/>
          </p:nvPr>
        </p:nvSpPr>
        <p:spPr/>
        <p:txBody>
          <a:bodyPr/>
          <a:lstStyle/>
          <a:p>
            <a:r>
              <a:rPr lang="fr-FR"/>
              <a:t>Ndèye Ada Kane sous la direction du Pr. Samba Mbaye</a:t>
            </a:r>
            <a:endParaRPr lang="en-US"/>
          </a:p>
        </p:txBody>
      </p:sp>
      <p:sp>
        <p:nvSpPr>
          <p:cNvPr id="5" name="Espace réservé du numéro de diapositive 4"/>
          <p:cNvSpPr>
            <a:spLocks noGrp="1"/>
          </p:cNvSpPr>
          <p:nvPr>
            <p:ph type="sldNum" sz="quarter" idx="12"/>
          </p:nvPr>
        </p:nvSpPr>
        <p:spPr/>
        <p:txBody>
          <a:bodyPr/>
          <a:lstStyle/>
          <a:p>
            <a:fld id="{E5003937-8C32-4DD1-AABB-62F814AB4AD2}" type="slidenum">
              <a:rPr lang="en-US" smtClean="0"/>
              <a:t>10</a:t>
            </a:fld>
            <a:endParaRPr lang="en-US"/>
          </a:p>
        </p:txBody>
      </p:sp>
    </p:spTree>
    <p:extLst>
      <p:ext uri="{BB962C8B-B14F-4D97-AF65-F5344CB8AC3E}">
        <p14:creationId xmlns:p14="http://schemas.microsoft.com/office/powerpoint/2010/main" val="34409611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97280" y="286603"/>
            <a:ext cx="10058400" cy="4825724"/>
          </a:xfrm>
        </p:spPr>
        <p:txBody>
          <a:bodyPr/>
          <a:lstStyle/>
          <a:p>
            <a:pPr algn="ctr"/>
            <a:r>
              <a:rPr lang="fr-SN" b="1" dirty="0" err="1">
                <a:latin typeface="Georgia" panose="02040502050405020303" pitchFamily="18" charset="0"/>
              </a:rPr>
              <a:t>Results</a:t>
            </a:r>
            <a:br>
              <a:rPr lang="fr-SN" b="1" dirty="0">
                <a:latin typeface="Georgia" panose="02040502050405020303" pitchFamily="18" charset="0"/>
              </a:rPr>
            </a:br>
            <a:endParaRPr lang="en-US" b="1" dirty="0">
              <a:latin typeface="Georgia" panose="02040502050405020303" pitchFamily="18" charset="0"/>
            </a:endParaRPr>
          </a:p>
        </p:txBody>
      </p:sp>
      <p:sp>
        <p:nvSpPr>
          <p:cNvPr id="4" name="Espace réservé du pied de page 3"/>
          <p:cNvSpPr>
            <a:spLocks noGrp="1"/>
          </p:cNvSpPr>
          <p:nvPr>
            <p:ph type="ftr" sz="quarter" idx="11"/>
          </p:nvPr>
        </p:nvSpPr>
        <p:spPr/>
        <p:txBody>
          <a:bodyPr/>
          <a:lstStyle/>
          <a:p>
            <a:r>
              <a:rPr lang="fr-FR"/>
              <a:t>Ndèye Ada Kane sous la direction du Pr. Samba Mbaye</a:t>
            </a:r>
            <a:endParaRPr lang="en-US"/>
          </a:p>
        </p:txBody>
      </p:sp>
      <p:sp>
        <p:nvSpPr>
          <p:cNvPr id="5" name="Espace réservé du numéro de diapositive 4"/>
          <p:cNvSpPr>
            <a:spLocks noGrp="1"/>
          </p:cNvSpPr>
          <p:nvPr>
            <p:ph type="sldNum" sz="quarter" idx="12"/>
          </p:nvPr>
        </p:nvSpPr>
        <p:spPr/>
        <p:txBody>
          <a:bodyPr/>
          <a:lstStyle/>
          <a:p>
            <a:fld id="{E5003937-8C32-4DD1-AABB-62F814AB4AD2}" type="slidenum">
              <a:rPr lang="en-US" smtClean="0"/>
              <a:t>11</a:t>
            </a:fld>
            <a:endParaRPr lang="en-US"/>
          </a:p>
        </p:txBody>
      </p:sp>
    </p:spTree>
    <p:extLst>
      <p:ext uri="{BB962C8B-B14F-4D97-AF65-F5344CB8AC3E}">
        <p14:creationId xmlns:p14="http://schemas.microsoft.com/office/powerpoint/2010/main" val="14407429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Ndèye Ada Kane sous la direction du Pr. Samba Mbaye</a:t>
            </a:r>
            <a:endParaRPr lang="en-US"/>
          </a:p>
        </p:txBody>
      </p:sp>
      <p:sp>
        <p:nvSpPr>
          <p:cNvPr id="3" name="Espace réservé du numéro de diapositive 2"/>
          <p:cNvSpPr>
            <a:spLocks noGrp="1"/>
          </p:cNvSpPr>
          <p:nvPr>
            <p:ph type="sldNum" sz="quarter" idx="12"/>
          </p:nvPr>
        </p:nvSpPr>
        <p:spPr/>
        <p:txBody>
          <a:bodyPr/>
          <a:lstStyle/>
          <a:p>
            <a:fld id="{E5003937-8C32-4DD1-AABB-62F814AB4AD2}" type="slidenum">
              <a:rPr lang="en-US" smtClean="0"/>
              <a:t>12</a:t>
            </a:fld>
            <a:endParaRPr lang="en-US"/>
          </a:p>
        </p:txBody>
      </p:sp>
      <p:sp>
        <p:nvSpPr>
          <p:cNvPr id="13" name="Rectangle 12"/>
          <p:cNvSpPr/>
          <p:nvPr/>
        </p:nvSpPr>
        <p:spPr>
          <a:xfrm>
            <a:off x="-101498" y="0"/>
            <a:ext cx="5595186" cy="369332"/>
          </a:xfrm>
          <a:prstGeom prst="rect">
            <a:avLst/>
          </a:prstGeom>
        </p:spPr>
        <p:txBody>
          <a:bodyPr wrap="none">
            <a:spAutoFit/>
          </a:bodyPr>
          <a:lstStyle/>
          <a:p>
            <a:r>
              <a:rPr lang="en-US" dirty="0"/>
              <a:t>Table 1: Changes in descriptive statistics in 2016 and 2020</a:t>
            </a:r>
          </a:p>
        </p:txBody>
      </p:sp>
      <p:graphicFrame>
        <p:nvGraphicFramePr>
          <p:cNvPr id="7" name="Tableau 6"/>
          <p:cNvGraphicFramePr>
            <a:graphicFrameLocks noGrp="1"/>
          </p:cNvGraphicFramePr>
          <p:nvPr>
            <p:extLst>
              <p:ext uri="{D42A27DB-BD31-4B8C-83A1-F6EECF244321}">
                <p14:modId xmlns:p14="http://schemas.microsoft.com/office/powerpoint/2010/main" val="3809638902"/>
              </p:ext>
            </p:extLst>
          </p:nvPr>
        </p:nvGraphicFramePr>
        <p:xfrm>
          <a:off x="145280" y="369332"/>
          <a:ext cx="11895744" cy="6003014"/>
        </p:xfrm>
        <a:graphic>
          <a:graphicData uri="http://schemas.openxmlformats.org/drawingml/2006/table">
            <a:tbl>
              <a:tblPr firstRow="1" firstCol="1" bandRow="1"/>
              <a:tblGrid>
                <a:gridCol w="3309239">
                  <a:extLst>
                    <a:ext uri="{9D8B030D-6E8A-4147-A177-3AD203B41FA5}">
                      <a16:colId xmlns:a16="http://schemas.microsoft.com/office/drawing/2014/main" val="1398910488"/>
                    </a:ext>
                  </a:extLst>
                </a:gridCol>
                <a:gridCol w="1339269">
                  <a:extLst>
                    <a:ext uri="{9D8B030D-6E8A-4147-A177-3AD203B41FA5}">
                      <a16:colId xmlns:a16="http://schemas.microsoft.com/office/drawing/2014/main" val="2280029963"/>
                    </a:ext>
                  </a:extLst>
                </a:gridCol>
                <a:gridCol w="1973868">
                  <a:extLst>
                    <a:ext uri="{9D8B030D-6E8A-4147-A177-3AD203B41FA5}">
                      <a16:colId xmlns:a16="http://schemas.microsoft.com/office/drawing/2014/main" val="2116857741"/>
                    </a:ext>
                  </a:extLst>
                </a:gridCol>
                <a:gridCol w="1156286">
                  <a:extLst>
                    <a:ext uri="{9D8B030D-6E8A-4147-A177-3AD203B41FA5}">
                      <a16:colId xmlns:a16="http://schemas.microsoft.com/office/drawing/2014/main" val="2502037808"/>
                    </a:ext>
                  </a:extLst>
                </a:gridCol>
                <a:gridCol w="1611796">
                  <a:extLst>
                    <a:ext uri="{9D8B030D-6E8A-4147-A177-3AD203B41FA5}">
                      <a16:colId xmlns:a16="http://schemas.microsoft.com/office/drawing/2014/main" val="2017794449"/>
                    </a:ext>
                  </a:extLst>
                </a:gridCol>
                <a:gridCol w="1156286">
                  <a:extLst>
                    <a:ext uri="{9D8B030D-6E8A-4147-A177-3AD203B41FA5}">
                      <a16:colId xmlns:a16="http://schemas.microsoft.com/office/drawing/2014/main" val="334136152"/>
                    </a:ext>
                  </a:extLst>
                </a:gridCol>
                <a:gridCol w="1349000">
                  <a:extLst>
                    <a:ext uri="{9D8B030D-6E8A-4147-A177-3AD203B41FA5}">
                      <a16:colId xmlns:a16="http://schemas.microsoft.com/office/drawing/2014/main" val="274367757"/>
                    </a:ext>
                  </a:extLst>
                </a:gridCol>
              </a:tblGrid>
              <a:tr h="65401">
                <a:tc rowSpan="2">
                  <a:txBody>
                    <a:bodyPr/>
                    <a:lstStyle/>
                    <a:p>
                      <a:pPr algn="just" rtl="0" fontAlgn="t"/>
                      <a:r>
                        <a:rPr lang="en-US" sz="800" b="0" i="0" u="none" strike="noStrike">
                          <a:solidFill>
                            <a:srgbClr val="000000"/>
                          </a:solidFill>
                          <a:effectLst/>
                          <a:latin typeface="Times New Roman" panose="02020603050405020304" pitchFamily="18" charset="0"/>
                        </a:rPr>
                        <a:t>Variables</a:t>
                      </a:r>
                    </a:p>
                  </a:txBody>
                  <a:tcPr marL="1072" marR="1072" marT="1072"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just" rtl="0" fontAlgn="t"/>
                      <a:r>
                        <a:rPr lang="en-US" sz="800" b="0" i="0" u="none" strike="noStrike">
                          <a:solidFill>
                            <a:srgbClr val="000000"/>
                          </a:solidFill>
                          <a:effectLst/>
                          <a:latin typeface="Times New Roman" panose="02020603050405020304" pitchFamily="18" charset="0"/>
                        </a:rPr>
                        <a:t>Modalities</a:t>
                      </a:r>
                    </a:p>
                  </a:txBody>
                  <a:tcPr marL="1072" marR="1072" marT="1072"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rtl="0" fontAlgn="ctr"/>
                      <a:r>
                        <a:rPr lang="en-US" sz="800" b="0" i="0" u="none" strike="noStrike">
                          <a:solidFill>
                            <a:srgbClr val="000000"/>
                          </a:solidFill>
                          <a:effectLst/>
                          <a:latin typeface="Times New Roman" panose="02020603050405020304" pitchFamily="18" charset="0"/>
                        </a:rPr>
                        <a:t>2016</a:t>
                      </a:r>
                    </a:p>
                  </a:txBody>
                  <a:tcPr marL="1072" marR="1072" marT="1072" marB="0" anchor="ctr">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gridSpan="2">
                  <a:txBody>
                    <a:bodyPr/>
                    <a:lstStyle/>
                    <a:p>
                      <a:pPr algn="ctr" rtl="0" fontAlgn="ctr"/>
                      <a:r>
                        <a:rPr lang="en-US" sz="800" b="0" i="0" u="none" strike="noStrike">
                          <a:solidFill>
                            <a:srgbClr val="000000"/>
                          </a:solidFill>
                          <a:effectLst/>
                          <a:latin typeface="Times New Roman" panose="02020603050405020304" pitchFamily="18" charset="0"/>
                        </a:rPr>
                        <a:t>2020</a:t>
                      </a:r>
                    </a:p>
                  </a:txBody>
                  <a:tcPr marL="1072" marR="1072" marT="1072" marB="0" anchor="ctr">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rowSpan="2">
                  <a:txBody>
                    <a:bodyPr/>
                    <a:lstStyle/>
                    <a:p>
                      <a:pPr algn="ctr" rtl="0" fontAlgn="ctr"/>
                      <a:r>
                        <a:rPr lang="en-US" sz="800" b="0" i="0" u="none" strike="noStrike">
                          <a:solidFill>
                            <a:srgbClr val="000000"/>
                          </a:solidFill>
                          <a:effectLst/>
                          <a:latin typeface="Times New Roman" panose="02020603050405020304" pitchFamily="18" charset="0"/>
                        </a:rPr>
                        <a:t>Variation</a:t>
                      </a:r>
                    </a:p>
                  </a:txBody>
                  <a:tcPr marL="1072" marR="1072" marT="107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59144158"/>
                  </a:ext>
                </a:extLst>
              </a:tr>
              <a:tr h="130803">
                <a:tc vMerge="1">
                  <a:txBody>
                    <a:bodyPr/>
                    <a:lstStyle/>
                    <a:p>
                      <a:endParaRPr lang="en-US"/>
                    </a:p>
                  </a:txBody>
                  <a:tcPr/>
                </a:tc>
                <a:tc vMerge="1">
                  <a:txBody>
                    <a:bodyPr/>
                    <a:lstStyle/>
                    <a:p>
                      <a:endParaRPr lang="en-US"/>
                    </a:p>
                  </a:txBody>
                  <a:tcPr/>
                </a:tc>
                <a:tc>
                  <a:txBody>
                    <a:bodyPr/>
                    <a:lstStyle/>
                    <a:p>
                      <a:pPr algn="just" rtl="0" fontAlgn="ctr"/>
                      <a:r>
                        <a:rPr lang="en-US" sz="800" b="0" i="0" u="none" strike="noStrike">
                          <a:solidFill>
                            <a:srgbClr val="000000"/>
                          </a:solidFill>
                          <a:effectLst/>
                          <a:latin typeface="Times New Roman" panose="02020603050405020304" pitchFamily="18" charset="0"/>
                        </a:rPr>
                        <a:t>Percentage</a:t>
                      </a:r>
                    </a:p>
                  </a:txBody>
                  <a:tcPr marL="1072" marR="1072" marT="1072"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just" rtl="0" fontAlgn="ctr"/>
                      <a:r>
                        <a:rPr lang="en-US" sz="800" b="0" i="0" u="none" strike="noStrike">
                          <a:solidFill>
                            <a:srgbClr val="000000"/>
                          </a:solidFill>
                          <a:effectLst/>
                          <a:latin typeface="Times New Roman" panose="02020603050405020304" pitchFamily="18" charset="0"/>
                        </a:rPr>
                        <a:t>Mean</a:t>
                      </a:r>
                    </a:p>
                  </a:txBody>
                  <a:tcPr marL="1072" marR="1072" marT="1072"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just" rtl="0" fontAlgn="ctr"/>
                      <a:r>
                        <a:rPr lang="en-US" sz="800" b="0" i="0" u="none" strike="noStrike">
                          <a:solidFill>
                            <a:srgbClr val="000000"/>
                          </a:solidFill>
                          <a:effectLst/>
                          <a:latin typeface="Times New Roman" panose="02020603050405020304" pitchFamily="18" charset="0"/>
                        </a:rPr>
                        <a:t>Percentage</a:t>
                      </a:r>
                    </a:p>
                  </a:txBody>
                  <a:tcPr marL="1072" marR="1072" marT="1072"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just" rtl="0" fontAlgn="ctr"/>
                      <a:r>
                        <a:rPr lang="en-US" sz="800" b="0" i="0" u="none" strike="noStrike">
                          <a:solidFill>
                            <a:srgbClr val="000000"/>
                          </a:solidFill>
                          <a:effectLst/>
                          <a:latin typeface="Times New Roman" panose="02020603050405020304" pitchFamily="18" charset="0"/>
                        </a:rPr>
                        <a:t>Mean</a:t>
                      </a:r>
                    </a:p>
                  </a:txBody>
                  <a:tcPr marL="1072" marR="1072" marT="1072" marB="0" anchor="ctr">
                    <a:lnL>
                      <a:noFill/>
                    </a:lnL>
                    <a:lnR>
                      <a:noFill/>
                    </a:lnR>
                    <a:lnT>
                      <a:noFill/>
                    </a:lnT>
                    <a:lnB w="6350" cap="flat" cmpd="sng" algn="ctr">
                      <a:solidFill>
                        <a:srgbClr val="000000"/>
                      </a:solidFill>
                      <a:prstDash val="solid"/>
                      <a:round/>
                      <a:headEnd type="none" w="med" len="med"/>
                      <a:tailEnd type="none" w="med" len="med"/>
                    </a:lnB>
                  </a:tcPr>
                </a:tc>
                <a:tc vMerge="1">
                  <a:txBody>
                    <a:bodyPr/>
                    <a:lstStyle/>
                    <a:p>
                      <a:endParaRPr lang="en-US"/>
                    </a:p>
                  </a:txBody>
                  <a:tcPr/>
                </a:tc>
                <a:extLst>
                  <a:ext uri="{0D108BD9-81ED-4DB2-BD59-A6C34878D82A}">
                    <a16:rowId xmlns:a16="http://schemas.microsoft.com/office/drawing/2014/main" val="2621093580"/>
                  </a:ext>
                </a:extLst>
              </a:tr>
              <a:tr h="65401">
                <a:tc>
                  <a:txBody>
                    <a:bodyPr/>
                    <a:lstStyle/>
                    <a:p>
                      <a:pPr algn="just" rtl="0" fontAlgn="t"/>
                      <a:r>
                        <a:rPr lang="en-US" sz="800" b="1" i="0" u="sng" strike="noStrike">
                          <a:solidFill>
                            <a:srgbClr val="000000"/>
                          </a:solidFill>
                          <a:effectLst/>
                          <a:latin typeface="Times New Roman" panose="02020603050405020304" pitchFamily="18" charset="0"/>
                        </a:rPr>
                        <a:t>Outcomes</a:t>
                      </a:r>
                    </a:p>
                  </a:txBody>
                  <a:tcPr marL="1072" marR="1072" marT="1072"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just" rtl="0" fontAlgn="t"/>
                      <a:r>
                        <a:rPr lang="en-US" sz="800" b="0" i="0" u="none" strike="noStrike">
                          <a:solidFill>
                            <a:srgbClr val="000000"/>
                          </a:solidFill>
                          <a:effectLst/>
                          <a:latin typeface="Times New Roman" panose="02020603050405020304" pitchFamily="18" charset="0"/>
                        </a:rPr>
                        <a:t> </a:t>
                      </a:r>
                    </a:p>
                  </a:txBody>
                  <a:tcPr marL="1072" marR="1072" marT="1072"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just" fontAlgn="b"/>
                      <a:r>
                        <a:rPr lang="en-US" sz="800" b="0" i="0" u="none" strike="noStrike">
                          <a:solidFill>
                            <a:srgbClr val="000000"/>
                          </a:solidFill>
                          <a:effectLst/>
                          <a:latin typeface="Arial" panose="020B0604020202020204" pitchFamily="34" charset="0"/>
                        </a:rPr>
                        <a:t> </a:t>
                      </a:r>
                    </a:p>
                  </a:txBody>
                  <a:tcPr marL="1072" marR="1072" marT="107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 </a:t>
                      </a:r>
                    </a:p>
                  </a:txBody>
                  <a:tcPr marL="1072" marR="1072" marT="1072"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 </a:t>
                      </a:r>
                    </a:p>
                  </a:txBody>
                  <a:tcPr marL="1072" marR="1072" marT="1072"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 </a:t>
                      </a:r>
                    </a:p>
                  </a:txBody>
                  <a:tcPr marL="1072" marR="1072" marT="1072"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 </a:t>
                      </a:r>
                    </a:p>
                  </a:txBody>
                  <a:tcPr marL="1072" marR="1072" marT="1072" marB="0" anchor="ctr">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894435475"/>
                  </a:ext>
                </a:extLst>
              </a:tr>
              <a:tr h="132947">
                <a:tc>
                  <a:txBody>
                    <a:bodyPr/>
                    <a:lstStyle/>
                    <a:p>
                      <a:pPr algn="just" rtl="0" fontAlgn="b"/>
                      <a:r>
                        <a:rPr lang="en-US" sz="800" b="0" i="0" u="none" strike="noStrike">
                          <a:solidFill>
                            <a:srgbClr val="000000"/>
                          </a:solidFill>
                          <a:effectLst/>
                          <a:latin typeface="Calibri" panose="020F0502020204030204" pitchFamily="34" charset="0"/>
                        </a:rPr>
                        <a:t>total production of crop</a:t>
                      </a:r>
                    </a:p>
                  </a:txBody>
                  <a:tcPr marL="1072" marR="1072" marT="1072" marB="0" anchor="b">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2100,4</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3221,2</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53%</a:t>
                      </a:r>
                    </a:p>
                  </a:txBody>
                  <a:tcPr marL="1072" marR="1072" marT="1072" marB="0" anchor="ctr">
                    <a:lnL>
                      <a:noFill/>
                    </a:lnL>
                    <a:lnR>
                      <a:noFill/>
                    </a:lnR>
                    <a:lnT>
                      <a:noFill/>
                    </a:lnT>
                    <a:lnB>
                      <a:noFill/>
                    </a:lnB>
                  </a:tcPr>
                </a:tc>
                <a:extLst>
                  <a:ext uri="{0D108BD9-81ED-4DB2-BD59-A6C34878D82A}">
                    <a16:rowId xmlns:a16="http://schemas.microsoft.com/office/drawing/2014/main" val="2828303253"/>
                  </a:ext>
                </a:extLst>
              </a:tr>
              <a:tr h="66474">
                <a:tc rowSpan="2">
                  <a:txBody>
                    <a:bodyPr/>
                    <a:lstStyle/>
                    <a:p>
                      <a:pPr algn="just" rtl="0" fontAlgn="ctr"/>
                      <a:r>
                        <a:rPr lang="en-US" sz="800" b="0" i="0" u="none" strike="noStrike">
                          <a:solidFill>
                            <a:srgbClr val="000000"/>
                          </a:solidFill>
                          <a:effectLst/>
                          <a:latin typeface="Times New Roman" panose="02020603050405020304" pitchFamily="18" charset="0"/>
                        </a:rPr>
                        <a:t>existence of a hunger period</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Oui</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50,7</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25,47</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-25,23</a:t>
                      </a:r>
                    </a:p>
                  </a:txBody>
                  <a:tcPr marL="1072" marR="1072" marT="1072" marB="0" anchor="ctr">
                    <a:lnL>
                      <a:noFill/>
                    </a:lnL>
                    <a:lnR>
                      <a:noFill/>
                    </a:lnR>
                    <a:lnT>
                      <a:noFill/>
                    </a:lnT>
                    <a:lnB>
                      <a:noFill/>
                    </a:lnB>
                  </a:tcPr>
                </a:tc>
                <a:extLst>
                  <a:ext uri="{0D108BD9-81ED-4DB2-BD59-A6C34878D82A}">
                    <a16:rowId xmlns:a16="http://schemas.microsoft.com/office/drawing/2014/main" val="2927638081"/>
                  </a:ext>
                </a:extLst>
              </a:tr>
              <a:tr h="66474">
                <a:tc vMerge="1">
                  <a:txBody>
                    <a:bodyPr/>
                    <a:lstStyle/>
                    <a:p>
                      <a:endParaRPr lang="en-US"/>
                    </a:p>
                  </a:txBody>
                  <a:tcPr/>
                </a:tc>
                <a:tc>
                  <a:txBody>
                    <a:bodyPr/>
                    <a:lstStyle/>
                    <a:p>
                      <a:pPr algn="just" rtl="0" fontAlgn="ctr"/>
                      <a:r>
                        <a:rPr lang="en-US" sz="800" b="0" i="0" u="none" strike="noStrike">
                          <a:solidFill>
                            <a:srgbClr val="000000"/>
                          </a:solidFill>
                          <a:effectLst/>
                          <a:latin typeface="Times New Roman" panose="02020603050405020304" pitchFamily="18" charset="0"/>
                        </a:rPr>
                        <a:t>Non</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49,3</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74,53</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25,23</a:t>
                      </a:r>
                    </a:p>
                  </a:txBody>
                  <a:tcPr marL="1072" marR="1072" marT="1072" marB="0" anchor="ctr">
                    <a:lnL>
                      <a:noFill/>
                    </a:lnL>
                    <a:lnR>
                      <a:noFill/>
                    </a:lnR>
                    <a:lnT>
                      <a:noFill/>
                    </a:lnT>
                    <a:lnB>
                      <a:noFill/>
                    </a:lnB>
                  </a:tcPr>
                </a:tc>
                <a:extLst>
                  <a:ext uri="{0D108BD9-81ED-4DB2-BD59-A6C34878D82A}">
                    <a16:rowId xmlns:a16="http://schemas.microsoft.com/office/drawing/2014/main" val="239392594"/>
                  </a:ext>
                </a:extLst>
              </a:tr>
              <a:tr h="66474">
                <a:tc rowSpan="2">
                  <a:txBody>
                    <a:bodyPr/>
                    <a:lstStyle/>
                    <a:p>
                      <a:pPr algn="just" rtl="0" fontAlgn="t"/>
                      <a:r>
                        <a:rPr lang="en-US" sz="800" b="0" i="0" u="none" strike="noStrike">
                          <a:solidFill>
                            <a:srgbClr val="000000"/>
                          </a:solidFill>
                          <a:effectLst/>
                          <a:latin typeface="Times New Roman" panose="02020603050405020304" pitchFamily="18" charset="0"/>
                        </a:rPr>
                        <a:t>meal skip</a:t>
                      </a:r>
                    </a:p>
                  </a:txBody>
                  <a:tcPr marL="1072" marR="1072" marT="1072" marB="0">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Oui</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15,89</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7,45</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-8,44</a:t>
                      </a:r>
                    </a:p>
                  </a:txBody>
                  <a:tcPr marL="1072" marR="1072" marT="1072" marB="0" anchor="ctr">
                    <a:lnL>
                      <a:noFill/>
                    </a:lnL>
                    <a:lnR>
                      <a:noFill/>
                    </a:lnR>
                    <a:lnT>
                      <a:noFill/>
                    </a:lnT>
                    <a:lnB>
                      <a:noFill/>
                    </a:lnB>
                  </a:tcPr>
                </a:tc>
                <a:extLst>
                  <a:ext uri="{0D108BD9-81ED-4DB2-BD59-A6C34878D82A}">
                    <a16:rowId xmlns:a16="http://schemas.microsoft.com/office/drawing/2014/main" val="2620092469"/>
                  </a:ext>
                </a:extLst>
              </a:tr>
              <a:tr h="66474">
                <a:tc vMerge="1">
                  <a:txBody>
                    <a:bodyPr/>
                    <a:lstStyle/>
                    <a:p>
                      <a:endParaRPr lang="en-US"/>
                    </a:p>
                  </a:txBody>
                  <a:tcPr/>
                </a:tc>
                <a:tc>
                  <a:txBody>
                    <a:bodyPr/>
                    <a:lstStyle/>
                    <a:p>
                      <a:pPr algn="just" rtl="0" fontAlgn="ctr"/>
                      <a:r>
                        <a:rPr lang="en-US" sz="800" b="0" i="0" u="none" strike="noStrike">
                          <a:solidFill>
                            <a:srgbClr val="000000"/>
                          </a:solidFill>
                          <a:effectLst/>
                          <a:latin typeface="Times New Roman" panose="02020603050405020304" pitchFamily="18" charset="0"/>
                        </a:rPr>
                        <a:t>Non</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84,11</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92,55</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8,44</a:t>
                      </a:r>
                    </a:p>
                  </a:txBody>
                  <a:tcPr marL="1072" marR="1072" marT="1072" marB="0" anchor="ctr">
                    <a:lnL>
                      <a:noFill/>
                    </a:lnL>
                    <a:lnR>
                      <a:noFill/>
                    </a:lnR>
                    <a:lnT>
                      <a:noFill/>
                    </a:lnT>
                    <a:lnB>
                      <a:noFill/>
                    </a:lnB>
                  </a:tcPr>
                </a:tc>
                <a:extLst>
                  <a:ext uri="{0D108BD9-81ED-4DB2-BD59-A6C34878D82A}">
                    <a16:rowId xmlns:a16="http://schemas.microsoft.com/office/drawing/2014/main" val="4064092652"/>
                  </a:ext>
                </a:extLst>
              </a:tr>
              <a:tr h="257317">
                <a:tc>
                  <a:txBody>
                    <a:bodyPr/>
                    <a:lstStyle/>
                    <a:p>
                      <a:pPr algn="just" rtl="0" fontAlgn="ctr"/>
                      <a:r>
                        <a:rPr lang="en-US" sz="800" b="1" i="0" u="sng" strike="noStrike">
                          <a:solidFill>
                            <a:srgbClr val="000000"/>
                          </a:solidFill>
                          <a:effectLst>
                            <a:outerShdw blurRad="50800" dist="38100" algn="tr" rotWithShape="0">
                              <a:prstClr val="black">
                                <a:alpha val="40000"/>
                              </a:prstClr>
                            </a:outerShdw>
                          </a:effectLst>
                          <a:latin typeface="Georgia" panose="02040502050405020303" pitchFamily="18" charset="0"/>
                        </a:rPr>
                        <a:t>Household head characteristics</a:t>
                      </a:r>
                    </a:p>
                  </a:txBody>
                  <a:tcPr marL="1072" marR="1072" marT="1072" marB="0" anchor="ctr">
                    <a:lnL>
                      <a:noFill/>
                    </a:lnL>
                    <a:lnR>
                      <a:noFill/>
                    </a:lnR>
                    <a:lnT>
                      <a:noFill/>
                    </a:lnT>
                    <a:lnB>
                      <a:noFill/>
                    </a:lnB>
                  </a:tcPr>
                </a:tc>
                <a:tc>
                  <a:txBody>
                    <a:bodyPr/>
                    <a:lstStyle/>
                    <a:p>
                      <a:pPr algn="just" rtl="0" fontAlgn="ctr"/>
                      <a:endParaRPr lang="en-US" sz="800" b="0" i="0" u="none" strike="noStrike">
                        <a:solidFill>
                          <a:srgbClr val="000000"/>
                        </a:solidFill>
                        <a:effectLst/>
                        <a:latin typeface="Times New Roman" panose="02020603050405020304" pitchFamily="18" charset="0"/>
                      </a:endParaRPr>
                    </a:p>
                  </a:txBody>
                  <a:tcPr marL="1072" marR="1072" marT="1072" marB="0" anchor="ctr">
                    <a:lnL>
                      <a:noFill/>
                    </a:lnL>
                    <a:lnR>
                      <a:noFill/>
                    </a:lnR>
                    <a:lnT>
                      <a:noFill/>
                    </a:lnT>
                    <a:lnB>
                      <a:noFill/>
                    </a:lnB>
                  </a:tcPr>
                </a:tc>
                <a:tc>
                  <a:txBody>
                    <a:bodyPr/>
                    <a:lstStyle/>
                    <a:p>
                      <a:pPr algn="just" rtl="0" fontAlgn="ctr"/>
                      <a:endParaRPr lang="en-US" sz="800" b="0" i="0" u="none" strike="noStrike">
                        <a:solidFill>
                          <a:srgbClr val="000000"/>
                        </a:solidFill>
                        <a:effectLst/>
                        <a:latin typeface="Times New Roman" panose="02020603050405020304" pitchFamily="18" charset="0"/>
                      </a:endParaRP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endParaRPr lang="en-US" sz="800" b="0" i="0" u="none" strike="noStrike">
                        <a:solidFill>
                          <a:srgbClr val="000000"/>
                        </a:solidFill>
                        <a:effectLst/>
                        <a:latin typeface="Times New Roman" panose="02020603050405020304" pitchFamily="18" charset="0"/>
                      </a:endParaRP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endParaRPr lang="en-US" sz="800" b="0" i="0" u="none" strike="noStrike">
                        <a:solidFill>
                          <a:srgbClr val="000000"/>
                        </a:solidFill>
                        <a:effectLst/>
                        <a:latin typeface="Times New Roman" panose="02020603050405020304" pitchFamily="18" charset="0"/>
                      </a:endParaRPr>
                    </a:p>
                  </a:txBody>
                  <a:tcPr marL="1072" marR="1072" marT="1072" marB="0" anchor="ctr">
                    <a:lnL>
                      <a:noFill/>
                    </a:lnL>
                    <a:lnR>
                      <a:noFill/>
                    </a:lnR>
                    <a:lnT>
                      <a:noFill/>
                    </a:lnT>
                    <a:lnB>
                      <a:noFill/>
                    </a:lnB>
                  </a:tcPr>
                </a:tc>
                <a:extLst>
                  <a:ext uri="{0D108BD9-81ED-4DB2-BD59-A6C34878D82A}">
                    <a16:rowId xmlns:a16="http://schemas.microsoft.com/office/drawing/2014/main" val="4292225948"/>
                  </a:ext>
                </a:extLst>
              </a:tr>
              <a:tr h="66474">
                <a:tc>
                  <a:txBody>
                    <a:bodyPr/>
                    <a:lstStyle/>
                    <a:p>
                      <a:pPr algn="just" rtl="0" fontAlgn="ctr"/>
                      <a:r>
                        <a:rPr lang="en-US" sz="800" b="0" i="0" u="none" strike="noStrike">
                          <a:solidFill>
                            <a:srgbClr val="000000"/>
                          </a:solidFill>
                          <a:effectLst/>
                          <a:latin typeface="Times New Roman" panose="02020603050405020304" pitchFamily="18" charset="0"/>
                        </a:rPr>
                        <a:t>age</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52</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55</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6%</a:t>
                      </a:r>
                    </a:p>
                  </a:txBody>
                  <a:tcPr marL="1072" marR="1072" marT="1072" marB="0" anchor="ctr">
                    <a:lnL>
                      <a:noFill/>
                    </a:lnL>
                    <a:lnR>
                      <a:noFill/>
                    </a:lnR>
                    <a:lnT>
                      <a:noFill/>
                    </a:lnT>
                    <a:lnB>
                      <a:noFill/>
                    </a:lnB>
                  </a:tcPr>
                </a:tc>
                <a:extLst>
                  <a:ext uri="{0D108BD9-81ED-4DB2-BD59-A6C34878D82A}">
                    <a16:rowId xmlns:a16="http://schemas.microsoft.com/office/drawing/2014/main" val="1288129145"/>
                  </a:ext>
                </a:extLst>
              </a:tr>
              <a:tr h="66474">
                <a:tc>
                  <a:txBody>
                    <a:bodyPr/>
                    <a:lstStyle/>
                    <a:p>
                      <a:pPr algn="just" rtl="0" fontAlgn="ctr"/>
                      <a:r>
                        <a:rPr lang="en-US" sz="800" b="0" i="0" u="none" strike="noStrike">
                          <a:solidFill>
                            <a:srgbClr val="000000"/>
                          </a:solidFill>
                          <a:effectLst/>
                          <a:latin typeface="Times New Roman" panose="02020603050405020304" pitchFamily="18" charset="0"/>
                        </a:rPr>
                        <a:t>male</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Féminin</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3,44</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4,26</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0,82</a:t>
                      </a:r>
                    </a:p>
                  </a:txBody>
                  <a:tcPr marL="1072" marR="1072" marT="1072" marB="0" anchor="ctr">
                    <a:lnL>
                      <a:noFill/>
                    </a:lnL>
                    <a:lnR>
                      <a:noFill/>
                    </a:lnR>
                    <a:lnT>
                      <a:noFill/>
                    </a:lnT>
                    <a:lnB>
                      <a:noFill/>
                    </a:lnB>
                  </a:tcPr>
                </a:tc>
                <a:extLst>
                  <a:ext uri="{0D108BD9-81ED-4DB2-BD59-A6C34878D82A}">
                    <a16:rowId xmlns:a16="http://schemas.microsoft.com/office/drawing/2014/main" val="251172773"/>
                  </a:ext>
                </a:extLst>
              </a:tr>
              <a:tr h="66474">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Masculin</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96,56</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95,74</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-0,82</a:t>
                      </a:r>
                    </a:p>
                  </a:txBody>
                  <a:tcPr marL="1072" marR="1072" marT="1072" marB="0" anchor="ctr">
                    <a:lnL>
                      <a:noFill/>
                    </a:lnL>
                    <a:lnR>
                      <a:noFill/>
                    </a:lnR>
                    <a:lnT>
                      <a:noFill/>
                    </a:lnT>
                    <a:lnB>
                      <a:noFill/>
                    </a:lnB>
                  </a:tcPr>
                </a:tc>
                <a:extLst>
                  <a:ext uri="{0D108BD9-81ED-4DB2-BD59-A6C34878D82A}">
                    <a16:rowId xmlns:a16="http://schemas.microsoft.com/office/drawing/2014/main" val="2959299606"/>
                  </a:ext>
                </a:extLst>
              </a:tr>
              <a:tr h="66474">
                <a:tc rowSpan="2">
                  <a:txBody>
                    <a:bodyPr/>
                    <a:lstStyle/>
                    <a:p>
                      <a:pPr algn="just" rtl="0" fontAlgn="ctr"/>
                      <a:r>
                        <a:rPr lang="en-US" sz="800" b="0" i="0" u="none" strike="noStrike">
                          <a:solidFill>
                            <a:srgbClr val="000000"/>
                          </a:solidFill>
                          <a:effectLst/>
                          <a:latin typeface="Times New Roman" panose="02020603050405020304" pitchFamily="18" charset="0"/>
                        </a:rPr>
                        <a:t>literacy</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Oui</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10,4</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8,6</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-1,8</a:t>
                      </a:r>
                    </a:p>
                  </a:txBody>
                  <a:tcPr marL="1072" marR="1072" marT="1072" marB="0" anchor="ctr">
                    <a:lnL>
                      <a:noFill/>
                    </a:lnL>
                    <a:lnR>
                      <a:noFill/>
                    </a:lnR>
                    <a:lnT>
                      <a:noFill/>
                    </a:lnT>
                    <a:lnB>
                      <a:noFill/>
                    </a:lnB>
                  </a:tcPr>
                </a:tc>
                <a:extLst>
                  <a:ext uri="{0D108BD9-81ED-4DB2-BD59-A6C34878D82A}">
                    <a16:rowId xmlns:a16="http://schemas.microsoft.com/office/drawing/2014/main" val="395112218"/>
                  </a:ext>
                </a:extLst>
              </a:tr>
              <a:tr h="66474">
                <a:tc vMerge="1">
                  <a:txBody>
                    <a:bodyPr/>
                    <a:lstStyle/>
                    <a:p>
                      <a:endParaRPr lang="en-US"/>
                    </a:p>
                  </a:txBody>
                  <a:tcPr/>
                </a:tc>
                <a:tc>
                  <a:txBody>
                    <a:bodyPr/>
                    <a:lstStyle/>
                    <a:p>
                      <a:pPr algn="just" rtl="0" fontAlgn="ctr"/>
                      <a:r>
                        <a:rPr lang="en-US" sz="800" b="0" i="0" u="none" strike="noStrike">
                          <a:solidFill>
                            <a:srgbClr val="000000"/>
                          </a:solidFill>
                          <a:effectLst/>
                          <a:latin typeface="Times New Roman" panose="02020603050405020304" pitchFamily="18" charset="0"/>
                        </a:rPr>
                        <a:t>Non</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89,6</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91,4</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1,8</a:t>
                      </a:r>
                    </a:p>
                  </a:txBody>
                  <a:tcPr marL="1072" marR="1072" marT="1072" marB="0" anchor="ctr">
                    <a:lnL>
                      <a:noFill/>
                    </a:lnL>
                    <a:lnR>
                      <a:noFill/>
                    </a:lnR>
                    <a:lnT>
                      <a:noFill/>
                    </a:lnT>
                    <a:lnB>
                      <a:noFill/>
                    </a:lnB>
                  </a:tcPr>
                </a:tc>
                <a:extLst>
                  <a:ext uri="{0D108BD9-81ED-4DB2-BD59-A6C34878D82A}">
                    <a16:rowId xmlns:a16="http://schemas.microsoft.com/office/drawing/2014/main" val="4187970042"/>
                  </a:ext>
                </a:extLst>
              </a:tr>
              <a:tr h="66474">
                <a:tc rowSpan="2">
                  <a:txBody>
                    <a:bodyPr/>
                    <a:lstStyle/>
                    <a:p>
                      <a:pPr algn="just" rtl="0" fontAlgn="ctr"/>
                      <a:r>
                        <a:rPr lang="en-US" sz="800" b="0" i="0" u="none" strike="noStrike">
                          <a:solidFill>
                            <a:srgbClr val="000000"/>
                          </a:solidFill>
                          <a:effectLst/>
                          <a:latin typeface="Times New Roman" panose="02020603050405020304" pitchFamily="18" charset="0"/>
                        </a:rPr>
                        <a:t>married</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Oui</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95,5</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95,17</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-0,33</a:t>
                      </a:r>
                    </a:p>
                  </a:txBody>
                  <a:tcPr marL="1072" marR="1072" marT="1072" marB="0" anchor="ctr">
                    <a:lnL>
                      <a:noFill/>
                    </a:lnL>
                    <a:lnR>
                      <a:noFill/>
                    </a:lnR>
                    <a:lnT>
                      <a:noFill/>
                    </a:lnT>
                    <a:lnB>
                      <a:noFill/>
                    </a:lnB>
                  </a:tcPr>
                </a:tc>
                <a:extLst>
                  <a:ext uri="{0D108BD9-81ED-4DB2-BD59-A6C34878D82A}">
                    <a16:rowId xmlns:a16="http://schemas.microsoft.com/office/drawing/2014/main" val="970230367"/>
                  </a:ext>
                </a:extLst>
              </a:tr>
              <a:tr h="66474">
                <a:tc vMerge="1">
                  <a:txBody>
                    <a:bodyPr/>
                    <a:lstStyle/>
                    <a:p>
                      <a:endParaRPr lang="en-US"/>
                    </a:p>
                  </a:txBody>
                  <a:tcPr/>
                </a:tc>
                <a:tc>
                  <a:txBody>
                    <a:bodyPr/>
                    <a:lstStyle/>
                    <a:p>
                      <a:pPr algn="just" rtl="0" fontAlgn="ctr"/>
                      <a:r>
                        <a:rPr lang="en-US" sz="800" b="0" i="0" u="none" strike="noStrike">
                          <a:solidFill>
                            <a:srgbClr val="000000"/>
                          </a:solidFill>
                          <a:effectLst/>
                          <a:latin typeface="Times New Roman" panose="02020603050405020304" pitchFamily="18" charset="0"/>
                        </a:rPr>
                        <a:t>Non</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4,5</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4,83</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0,33</a:t>
                      </a:r>
                    </a:p>
                  </a:txBody>
                  <a:tcPr marL="1072" marR="1072" marT="1072" marB="0" anchor="ctr">
                    <a:lnL>
                      <a:noFill/>
                    </a:lnL>
                    <a:lnR>
                      <a:noFill/>
                    </a:lnR>
                    <a:lnT>
                      <a:noFill/>
                    </a:lnT>
                    <a:lnB>
                      <a:noFill/>
                    </a:lnB>
                  </a:tcPr>
                </a:tc>
                <a:extLst>
                  <a:ext uri="{0D108BD9-81ED-4DB2-BD59-A6C34878D82A}">
                    <a16:rowId xmlns:a16="http://schemas.microsoft.com/office/drawing/2014/main" val="2456699303"/>
                  </a:ext>
                </a:extLst>
              </a:tr>
              <a:tr h="66474">
                <a:tc rowSpan="2">
                  <a:txBody>
                    <a:bodyPr/>
                    <a:lstStyle/>
                    <a:p>
                      <a:pPr algn="just" rtl="0" fontAlgn="ctr"/>
                      <a:r>
                        <a:rPr lang="en-US" sz="800" b="0" i="0" u="none" strike="noStrike">
                          <a:solidFill>
                            <a:srgbClr val="000000"/>
                          </a:solidFill>
                          <a:effectLst/>
                          <a:latin typeface="Times New Roman" panose="02020603050405020304" pitchFamily="18" charset="0"/>
                        </a:rPr>
                        <a:t>off_farmjob</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Oui</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57,33</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40,13</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-17,2</a:t>
                      </a:r>
                    </a:p>
                  </a:txBody>
                  <a:tcPr marL="1072" marR="1072" marT="1072" marB="0" anchor="ctr">
                    <a:lnL>
                      <a:noFill/>
                    </a:lnL>
                    <a:lnR>
                      <a:noFill/>
                    </a:lnR>
                    <a:lnT>
                      <a:noFill/>
                    </a:lnT>
                    <a:lnB>
                      <a:noFill/>
                    </a:lnB>
                  </a:tcPr>
                </a:tc>
                <a:extLst>
                  <a:ext uri="{0D108BD9-81ED-4DB2-BD59-A6C34878D82A}">
                    <a16:rowId xmlns:a16="http://schemas.microsoft.com/office/drawing/2014/main" val="4243136727"/>
                  </a:ext>
                </a:extLst>
              </a:tr>
              <a:tr h="66474">
                <a:tc vMerge="1">
                  <a:txBody>
                    <a:bodyPr/>
                    <a:lstStyle/>
                    <a:p>
                      <a:endParaRPr lang="en-US"/>
                    </a:p>
                  </a:txBody>
                  <a:tcPr/>
                </a:tc>
                <a:tc>
                  <a:txBody>
                    <a:bodyPr/>
                    <a:lstStyle/>
                    <a:p>
                      <a:pPr algn="just" rtl="0" fontAlgn="ctr"/>
                      <a:r>
                        <a:rPr lang="en-US" sz="800" b="0" i="0" u="none" strike="noStrike">
                          <a:solidFill>
                            <a:srgbClr val="000000"/>
                          </a:solidFill>
                          <a:effectLst/>
                          <a:latin typeface="Times New Roman" panose="02020603050405020304" pitchFamily="18" charset="0"/>
                        </a:rPr>
                        <a:t>Non</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42,67</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59,87</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17,2</a:t>
                      </a:r>
                    </a:p>
                  </a:txBody>
                  <a:tcPr marL="1072" marR="1072" marT="1072" marB="0" anchor="ctr">
                    <a:lnL>
                      <a:noFill/>
                    </a:lnL>
                    <a:lnR>
                      <a:noFill/>
                    </a:lnR>
                    <a:lnT>
                      <a:noFill/>
                    </a:lnT>
                    <a:lnB>
                      <a:noFill/>
                    </a:lnB>
                  </a:tcPr>
                </a:tc>
                <a:extLst>
                  <a:ext uri="{0D108BD9-81ED-4DB2-BD59-A6C34878D82A}">
                    <a16:rowId xmlns:a16="http://schemas.microsoft.com/office/drawing/2014/main" val="2682508910"/>
                  </a:ext>
                </a:extLst>
              </a:tr>
              <a:tr h="66474">
                <a:tc rowSpan="2">
                  <a:txBody>
                    <a:bodyPr/>
                    <a:lstStyle/>
                    <a:p>
                      <a:pPr algn="just" rtl="0" fontAlgn="ctr"/>
                      <a:r>
                        <a:rPr lang="en-US" sz="800" b="0" i="0" u="none" strike="noStrike">
                          <a:solidFill>
                            <a:srgbClr val="000000"/>
                          </a:solidFill>
                          <a:effectLst/>
                          <a:latin typeface="Times New Roman" panose="02020603050405020304" pitchFamily="18" charset="0"/>
                        </a:rPr>
                        <a:t>accesscredit</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Oui</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41,03</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46,11</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5,08</a:t>
                      </a:r>
                    </a:p>
                  </a:txBody>
                  <a:tcPr marL="1072" marR="1072" marT="1072" marB="0" anchor="ctr">
                    <a:lnL>
                      <a:noFill/>
                    </a:lnL>
                    <a:lnR>
                      <a:noFill/>
                    </a:lnR>
                    <a:lnT>
                      <a:noFill/>
                    </a:lnT>
                    <a:lnB>
                      <a:noFill/>
                    </a:lnB>
                  </a:tcPr>
                </a:tc>
                <a:extLst>
                  <a:ext uri="{0D108BD9-81ED-4DB2-BD59-A6C34878D82A}">
                    <a16:rowId xmlns:a16="http://schemas.microsoft.com/office/drawing/2014/main" val="2685957257"/>
                  </a:ext>
                </a:extLst>
              </a:tr>
              <a:tr h="66474">
                <a:tc vMerge="1">
                  <a:txBody>
                    <a:bodyPr/>
                    <a:lstStyle/>
                    <a:p>
                      <a:endParaRPr lang="en-US"/>
                    </a:p>
                  </a:txBody>
                  <a:tcPr/>
                </a:tc>
                <a:tc>
                  <a:txBody>
                    <a:bodyPr/>
                    <a:lstStyle/>
                    <a:p>
                      <a:pPr algn="just" rtl="0" fontAlgn="ctr"/>
                      <a:r>
                        <a:rPr lang="en-US" sz="800" b="0" i="0" u="none" strike="noStrike">
                          <a:solidFill>
                            <a:srgbClr val="000000"/>
                          </a:solidFill>
                          <a:effectLst/>
                          <a:latin typeface="Times New Roman" panose="02020603050405020304" pitchFamily="18" charset="0"/>
                        </a:rPr>
                        <a:t>Non</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58,97</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53,89</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-5,08</a:t>
                      </a:r>
                    </a:p>
                  </a:txBody>
                  <a:tcPr marL="1072" marR="1072" marT="1072" marB="0" anchor="ctr">
                    <a:lnL>
                      <a:noFill/>
                    </a:lnL>
                    <a:lnR>
                      <a:noFill/>
                    </a:lnR>
                    <a:lnT>
                      <a:noFill/>
                    </a:lnT>
                    <a:lnB>
                      <a:noFill/>
                    </a:lnB>
                  </a:tcPr>
                </a:tc>
                <a:extLst>
                  <a:ext uri="{0D108BD9-81ED-4DB2-BD59-A6C34878D82A}">
                    <a16:rowId xmlns:a16="http://schemas.microsoft.com/office/drawing/2014/main" val="3182794393"/>
                  </a:ext>
                </a:extLst>
              </a:tr>
              <a:tr h="66474">
                <a:tc>
                  <a:txBody>
                    <a:bodyPr/>
                    <a:lstStyle/>
                    <a:p>
                      <a:pPr algn="just" rtl="0" fontAlgn="ctr"/>
                      <a:r>
                        <a:rPr lang="en-US" sz="800" b="0" i="0" u="none" strike="noStrike">
                          <a:solidFill>
                            <a:srgbClr val="000000"/>
                          </a:solidFill>
                          <a:effectLst/>
                          <a:latin typeface="Times New Roman" panose="02020603050405020304" pitchFamily="18" charset="0"/>
                        </a:rPr>
                        <a:t>size</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13</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13,5</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4%</a:t>
                      </a:r>
                    </a:p>
                  </a:txBody>
                  <a:tcPr marL="1072" marR="1072" marT="1072" marB="0" anchor="ctr">
                    <a:lnL>
                      <a:noFill/>
                    </a:lnL>
                    <a:lnR>
                      <a:noFill/>
                    </a:lnR>
                    <a:lnT>
                      <a:noFill/>
                    </a:lnT>
                    <a:lnB>
                      <a:noFill/>
                    </a:lnB>
                  </a:tcPr>
                </a:tc>
                <a:extLst>
                  <a:ext uri="{0D108BD9-81ED-4DB2-BD59-A6C34878D82A}">
                    <a16:rowId xmlns:a16="http://schemas.microsoft.com/office/drawing/2014/main" val="2597348463"/>
                  </a:ext>
                </a:extLst>
              </a:tr>
              <a:tr h="66474">
                <a:tc>
                  <a:txBody>
                    <a:bodyPr/>
                    <a:lstStyle/>
                    <a:p>
                      <a:pPr algn="just" rtl="0" fontAlgn="ctr"/>
                      <a:r>
                        <a:rPr lang="en-US" sz="800" b="1" i="0" u="sng" strike="noStrike">
                          <a:solidFill>
                            <a:srgbClr val="000000"/>
                          </a:solidFill>
                          <a:effectLst/>
                          <a:latin typeface="Times New Roman" panose="02020603050405020304" pitchFamily="18" charset="0"/>
                        </a:rPr>
                        <a:t>Assets</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endParaRPr lang="en-US" sz="800" b="0" i="0" u="none" strike="noStrike">
                        <a:solidFill>
                          <a:srgbClr val="000000"/>
                        </a:solidFill>
                        <a:effectLst/>
                        <a:latin typeface="Times New Roman" panose="02020603050405020304" pitchFamily="18" charset="0"/>
                      </a:endParaRP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endParaRPr lang="en-US" sz="800" b="0" i="0" u="none" strike="noStrike">
                        <a:solidFill>
                          <a:srgbClr val="000000"/>
                        </a:solidFill>
                        <a:effectLst/>
                        <a:latin typeface="Times New Roman" panose="02020603050405020304" pitchFamily="18" charset="0"/>
                      </a:endParaRPr>
                    </a:p>
                  </a:txBody>
                  <a:tcPr marL="1072" marR="1072" marT="1072" marB="0" anchor="ctr">
                    <a:lnL>
                      <a:noFill/>
                    </a:lnL>
                    <a:lnR>
                      <a:noFill/>
                    </a:lnR>
                    <a:lnT>
                      <a:noFill/>
                    </a:lnT>
                    <a:lnB>
                      <a:noFill/>
                    </a:lnB>
                  </a:tcPr>
                </a:tc>
                <a:tc>
                  <a:txBody>
                    <a:bodyPr/>
                    <a:lstStyle/>
                    <a:p>
                      <a:pPr algn="just" rtl="0" fontAlgn="ctr"/>
                      <a:endParaRPr lang="en-US" sz="800" b="0" i="0" u="none" strike="noStrike">
                        <a:solidFill>
                          <a:srgbClr val="000000"/>
                        </a:solidFill>
                        <a:effectLst/>
                        <a:latin typeface="Times New Roman" panose="02020603050405020304" pitchFamily="18" charset="0"/>
                      </a:endParaRPr>
                    </a:p>
                  </a:txBody>
                  <a:tcPr marL="1072" marR="1072" marT="1072" marB="0" anchor="ctr">
                    <a:lnL>
                      <a:noFill/>
                    </a:lnL>
                    <a:lnR>
                      <a:noFill/>
                    </a:lnR>
                    <a:lnT>
                      <a:noFill/>
                    </a:lnT>
                    <a:lnB>
                      <a:noFill/>
                    </a:lnB>
                  </a:tcPr>
                </a:tc>
                <a:extLst>
                  <a:ext uri="{0D108BD9-81ED-4DB2-BD59-A6C34878D82A}">
                    <a16:rowId xmlns:a16="http://schemas.microsoft.com/office/drawing/2014/main" val="1991075858"/>
                  </a:ext>
                </a:extLst>
              </a:tr>
              <a:tr h="66474">
                <a:tc>
                  <a:txBody>
                    <a:bodyPr/>
                    <a:lstStyle/>
                    <a:p>
                      <a:pPr algn="just" rtl="0" fontAlgn="ctr"/>
                      <a:r>
                        <a:rPr lang="en-US" sz="800" b="0" i="0" u="none" strike="noStrike">
                          <a:solidFill>
                            <a:srgbClr val="000000"/>
                          </a:solidFill>
                          <a:effectLst/>
                          <a:latin typeface="Times New Roman" panose="02020603050405020304" pitchFamily="18" charset="0"/>
                        </a:rPr>
                        <a:t>machinery</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Oui</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1,97</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0,74</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-1,23</a:t>
                      </a:r>
                    </a:p>
                  </a:txBody>
                  <a:tcPr marL="1072" marR="1072" marT="1072" marB="0" anchor="ctr">
                    <a:lnL>
                      <a:noFill/>
                    </a:lnL>
                    <a:lnR>
                      <a:noFill/>
                    </a:lnR>
                    <a:lnT>
                      <a:noFill/>
                    </a:lnT>
                    <a:lnB>
                      <a:noFill/>
                    </a:lnB>
                  </a:tcPr>
                </a:tc>
                <a:extLst>
                  <a:ext uri="{0D108BD9-81ED-4DB2-BD59-A6C34878D82A}">
                    <a16:rowId xmlns:a16="http://schemas.microsoft.com/office/drawing/2014/main" val="3833070703"/>
                  </a:ext>
                </a:extLst>
              </a:tr>
              <a:tr h="66474">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Non</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98,03</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99,26</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1,23</a:t>
                      </a:r>
                    </a:p>
                  </a:txBody>
                  <a:tcPr marL="1072" marR="1072" marT="1072" marB="0" anchor="ctr">
                    <a:lnL>
                      <a:noFill/>
                    </a:lnL>
                    <a:lnR>
                      <a:noFill/>
                    </a:lnR>
                    <a:lnT>
                      <a:noFill/>
                    </a:lnT>
                    <a:lnB>
                      <a:noFill/>
                    </a:lnB>
                  </a:tcPr>
                </a:tc>
                <a:extLst>
                  <a:ext uri="{0D108BD9-81ED-4DB2-BD59-A6C34878D82A}">
                    <a16:rowId xmlns:a16="http://schemas.microsoft.com/office/drawing/2014/main" val="3821833349"/>
                  </a:ext>
                </a:extLst>
              </a:tr>
              <a:tr h="66474">
                <a:tc>
                  <a:txBody>
                    <a:bodyPr/>
                    <a:lstStyle/>
                    <a:p>
                      <a:pPr algn="just" rtl="0" fontAlgn="ctr"/>
                      <a:r>
                        <a:rPr lang="en-US" sz="800" b="0" i="0" u="none" strike="noStrike">
                          <a:solidFill>
                            <a:srgbClr val="000000"/>
                          </a:solidFill>
                          <a:effectLst/>
                          <a:latin typeface="Times New Roman" panose="02020603050405020304" pitchFamily="18" charset="0"/>
                        </a:rPr>
                        <a:t>animals</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Oui</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97,87</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99,92</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2,05</a:t>
                      </a:r>
                    </a:p>
                  </a:txBody>
                  <a:tcPr marL="1072" marR="1072" marT="1072" marB="0" anchor="ctr">
                    <a:lnL>
                      <a:noFill/>
                    </a:lnL>
                    <a:lnR>
                      <a:noFill/>
                    </a:lnR>
                    <a:lnT>
                      <a:noFill/>
                    </a:lnT>
                    <a:lnB>
                      <a:noFill/>
                    </a:lnB>
                  </a:tcPr>
                </a:tc>
                <a:extLst>
                  <a:ext uri="{0D108BD9-81ED-4DB2-BD59-A6C34878D82A}">
                    <a16:rowId xmlns:a16="http://schemas.microsoft.com/office/drawing/2014/main" val="4287720600"/>
                  </a:ext>
                </a:extLst>
              </a:tr>
              <a:tr h="66474">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Non</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2,13</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0,08</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-2,05</a:t>
                      </a:r>
                    </a:p>
                  </a:txBody>
                  <a:tcPr marL="1072" marR="1072" marT="1072" marB="0" anchor="ctr">
                    <a:lnL>
                      <a:noFill/>
                    </a:lnL>
                    <a:lnR>
                      <a:noFill/>
                    </a:lnR>
                    <a:lnT>
                      <a:noFill/>
                    </a:lnT>
                    <a:lnB>
                      <a:noFill/>
                    </a:lnB>
                  </a:tcPr>
                </a:tc>
                <a:extLst>
                  <a:ext uri="{0D108BD9-81ED-4DB2-BD59-A6C34878D82A}">
                    <a16:rowId xmlns:a16="http://schemas.microsoft.com/office/drawing/2014/main" val="2369760109"/>
                  </a:ext>
                </a:extLst>
              </a:tr>
              <a:tr h="66474">
                <a:tc>
                  <a:txBody>
                    <a:bodyPr/>
                    <a:lstStyle/>
                    <a:p>
                      <a:pPr algn="just" rtl="0" fontAlgn="ctr"/>
                      <a:r>
                        <a:rPr lang="en-US" sz="800" b="0" i="0" u="none" strike="noStrike">
                          <a:solidFill>
                            <a:srgbClr val="000000"/>
                          </a:solidFill>
                          <a:effectLst/>
                          <a:latin typeface="Times New Roman" panose="02020603050405020304" pitchFamily="18" charset="0"/>
                        </a:rPr>
                        <a:t>terre</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Oui</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83,37</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84,6</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1,23</a:t>
                      </a:r>
                    </a:p>
                  </a:txBody>
                  <a:tcPr marL="1072" marR="1072" marT="1072" marB="0" anchor="ctr">
                    <a:lnL>
                      <a:noFill/>
                    </a:lnL>
                    <a:lnR>
                      <a:noFill/>
                    </a:lnR>
                    <a:lnT>
                      <a:noFill/>
                    </a:lnT>
                    <a:lnB>
                      <a:noFill/>
                    </a:lnB>
                  </a:tcPr>
                </a:tc>
                <a:extLst>
                  <a:ext uri="{0D108BD9-81ED-4DB2-BD59-A6C34878D82A}">
                    <a16:rowId xmlns:a16="http://schemas.microsoft.com/office/drawing/2014/main" val="1467310847"/>
                  </a:ext>
                </a:extLst>
              </a:tr>
              <a:tr h="66474">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Non</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16,63</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15,4</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-1,23</a:t>
                      </a:r>
                    </a:p>
                  </a:txBody>
                  <a:tcPr marL="1072" marR="1072" marT="1072" marB="0" anchor="ctr">
                    <a:lnL>
                      <a:noFill/>
                    </a:lnL>
                    <a:lnR>
                      <a:noFill/>
                    </a:lnR>
                    <a:lnT>
                      <a:noFill/>
                    </a:lnT>
                    <a:lnB>
                      <a:noFill/>
                    </a:lnB>
                  </a:tcPr>
                </a:tc>
                <a:extLst>
                  <a:ext uri="{0D108BD9-81ED-4DB2-BD59-A6C34878D82A}">
                    <a16:rowId xmlns:a16="http://schemas.microsoft.com/office/drawing/2014/main" val="2195970913"/>
                  </a:ext>
                </a:extLst>
              </a:tr>
              <a:tr h="66474">
                <a:tc>
                  <a:txBody>
                    <a:bodyPr/>
                    <a:lstStyle/>
                    <a:p>
                      <a:pPr algn="just" rtl="0" fontAlgn="ctr"/>
                      <a:r>
                        <a:rPr lang="en-US" sz="800" b="0" i="0" u="none" strike="noStrike">
                          <a:solidFill>
                            <a:srgbClr val="000000"/>
                          </a:solidFill>
                          <a:effectLst/>
                          <a:latin typeface="Times New Roman" panose="02020603050405020304" pitchFamily="18" charset="0"/>
                        </a:rPr>
                        <a:t>training</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Oui</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6,22</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7,78</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1,56</a:t>
                      </a:r>
                    </a:p>
                  </a:txBody>
                  <a:tcPr marL="1072" marR="1072" marT="1072" marB="0" anchor="ctr">
                    <a:lnL>
                      <a:noFill/>
                    </a:lnL>
                    <a:lnR>
                      <a:noFill/>
                    </a:lnR>
                    <a:lnT>
                      <a:noFill/>
                    </a:lnT>
                    <a:lnB>
                      <a:noFill/>
                    </a:lnB>
                  </a:tcPr>
                </a:tc>
                <a:extLst>
                  <a:ext uri="{0D108BD9-81ED-4DB2-BD59-A6C34878D82A}">
                    <a16:rowId xmlns:a16="http://schemas.microsoft.com/office/drawing/2014/main" val="1878845771"/>
                  </a:ext>
                </a:extLst>
              </a:tr>
              <a:tr h="66474">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Non</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93,78</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92,22</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-1,56</a:t>
                      </a:r>
                    </a:p>
                  </a:txBody>
                  <a:tcPr marL="1072" marR="1072" marT="1072" marB="0" anchor="ctr">
                    <a:lnL>
                      <a:noFill/>
                    </a:lnL>
                    <a:lnR>
                      <a:noFill/>
                    </a:lnR>
                    <a:lnT>
                      <a:noFill/>
                    </a:lnT>
                    <a:lnB>
                      <a:noFill/>
                    </a:lnB>
                  </a:tcPr>
                </a:tc>
                <a:extLst>
                  <a:ext uri="{0D108BD9-81ED-4DB2-BD59-A6C34878D82A}">
                    <a16:rowId xmlns:a16="http://schemas.microsoft.com/office/drawing/2014/main" val="3622556047"/>
                  </a:ext>
                </a:extLst>
              </a:tr>
              <a:tr h="66474">
                <a:tc>
                  <a:txBody>
                    <a:bodyPr/>
                    <a:lstStyle/>
                    <a:p>
                      <a:pPr algn="just" rtl="0" fontAlgn="b"/>
                      <a:r>
                        <a:rPr lang="en-US" sz="800" b="1" i="0" u="sng" strike="noStrike">
                          <a:solidFill>
                            <a:srgbClr val="000000"/>
                          </a:solidFill>
                          <a:effectLst/>
                          <a:latin typeface="Calibri" panose="020F0502020204030204" pitchFamily="34" charset="0"/>
                        </a:rPr>
                        <a:t>Climate</a:t>
                      </a:r>
                    </a:p>
                  </a:txBody>
                  <a:tcPr marL="1072" marR="1072" marT="1072" marB="0" anchor="b">
                    <a:lnL>
                      <a:noFill/>
                    </a:lnL>
                    <a:lnR>
                      <a:noFill/>
                    </a:lnR>
                    <a:lnT>
                      <a:noFill/>
                    </a:lnT>
                    <a:lnB>
                      <a:noFill/>
                    </a:lnB>
                  </a:tcPr>
                </a:tc>
                <a:tc>
                  <a:txBody>
                    <a:bodyPr/>
                    <a:lstStyle/>
                    <a:p>
                      <a:pPr algn="just" rtl="0" fontAlgn="ctr"/>
                      <a:endParaRPr lang="en-US" sz="800" b="0" i="0" u="none" strike="noStrike">
                        <a:solidFill>
                          <a:srgbClr val="000000"/>
                        </a:solidFill>
                        <a:effectLst/>
                        <a:latin typeface="Times New Roman" panose="02020603050405020304" pitchFamily="18" charset="0"/>
                      </a:endParaRPr>
                    </a:p>
                  </a:txBody>
                  <a:tcPr marL="1072" marR="1072" marT="1072" marB="0" anchor="ctr">
                    <a:lnL>
                      <a:noFill/>
                    </a:lnL>
                    <a:lnR>
                      <a:noFill/>
                    </a:lnR>
                    <a:lnT>
                      <a:noFill/>
                    </a:lnT>
                    <a:lnB>
                      <a:noFill/>
                    </a:lnB>
                  </a:tcPr>
                </a:tc>
                <a:tc>
                  <a:txBody>
                    <a:bodyPr/>
                    <a:lstStyle/>
                    <a:p>
                      <a:pPr algn="just" rtl="0" fontAlgn="ctr"/>
                      <a:endParaRPr lang="en-US" sz="800" b="0" i="0" u="none" strike="noStrike">
                        <a:solidFill>
                          <a:srgbClr val="000000"/>
                        </a:solidFill>
                        <a:effectLst/>
                        <a:latin typeface="Times New Roman" panose="02020603050405020304" pitchFamily="18" charset="0"/>
                      </a:endParaRP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endParaRPr lang="en-US" sz="800" b="0" i="0" u="none" strike="noStrike">
                        <a:solidFill>
                          <a:srgbClr val="000000"/>
                        </a:solidFill>
                        <a:effectLst/>
                        <a:latin typeface="Times New Roman" panose="02020603050405020304" pitchFamily="18" charset="0"/>
                      </a:endParaRP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endParaRPr lang="en-US" sz="800" b="0" i="0" u="none" strike="noStrike">
                        <a:solidFill>
                          <a:srgbClr val="000000"/>
                        </a:solidFill>
                        <a:effectLst/>
                        <a:latin typeface="Times New Roman" panose="02020603050405020304" pitchFamily="18" charset="0"/>
                      </a:endParaRPr>
                    </a:p>
                  </a:txBody>
                  <a:tcPr marL="1072" marR="1072" marT="1072" marB="0" anchor="ctr">
                    <a:lnL>
                      <a:noFill/>
                    </a:lnL>
                    <a:lnR>
                      <a:noFill/>
                    </a:lnR>
                    <a:lnT>
                      <a:noFill/>
                    </a:lnT>
                    <a:lnB>
                      <a:noFill/>
                    </a:lnB>
                  </a:tcPr>
                </a:tc>
                <a:extLst>
                  <a:ext uri="{0D108BD9-81ED-4DB2-BD59-A6C34878D82A}">
                    <a16:rowId xmlns:a16="http://schemas.microsoft.com/office/drawing/2014/main" val="2711674374"/>
                  </a:ext>
                </a:extLst>
              </a:tr>
              <a:tr h="130803">
                <a:tc rowSpan="2">
                  <a:txBody>
                    <a:bodyPr/>
                    <a:lstStyle/>
                    <a:p>
                      <a:pPr algn="just" rtl="0" fontAlgn="ctr"/>
                      <a:r>
                        <a:rPr lang="en-US" sz="800" b="0" i="0" u="none" strike="noStrike">
                          <a:solidFill>
                            <a:srgbClr val="000000"/>
                          </a:solidFill>
                          <a:effectLst/>
                          <a:latin typeface="Times New Roman" panose="02020603050405020304" pitchFamily="18" charset="0"/>
                        </a:rPr>
                        <a:t>Drought</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Oui</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28.09</a:t>
                      </a:r>
                    </a:p>
                  </a:txBody>
                  <a:tcPr marL="1072" marR="1072" marT="1072" marB="0" anchor="ctr">
                    <a:lnL>
                      <a:noFill/>
                    </a:lnL>
                    <a:lnR>
                      <a:noFill/>
                    </a:lnR>
                    <a:lnT>
                      <a:noFill/>
                    </a:lnT>
                    <a:lnB>
                      <a:noFill/>
                    </a:lnB>
                  </a:tcPr>
                </a:tc>
                <a:tc>
                  <a:txBody>
                    <a:bodyPr/>
                    <a:lstStyle/>
                    <a:p>
                      <a:pPr algn="just" rtl="0" fontAlgn="ctr"/>
                      <a:endParaRPr lang="en-US" sz="800" b="0" i="0" u="none" strike="noStrike">
                        <a:solidFill>
                          <a:srgbClr val="000000"/>
                        </a:solidFill>
                        <a:effectLst/>
                        <a:latin typeface="Times New Roman" panose="02020603050405020304" pitchFamily="18" charset="0"/>
                      </a:endParaRP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58.15</a:t>
                      </a:r>
                    </a:p>
                  </a:txBody>
                  <a:tcPr marL="1072" marR="1072" marT="1072" marB="0" anchor="ctr">
                    <a:lnL>
                      <a:noFill/>
                    </a:lnL>
                    <a:lnR>
                      <a:noFill/>
                    </a:lnR>
                    <a:lnT>
                      <a:noFill/>
                    </a:lnT>
                    <a:lnB>
                      <a:noFill/>
                    </a:lnB>
                  </a:tcPr>
                </a:tc>
                <a:tc>
                  <a:txBody>
                    <a:bodyPr/>
                    <a:lstStyle/>
                    <a:p>
                      <a:pPr algn="just" rtl="0" fontAlgn="ctr"/>
                      <a:endParaRPr lang="en-US" sz="800" b="0" i="0" u="none" strike="noStrike">
                        <a:solidFill>
                          <a:srgbClr val="000000"/>
                        </a:solidFill>
                        <a:effectLst/>
                        <a:latin typeface="Times New Roman" panose="02020603050405020304" pitchFamily="18" charset="0"/>
                      </a:endParaRP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30,06</a:t>
                      </a:r>
                    </a:p>
                  </a:txBody>
                  <a:tcPr marL="1072" marR="1072" marT="1072" marB="0" anchor="ctr">
                    <a:lnL>
                      <a:noFill/>
                    </a:lnL>
                    <a:lnR>
                      <a:noFill/>
                    </a:lnR>
                    <a:lnT>
                      <a:noFill/>
                    </a:lnT>
                    <a:lnB>
                      <a:noFill/>
                    </a:lnB>
                  </a:tcPr>
                </a:tc>
                <a:extLst>
                  <a:ext uri="{0D108BD9-81ED-4DB2-BD59-A6C34878D82A}">
                    <a16:rowId xmlns:a16="http://schemas.microsoft.com/office/drawing/2014/main" val="1714576971"/>
                  </a:ext>
                </a:extLst>
              </a:tr>
              <a:tr h="130803">
                <a:tc vMerge="1">
                  <a:txBody>
                    <a:bodyPr/>
                    <a:lstStyle/>
                    <a:p>
                      <a:endParaRPr lang="en-US"/>
                    </a:p>
                  </a:txBody>
                  <a:tcPr/>
                </a:tc>
                <a:tc>
                  <a:txBody>
                    <a:bodyPr/>
                    <a:lstStyle/>
                    <a:p>
                      <a:pPr algn="just" rtl="0" fontAlgn="ctr"/>
                      <a:r>
                        <a:rPr lang="en-US" sz="800" b="0" i="0" u="none" strike="noStrike">
                          <a:solidFill>
                            <a:srgbClr val="000000"/>
                          </a:solidFill>
                          <a:effectLst/>
                          <a:latin typeface="Times New Roman" panose="02020603050405020304" pitchFamily="18" charset="0"/>
                        </a:rPr>
                        <a:t>Non</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71.91  </a:t>
                      </a:r>
                    </a:p>
                  </a:txBody>
                  <a:tcPr marL="1072" marR="1072" marT="1072" marB="0" anchor="ctr">
                    <a:lnL>
                      <a:noFill/>
                    </a:lnL>
                    <a:lnR>
                      <a:noFill/>
                    </a:lnR>
                    <a:lnT>
                      <a:noFill/>
                    </a:lnT>
                    <a:lnB>
                      <a:noFill/>
                    </a:lnB>
                  </a:tcPr>
                </a:tc>
                <a:tc>
                  <a:txBody>
                    <a:bodyPr/>
                    <a:lstStyle/>
                    <a:p>
                      <a:pPr algn="just" rtl="0" fontAlgn="ctr"/>
                      <a:endParaRPr lang="en-US" sz="800" b="0" i="0" u="none" strike="noStrike">
                        <a:solidFill>
                          <a:srgbClr val="000000"/>
                        </a:solidFill>
                        <a:effectLst/>
                        <a:latin typeface="Times New Roman" panose="02020603050405020304" pitchFamily="18" charset="0"/>
                      </a:endParaRP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41.85</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-30,06</a:t>
                      </a:r>
                    </a:p>
                  </a:txBody>
                  <a:tcPr marL="1072" marR="1072" marT="1072" marB="0" anchor="ctr">
                    <a:lnL>
                      <a:noFill/>
                    </a:lnL>
                    <a:lnR>
                      <a:noFill/>
                    </a:lnR>
                    <a:lnT>
                      <a:noFill/>
                    </a:lnT>
                    <a:lnB>
                      <a:noFill/>
                    </a:lnB>
                  </a:tcPr>
                </a:tc>
                <a:extLst>
                  <a:ext uri="{0D108BD9-81ED-4DB2-BD59-A6C34878D82A}">
                    <a16:rowId xmlns:a16="http://schemas.microsoft.com/office/drawing/2014/main" val="1601266709"/>
                  </a:ext>
                </a:extLst>
              </a:tr>
              <a:tr h="130803">
                <a:tc rowSpan="2">
                  <a:txBody>
                    <a:bodyPr/>
                    <a:lstStyle/>
                    <a:p>
                      <a:pPr algn="just" rtl="0" fontAlgn="ctr"/>
                      <a:r>
                        <a:rPr lang="en-US" sz="800" b="0" i="0" u="none" strike="noStrike">
                          <a:solidFill>
                            <a:srgbClr val="000000"/>
                          </a:solidFill>
                          <a:effectLst/>
                          <a:latin typeface="Times New Roman" panose="02020603050405020304" pitchFamily="18" charset="0"/>
                        </a:rPr>
                        <a:t>Flood</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Oui</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14.41</a:t>
                      </a:r>
                    </a:p>
                  </a:txBody>
                  <a:tcPr marL="1072" marR="1072" marT="1072" marB="0" anchor="ctr">
                    <a:lnL>
                      <a:noFill/>
                    </a:lnL>
                    <a:lnR>
                      <a:noFill/>
                    </a:lnR>
                    <a:lnT>
                      <a:noFill/>
                    </a:lnT>
                    <a:lnB>
                      <a:noFill/>
                    </a:lnB>
                  </a:tcPr>
                </a:tc>
                <a:tc>
                  <a:txBody>
                    <a:bodyPr/>
                    <a:lstStyle/>
                    <a:p>
                      <a:pPr algn="just" rtl="0" fontAlgn="ctr"/>
                      <a:endParaRPr lang="en-US" sz="800" b="0" i="0" u="none" strike="noStrike">
                        <a:solidFill>
                          <a:srgbClr val="000000"/>
                        </a:solidFill>
                        <a:effectLst/>
                        <a:latin typeface="Times New Roman" panose="02020603050405020304" pitchFamily="18" charset="0"/>
                      </a:endParaRP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30.96</a:t>
                      </a:r>
                    </a:p>
                  </a:txBody>
                  <a:tcPr marL="1072" marR="1072" marT="1072" marB="0" anchor="ctr">
                    <a:lnL>
                      <a:noFill/>
                    </a:lnL>
                    <a:lnR>
                      <a:noFill/>
                    </a:lnR>
                    <a:lnT>
                      <a:noFill/>
                    </a:lnT>
                    <a:lnB>
                      <a:noFill/>
                    </a:lnB>
                  </a:tcPr>
                </a:tc>
                <a:tc>
                  <a:txBody>
                    <a:bodyPr/>
                    <a:lstStyle/>
                    <a:p>
                      <a:pPr algn="just" rtl="0" fontAlgn="ctr"/>
                      <a:endParaRPr lang="en-US" sz="800" b="0" i="0" u="none" strike="noStrike">
                        <a:solidFill>
                          <a:srgbClr val="000000"/>
                        </a:solidFill>
                        <a:effectLst/>
                        <a:latin typeface="Times New Roman" panose="02020603050405020304" pitchFamily="18" charset="0"/>
                      </a:endParaRP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16,55</a:t>
                      </a:r>
                    </a:p>
                  </a:txBody>
                  <a:tcPr marL="1072" marR="1072" marT="1072" marB="0" anchor="ctr">
                    <a:lnL>
                      <a:noFill/>
                    </a:lnL>
                    <a:lnR>
                      <a:noFill/>
                    </a:lnR>
                    <a:lnT>
                      <a:noFill/>
                    </a:lnT>
                    <a:lnB>
                      <a:noFill/>
                    </a:lnB>
                  </a:tcPr>
                </a:tc>
                <a:extLst>
                  <a:ext uri="{0D108BD9-81ED-4DB2-BD59-A6C34878D82A}">
                    <a16:rowId xmlns:a16="http://schemas.microsoft.com/office/drawing/2014/main" val="487745037"/>
                  </a:ext>
                </a:extLst>
              </a:tr>
              <a:tr h="130803">
                <a:tc vMerge="1">
                  <a:txBody>
                    <a:bodyPr/>
                    <a:lstStyle/>
                    <a:p>
                      <a:endParaRPr lang="en-US"/>
                    </a:p>
                  </a:txBody>
                  <a:tcPr/>
                </a:tc>
                <a:tc>
                  <a:txBody>
                    <a:bodyPr/>
                    <a:lstStyle/>
                    <a:p>
                      <a:pPr algn="just" rtl="0" fontAlgn="ctr"/>
                      <a:r>
                        <a:rPr lang="en-US" sz="800" b="0" i="0" u="none" strike="noStrike">
                          <a:solidFill>
                            <a:srgbClr val="000000"/>
                          </a:solidFill>
                          <a:effectLst/>
                          <a:latin typeface="Times New Roman" panose="02020603050405020304" pitchFamily="18" charset="0"/>
                        </a:rPr>
                        <a:t>Non</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85.59</a:t>
                      </a:r>
                    </a:p>
                  </a:txBody>
                  <a:tcPr marL="1072" marR="1072" marT="1072" marB="0" anchor="ctr">
                    <a:lnL>
                      <a:noFill/>
                    </a:lnL>
                    <a:lnR>
                      <a:noFill/>
                    </a:lnR>
                    <a:lnT>
                      <a:noFill/>
                    </a:lnT>
                    <a:lnB>
                      <a:noFill/>
                    </a:lnB>
                  </a:tcPr>
                </a:tc>
                <a:tc>
                  <a:txBody>
                    <a:bodyPr/>
                    <a:lstStyle/>
                    <a:p>
                      <a:pPr algn="just" rtl="0" fontAlgn="ctr"/>
                      <a:endParaRPr lang="en-US" sz="800" b="0" i="0" u="none" strike="noStrike">
                        <a:solidFill>
                          <a:srgbClr val="000000"/>
                        </a:solidFill>
                        <a:effectLst/>
                        <a:latin typeface="Times New Roman" panose="02020603050405020304" pitchFamily="18" charset="0"/>
                      </a:endParaRP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69.04</a:t>
                      </a:r>
                    </a:p>
                  </a:txBody>
                  <a:tcPr marL="1072" marR="1072" marT="1072" marB="0" anchor="ctr">
                    <a:lnL>
                      <a:noFill/>
                    </a:lnL>
                    <a:lnR>
                      <a:noFill/>
                    </a:lnR>
                    <a:lnT>
                      <a:noFill/>
                    </a:lnT>
                    <a:lnB>
                      <a:noFill/>
                    </a:lnB>
                  </a:tcPr>
                </a:tc>
                <a:tc>
                  <a:txBody>
                    <a:bodyPr/>
                    <a:lstStyle/>
                    <a:p>
                      <a:pPr algn="just" rtl="0" fontAlgn="ctr"/>
                      <a:endParaRPr lang="en-US" sz="800" b="0" i="0" u="none" strike="noStrike">
                        <a:solidFill>
                          <a:srgbClr val="000000"/>
                        </a:solidFill>
                        <a:effectLst/>
                        <a:latin typeface="Times New Roman" panose="02020603050405020304" pitchFamily="18" charset="0"/>
                      </a:endParaRP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-16,55</a:t>
                      </a:r>
                    </a:p>
                  </a:txBody>
                  <a:tcPr marL="1072" marR="1072" marT="1072" marB="0" anchor="ctr">
                    <a:lnL>
                      <a:noFill/>
                    </a:lnL>
                    <a:lnR>
                      <a:noFill/>
                    </a:lnR>
                    <a:lnT>
                      <a:noFill/>
                    </a:lnT>
                    <a:lnB>
                      <a:noFill/>
                    </a:lnB>
                  </a:tcPr>
                </a:tc>
                <a:extLst>
                  <a:ext uri="{0D108BD9-81ED-4DB2-BD59-A6C34878D82A}">
                    <a16:rowId xmlns:a16="http://schemas.microsoft.com/office/drawing/2014/main" val="601785328"/>
                  </a:ext>
                </a:extLst>
              </a:tr>
              <a:tr h="130803">
                <a:tc rowSpan="2">
                  <a:txBody>
                    <a:bodyPr/>
                    <a:lstStyle/>
                    <a:p>
                      <a:pPr algn="just" rtl="0" fontAlgn="ctr"/>
                      <a:r>
                        <a:rPr lang="en-US" sz="800" b="0" i="0" u="none" strike="noStrike">
                          <a:solidFill>
                            <a:srgbClr val="000000"/>
                          </a:solidFill>
                          <a:effectLst/>
                          <a:latin typeface="Times New Roman" panose="02020603050405020304" pitchFamily="18" charset="0"/>
                        </a:rPr>
                        <a:t>Pests</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Oui</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60.69</a:t>
                      </a:r>
                    </a:p>
                  </a:txBody>
                  <a:tcPr marL="1072" marR="1072" marT="1072" marB="0" anchor="ctr">
                    <a:lnL>
                      <a:noFill/>
                    </a:lnL>
                    <a:lnR>
                      <a:noFill/>
                    </a:lnR>
                    <a:lnT>
                      <a:noFill/>
                    </a:lnT>
                    <a:lnB>
                      <a:noFill/>
                    </a:lnB>
                  </a:tcPr>
                </a:tc>
                <a:tc>
                  <a:txBody>
                    <a:bodyPr/>
                    <a:lstStyle/>
                    <a:p>
                      <a:pPr algn="just" rtl="0" fontAlgn="ctr"/>
                      <a:endParaRPr lang="en-US" sz="800" b="0" i="0" u="none" strike="noStrike">
                        <a:solidFill>
                          <a:srgbClr val="000000"/>
                        </a:solidFill>
                        <a:effectLst/>
                        <a:latin typeface="Times New Roman" panose="02020603050405020304" pitchFamily="18" charset="0"/>
                      </a:endParaRP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24.08</a:t>
                      </a:r>
                    </a:p>
                  </a:txBody>
                  <a:tcPr marL="1072" marR="1072" marT="1072" marB="0" anchor="ctr">
                    <a:lnL>
                      <a:noFill/>
                    </a:lnL>
                    <a:lnR>
                      <a:noFill/>
                    </a:lnR>
                    <a:lnT>
                      <a:noFill/>
                    </a:lnT>
                    <a:lnB>
                      <a:noFill/>
                    </a:lnB>
                  </a:tcPr>
                </a:tc>
                <a:tc>
                  <a:txBody>
                    <a:bodyPr/>
                    <a:lstStyle/>
                    <a:p>
                      <a:pPr algn="just" rtl="0" fontAlgn="ctr"/>
                      <a:endParaRPr lang="en-US" sz="800" b="0" i="0" u="none" strike="noStrike">
                        <a:solidFill>
                          <a:srgbClr val="000000"/>
                        </a:solidFill>
                        <a:effectLst/>
                        <a:latin typeface="Times New Roman" panose="02020603050405020304" pitchFamily="18" charset="0"/>
                      </a:endParaRP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-36,61</a:t>
                      </a:r>
                    </a:p>
                  </a:txBody>
                  <a:tcPr marL="1072" marR="1072" marT="1072" marB="0" anchor="ctr">
                    <a:lnL>
                      <a:noFill/>
                    </a:lnL>
                    <a:lnR>
                      <a:noFill/>
                    </a:lnR>
                    <a:lnT>
                      <a:noFill/>
                    </a:lnT>
                    <a:lnB>
                      <a:noFill/>
                    </a:lnB>
                  </a:tcPr>
                </a:tc>
                <a:extLst>
                  <a:ext uri="{0D108BD9-81ED-4DB2-BD59-A6C34878D82A}">
                    <a16:rowId xmlns:a16="http://schemas.microsoft.com/office/drawing/2014/main" val="668212303"/>
                  </a:ext>
                </a:extLst>
              </a:tr>
              <a:tr h="130803">
                <a:tc vMerge="1">
                  <a:txBody>
                    <a:bodyPr/>
                    <a:lstStyle/>
                    <a:p>
                      <a:endParaRPr lang="en-US"/>
                    </a:p>
                  </a:txBody>
                  <a:tcPr/>
                </a:tc>
                <a:tc>
                  <a:txBody>
                    <a:bodyPr/>
                    <a:lstStyle/>
                    <a:p>
                      <a:pPr algn="just" rtl="0" fontAlgn="ctr"/>
                      <a:r>
                        <a:rPr lang="en-US" sz="800" b="0" i="0" u="none" strike="noStrike">
                          <a:solidFill>
                            <a:srgbClr val="000000"/>
                          </a:solidFill>
                          <a:effectLst/>
                          <a:latin typeface="Times New Roman" panose="02020603050405020304" pitchFamily="18" charset="0"/>
                        </a:rPr>
                        <a:t>Non</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39.31</a:t>
                      </a:r>
                    </a:p>
                  </a:txBody>
                  <a:tcPr marL="1072" marR="1072" marT="1072" marB="0" anchor="ctr">
                    <a:lnL>
                      <a:noFill/>
                    </a:lnL>
                    <a:lnR>
                      <a:noFill/>
                    </a:lnR>
                    <a:lnT>
                      <a:noFill/>
                    </a:lnT>
                    <a:lnB>
                      <a:noFill/>
                    </a:lnB>
                  </a:tcPr>
                </a:tc>
                <a:tc>
                  <a:txBody>
                    <a:bodyPr/>
                    <a:lstStyle/>
                    <a:p>
                      <a:pPr algn="just" rtl="0" fontAlgn="ctr"/>
                      <a:endParaRPr lang="en-US" sz="800" b="0" i="0" u="none" strike="noStrike">
                        <a:solidFill>
                          <a:srgbClr val="000000"/>
                        </a:solidFill>
                        <a:effectLst/>
                        <a:latin typeface="Times New Roman" panose="02020603050405020304" pitchFamily="18" charset="0"/>
                      </a:endParaRP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75.92</a:t>
                      </a:r>
                    </a:p>
                  </a:txBody>
                  <a:tcPr marL="1072" marR="1072" marT="1072" marB="0" anchor="ctr">
                    <a:lnL>
                      <a:noFill/>
                    </a:lnL>
                    <a:lnR>
                      <a:noFill/>
                    </a:lnR>
                    <a:lnT>
                      <a:noFill/>
                    </a:lnT>
                    <a:lnB>
                      <a:noFill/>
                    </a:lnB>
                  </a:tcPr>
                </a:tc>
                <a:tc>
                  <a:txBody>
                    <a:bodyPr/>
                    <a:lstStyle/>
                    <a:p>
                      <a:pPr algn="just" rtl="0" fontAlgn="ctr"/>
                      <a:endParaRPr lang="en-US" sz="800" b="0" i="0" u="none" strike="noStrike">
                        <a:solidFill>
                          <a:srgbClr val="000000"/>
                        </a:solidFill>
                        <a:effectLst/>
                        <a:latin typeface="Times New Roman" panose="02020603050405020304" pitchFamily="18" charset="0"/>
                      </a:endParaRP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36,61</a:t>
                      </a:r>
                    </a:p>
                  </a:txBody>
                  <a:tcPr marL="1072" marR="1072" marT="1072" marB="0" anchor="ctr">
                    <a:lnL>
                      <a:noFill/>
                    </a:lnL>
                    <a:lnR>
                      <a:noFill/>
                    </a:lnR>
                    <a:lnT>
                      <a:noFill/>
                    </a:lnT>
                    <a:lnB>
                      <a:noFill/>
                    </a:lnB>
                  </a:tcPr>
                </a:tc>
                <a:extLst>
                  <a:ext uri="{0D108BD9-81ED-4DB2-BD59-A6C34878D82A}">
                    <a16:rowId xmlns:a16="http://schemas.microsoft.com/office/drawing/2014/main" val="3571739621"/>
                  </a:ext>
                </a:extLst>
              </a:tr>
              <a:tr h="130803">
                <a:tc rowSpan="2">
                  <a:txBody>
                    <a:bodyPr/>
                    <a:lstStyle/>
                    <a:p>
                      <a:pPr algn="just" rtl="0" fontAlgn="ctr"/>
                      <a:r>
                        <a:rPr lang="en-US" sz="800" b="0" i="0" u="none" strike="noStrike">
                          <a:solidFill>
                            <a:srgbClr val="000000"/>
                          </a:solidFill>
                          <a:effectLst/>
                          <a:latin typeface="Times New Roman" panose="02020603050405020304" pitchFamily="18" charset="0"/>
                        </a:rPr>
                        <a:t>Wind_erosion</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Oui</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17.61</a:t>
                      </a:r>
                    </a:p>
                  </a:txBody>
                  <a:tcPr marL="1072" marR="1072" marT="1072" marB="0" anchor="ctr">
                    <a:lnL>
                      <a:noFill/>
                    </a:lnL>
                    <a:lnR>
                      <a:noFill/>
                    </a:lnR>
                    <a:lnT>
                      <a:noFill/>
                    </a:lnT>
                    <a:lnB>
                      <a:noFill/>
                    </a:lnB>
                  </a:tcPr>
                </a:tc>
                <a:tc>
                  <a:txBody>
                    <a:bodyPr/>
                    <a:lstStyle/>
                    <a:p>
                      <a:pPr algn="just" rtl="0" fontAlgn="ctr"/>
                      <a:endParaRPr lang="en-US" sz="800" b="0" i="0" u="none" strike="noStrike">
                        <a:solidFill>
                          <a:srgbClr val="000000"/>
                        </a:solidFill>
                        <a:effectLst/>
                        <a:latin typeface="Times New Roman" panose="02020603050405020304" pitchFamily="18" charset="0"/>
                      </a:endParaRP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4.10</a:t>
                      </a:r>
                    </a:p>
                  </a:txBody>
                  <a:tcPr marL="1072" marR="1072" marT="1072" marB="0" anchor="ctr">
                    <a:lnL>
                      <a:noFill/>
                    </a:lnL>
                    <a:lnR>
                      <a:noFill/>
                    </a:lnR>
                    <a:lnT>
                      <a:noFill/>
                    </a:lnT>
                    <a:lnB>
                      <a:noFill/>
                    </a:lnB>
                  </a:tcPr>
                </a:tc>
                <a:tc>
                  <a:txBody>
                    <a:bodyPr/>
                    <a:lstStyle/>
                    <a:p>
                      <a:pPr algn="just" rtl="0" fontAlgn="ctr"/>
                      <a:endParaRPr lang="en-US" sz="800" b="0" i="0" u="none" strike="noStrike">
                        <a:solidFill>
                          <a:srgbClr val="000000"/>
                        </a:solidFill>
                        <a:effectLst/>
                        <a:latin typeface="Times New Roman" panose="02020603050405020304" pitchFamily="18" charset="0"/>
                      </a:endParaRP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-13,51</a:t>
                      </a:r>
                    </a:p>
                  </a:txBody>
                  <a:tcPr marL="1072" marR="1072" marT="1072" marB="0" anchor="ctr">
                    <a:lnL>
                      <a:noFill/>
                    </a:lnL>
                    <a:lnR>
                      <a:noFill/>
                    </a:lnR>
                    <a:lnT>
                      <a:noFill/>
                    </a:lnT>
                    <a:lnB>
                      <a:noFill/>
                    </a:lnB>
                  </a:tcPr>
                </a:tc>
                <a:extLst>
                  <a:ext uri="{0D108BD9-81ED-4DB2-BD59-A6C34878D82A}">
                    <a16:rowId xmlns:a16="http://schemas.microsoft.com/office/drawing/2014/main" val="3782747238"/>
                  </a:ext>
                </a:extLst>
              </a:tr>
              <a:tr h="130803">
                <a:tc vMerge="1">
                  <a:txBody>
                    <a:bodyPr/>
                    <a:lstStyle/>
                    <a:p>
                      <a:endParaRPr lang="en-US"/>
                    </a:p>
                  </a:txBody>
                  <a:tcPr/>
                </a:tc>
                <a:tc>
                  <a:txBody>
                    <a:bodyPr/>
                    <a:lstStyle/>
                    <a:p>
                      <a:pPr algn="just" rtl="0" fontAlgn="ctr"/>
                      <a:r>
                        <a:rPr lang="en-US" sz="800" b="0" i="0" u="none" strike="noStrike">
                          <a:solidFill>
                            <a:srgbClr val="000000"/>
                          </a:solidFill>
                          <a:effectLst/>
                          <a:latin typeface="Times New Roman" panose="02020603050405020304" pitchFamily="18" charset="0"/>
                        </a:rPr>
                        <a:t>Non</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82.39</a:t>
                      </a:r>
                    </a:p>
                  </a:txBody>
                  <a:tcPr marL="1072" marR="1072" marT="1072" marB="0" anchor="ctr">
                    <a:lnL>
                      <a:noFill/>
                    </a:lnL>
                    <a:lnR>
                      <a:noFill/>
                    </a:lnR>
                    <a:lnT>
                      <a:noFill/>
                    </a:lnT>
                    <a:lnB>
                      <a:noFill/>
                    </a:lnB>
                  </a:tcPr>
                </a:tc>
                <a:tc>
                  <a:txBody>
                    <a:bodyPr/>
                    <a:lstStyle/>
                    <a:p>
                      <a:pPr algn="just" rtl="0" fontAlgn="ctr"/>
                      <a:endParaRPr lang="en-US" sz="800" b="0" i="0" u="none" strike="noStrike">
                        <a:solidFill>
                          <a:srgbClr val="000000"/>
                        </a:solidFill>
                        <a:effectLst/>
                        <a:latin typeface="Times New Roman" panose="02020603050405020304" pitchFamily="18" charset="0"/>
                      </a:endParaRP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95.90</a:t>
                      </a:r>
                    </a:p>
                  </a:txBody>
                  <a:tcPr marL="1072" marR="1072" marT="1072" marB="0" anchor="ctr">
                    <a:lnL>
                      <a:noFill/>
                    </a:lnL>
                    <a:lnR>
                      <a:noFill/>
                    </a:lnR>
                    <a:lnT>
                      <a:noFill/>
                    </a:lnT>
                    <a:lnB>
                      <a:noFill/>
                    </a:lnB>
                  </a:tcPr>
                </a:tc>
                <a:tc>
                  <a:txBody>
                    <a:bodyPr/>
                    <a:lstStyle/>
                    <a:p>
                      <a:pPr algn="just" rtl="0" fontAlgn="ctr"/>
                      <a:endParaRPr lang="en-US" sz="800" b="0" i="0" u="none" strike="noStrike">
                        <a:solidFill>
                          <a:srgbClr val="000000"/>
                        </a:solidFill>
                        <a:effectLst/>
                        <a:latin typeface="Times New Roman" panose="02020603050405020304" pitchFamily="18" charset="0"/>
                      </a:endParaRP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13,51</a:t>
                      </a:r>
                    </a:p>
                  </a:txBody>
                  <a:tcPr marL="1072" marR="1072" marT="1072" marB="0" anchor="ctr">
                    <a:lnL>
                      <a:noFill/>
                    </a:lnL>
                    <a:lnR>
                      <a:noFill/>
                    </a:lnR>
                    <a:lnT>
                      <a:noFill/>
                    </a:lnT>
                    <a:lnB>
                      <a:noFill/>
                    </a:lnB>
                  </a:tcPr>
                </a:tc>
                <a:extLst>
                  <a:ext uri="{0D108BD9-81ED-4DB2-BD59-A6C34878D82A}">
                    <a16:rowId xmlns:a16="http://schemas.microsoft.com/office/drawing/2014/main" val="3793016804"/>
                  </a:ext>
                </a:extLst>
              </a:tr>
              <a:tr h="66474">
                <a:tc>
                  <a:txBody>
                    <a:bodyPr/>
                    <a:lstStyle/>
                    <a:p>
                      <a:pPr algn="just" rtl="0" fontAlgn="b"/>
                      <a:r>
                        <a:rPr lang="en-US" sz="800" b="1" i="0" u="sng" strike="noStrike">
                          <a:solidFill>
                            <a:srgbClr val="000000"/>
                          </a:solidFill>
                          <a:effectLst/>
                          <a:latin typeface="Calibri" panose="020F0502020204030204" pitchFamily="34" charset="0"/>
                        </a:rPr>
                        <a:t>Input</a:t>
                      </a:r>
                    </a:p>
                  </a:txBody>
                  <a:tcPr marL="1072" marR="1072" marT="1072" marB="0" anchor="b">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extLst>
                  <a:ext uri="{0D108BD9-81ED-4DB2-BD59-A6C34878D82A}">
                    <a16:rowId xmlns:a16="http://schemas.microsoft.com/office/drawing/2014/main" val="402787193"/>
                  </a:ext>
                </a:extLst>
              </a:tr>
              <a:tr h="66474">
                <a:tc>
                  <a:txBody>
                    <a:bodyPr/>
                    <a:lstStyle/>
                    <a:p>
                      <a:pPr algn="just" rtl="0" fontAlgn="ctr"/>
                      <a:r>
                        <a:rPr lang="en-US" sz="800" b="0" i="0" u="none" strike="noStrike">
                          <a:solidFill>
                            <a:srgbClr val="000000"/>
                          </a:solidFill>
                          <a:effectLst/>
                          <a:latin typeface="Times New Roman" panose="02020603050405020304" pitchFamily="18" charset="0"/>
                        </a:rPr>
                        <a:t>fertilizers</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189,5</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449,9</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137%</a:t>
                      </a:r>
                    </a:p>
                  </a:txBody>
                  <a:tcPr marL="1072" marR="1072" marT="1072" marB="0" anchor="ctr">
                    <a:lnL>
                      <a:noFill/>
                    </a:lnL>
                    <a:lnR>
                      <a:noFill/>
                    </a:lnR>
                    <a:lnT>
                      <a:noFill/>
                    </a:lnT>
                    <a:lnB>
                      <a:noFill/>
                    </a:lnB>
                  </a:tcPr>
                </a:tc>
                <a:extLst>
                  <a:ext uri="{0D108BD9-81ED-4DB2-BD59-A6C34878D82A}">
                    <a16:rowId xmlns:a16="http://schemas.microsoft.com/office/drawing/2014/main" val="144314795"/>
                  </a:ext>
                </a:extLst>
              </a:tr>
              <a:tr h="66474">
                <a:tc>
                  <a:txBody>
                    <a:bodyPr/>
                    <a:lstStyle/>
                    <a:p>
                      <a:pPr algn="just" rtl="0" fontAlgn="ctr"/>
                      <a:r>
                        <a:rPr lang="en-US" sz="800" b="0" i="0" u="none" strike="noStrike">
                          <a:solidFill>
                            <a:srgbClr val="000000"/>
                          </a:solidFill>
                          <a:effectLst/>
                          <a:latin typeface="Times New Roman" panose="02020603050405020304" pitchFamily="18" charset="0"/>
                        </a:rPr>
                        <a:t>manure</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691</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209,8</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-70%</a:t>
                      </a:r>
                    </a:p>
                  </a:txBody>
                  <a:tcPr marL="1072" marR="1072" marT="1072" marB="0" anchor="ctr">
                    <a:lnL>
                      <a:noFill/>
                    </a:lnL>
                    <a:lnR>
                      <a:noFill/>
                    </a:lnR>
                    <a:lnT>
                      <a:noFill/>
                    </a:lnT>
                    <a:lnB>
                      <a:noFill/>
                    </a:lnB>
                  </a:tcPr>
                </a:tc>
                <a:extLst>
                  <a:ext uri="{0D108BD9-81ED-4DB2-BD59-A6C34878D82A}">
                    <a16:rowId xmlns:a16="http://schemas.microsoft.com/office/drawing/2014/main" val="3588193357"/>
                  </a:ext>
                </a:extLst>
              </a:tr>
              <a:tr h="66474">
                <a:tc>
                  <a:txBody>
                    <a:bodyPr/>
                    <a:lstStyle/>
                    <a:p>
                      <a:pPr algn="just" rtl="0" fontAlgn="ctr"/>
                      <a:r>
                        <a:rPr lang="en-US" sz="800" b="0" i="0" u="none" strike="noStrike">
                          <a:solidFill>
                            <a:srgbClr val="000000"/>
                          </a:solidFill>
                          <a:effectLst/>
                          <a:latin typeface="Times New Roman" panose="02020603050405020304" pitchFamily="18" charset="0"/>
                        </a:rPr>
                        <a:t>Labor</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6,8</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5,9</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-13%</a:t>
                      </a:r>
                    </a:p>
                  </a:txBody>
                  <a:tcPr marL="1072" marR="1072" marT="1072" marB="0" anchor="ctr">
                    <a:lnL>
                      <a:noFill/>
                    </a:lnL>
                    <a:lnR>
                      <a:noFill/>
                    </a:lnR>
                    <a:lnT>
                      <a:noFill/>
                    </a:lnT>
                    <a:lnB>
                      <a:noFill/>
                    </a:lnB>
                  </a:tcPr>
                </a:tc>
                <a:extLst>
                  <a:ext uri="{0D108BD9-81ED-4DB2-BD59-A6C34878D82A}">
                    <a16:rowId xmlns:a16="http://schemas.microsoft.com/office/drawing/2014/main" val="1232884415"/>
                  </a:ext>
                </a:extLst>
              </a:tr>
              <a:tr h="66474">
                <a:tc>
                  <a:txBody>
                    <a:bodyPr/>
                    <a:lstStyle/>
                    <a:p>
                      <a:pPr algn="just" rtl="0" fontAlgn="ctr"/>
                      <a:r>
                        <a:rPr lang="en-US" sz="800" b="1" i="0" u="sng" strike="noStrike">
                          <a:solidFill>
                            <a:srgbClr val="000000"/>
                          </a:solidFill>
                          <a:effectLst/>
                          <a:latin typeface="Times New Roman" panose="02020603050405020304" pitchFamily="18" charset="0"/>
                        </a:rPr>
                        <a:t>Income</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endParaRPr lang="en-US" sz="800" b="0" i="0" u="none" strike="noStrike">
                        <a:solidFill>
                          <a:srgbClr val="000000"/>
                        </a:solidFill>
                        <a:effectLst/>
                        <a:latin typeface="Times New Roman" panose="02020603050405020304" pitchFamily="18" charset="0"/>
                      </a:endParaRP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endParaRPr lang="en-US" sz="800" b="0" i="0" u="none" strike="noStrike">
                        <a:solidFill>
                          <a:srgbClr val="000000"/>
                        </a:solidFill>
                        <a:effectLst/>
                        <a:latin typeface="Times New Roman" panose="02020603050405020304" pitchFamily="18" charset="0"/>
                      </a:endParaRPr>
                    </a:p>
                  </a:txBody>
                  <a:tcPr marL="1072" marR="1072" marT="1072" marB="0" anchor="ctr">
                    <a:lnL>
                      <a:noFill/>
                    </a:lnL>
                    <a:lnR>
                      <a:noFill/>
                    </a:lnR>
                    <a:lnT>
                      <a:noFill/>
                    </a:lnT>
                    <a:lnB>
                      <a:noFill/>
                    </a:lnB>
                  </a:tcPr>
                </a:tc>
                <a:tc>
                  <a:txBody>
                    <a:bodyPr/>
                    <a:lstStyle/>
                    <a:p>
                      <a:pPr algn="just" rtl="0" fontAlgn="ctr"/>
                      <a:endParaRPr lang="en-US" sz="800" b="0" i="0" u="none" strike="noStrike">
                        <a:solidFill>
                          <a:srgbClr val="000000"/>
                        </a:solidFill>
                        <a:effectLst/>
                        <a:latin typeface="Times New Roman" panose="02020603050405020304" pitchFamily="18" charset="0"/>
                      </a:endParaRPr>
                    </a:p>
                  </a:txBody>
                  <a:tcPr marL="1072" marR="1072" marT="1072" marB="0" anchor="ctr">
                    <a:lnL>
                      <a:noFill/>
                    </a:lnL>
                    <a:lnR>
                      <a:noFill/>
                    </a:lnR>
                    <a:lnT>
                      <a:noFill/>
                    </a:lnT>
                    <a:lnB>
                      <a:noFill/>
                    </a:lnB>
                  </a:tcPr>
                </a:tc>
                <a:extLst>
                  <a:ext uri="{0D108BD9-81ED-4DB2-BD59-A6C34878D82A}">
                    <a16:rowId xmlns:a16="http://schemas.microsoft.com/office/drawing/2014/main" val="1201133866"/>
                  </a:ext>
                </a:extLst>
              </a:tr>
              <a:tr h="66474">
                <a:tc>
                  <a:txBody>
                    <a:bodyPr/>
                    <a:lstStyle/>
                    <a:p>
                      <a:pPr algn="just" rtl="0" fontAlgn="ctr"/>
                      <a:r>
                        <a:rPr lang="en-US" sz="800" b="0" i="0" u="none" strike="noStrike">
                          <a:solidFill>
                            <a:srgbClr val="000000"/>
                          </a:solidFill>
                          <a:effectLst/>
                          <a:latin typeface="Times New Roman" panose="02020603050405020304" pitchFamily="18" charset="0"/>
                        </a:rPr>
                        <a:t>off farm income</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311301</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437710</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41%</a:t>
                      </a:r>
                    </a:p>
                  </a:txBody>
                  <a:tcPr marL="1072" marR="1072" marT="1072" marB="0" anchor="ctr">
                    <a:lnL>
                      <a:noFill/>
                    </a:lnL>
                    <a:lnR>
                      <a:noFill/>
                    </a:lnR>
                    <a:lnT>
                      <a:noFill/>
                    </a:lnT>
                    <a:lnB>
                      <a:noFill/>
                    </a:lnB>
                  </a:tcPr>
                </a:tc>
                <a:extLst>
                  <a:ext uri="{0D108BD9-81ED-4DB2-BD59-A6C34878D82A}">
                    <a16:rowId xmlns:a16="http://schemas.microsoft.com/office/drawing/2014/main" val="3726742068"/>
                  </a:ext>
                </a:extLst>
              </a:tr>
              <a:tr h="130803">
                <a:tc>
                  <a:txBody>
                    <a:bodyPr/>
                    <a:lstStyle/>
                    <a:p>
                      <a:pPr algn="just" rtl="0" fontAlgn="ctr"/>
                      <a:r>
                        <a:rPr lang="en-US" sz="800" b="0" i="0" u="none" strike="noStrike">
                          <a:solidFill>
                            <a:srgbClr val="000000"/>
                          </a:solidFill>
                          <a:effectLst/>
                          <a:latin typeface="Times New Roman" panose="02020603050405020304" pitchFamily="18" charset="0"/>
                        </a:rPr>
                        <a:t>agricultural income</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338296</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344119</a:t>
                      </a:r>
                    </a:p>
                  </a:txBody>
                  <a:tcPr marL="1072" marR="1072" marT="1072" marB="0" anchor="ctr">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2%</a:t>
                      </a:r>
                    </a:p>
                  </a:txBody>
                  <a:tcPr marL="1072" marR="1072" marT="1072" marB="0" anchor="ctr">
                    <a:lnL>
                      <a:noFill/>
                    </a:lnL>
                    <a:lnR>
                      <a:noFill/>
                    </a:lnR>
                    <a:lnT>
                      <a:noFill/>
                    </a:lnT>
                    <a:lnB>
                      <a:noFill/>
                    </a:lnB>
                  </a:tcPr>
                </a:tc>
                <a:extLst>
                  <a:ext uri="{0D108BD9-81ED-4DB2-BD59-A6C34878D82A}">
                    <a16:rowId xmlns:a16="http://schemas.microsoft.com/office/drawing/2014/main" val="1561726825"/>
                  </a:ext>
                </a:extLst>
              </a:tr>
              <a:tr h="66474">
                <a:tc>
                  <a:txBody>
                    <a:bodyPr/>
                    <a:lstStyle/>
                    <a:p>
                      <a:pPr algn="just" rtl="0" fontAlgn="ctr"/>
                      <a:r>
                        <a:rPr lang="en-US" sz="800" b="0" i="0" u="none" strike="noStrike">
                          <a:solidFill>
                            <a:srgbClr val="000000"/>
                          </a:solidFill>
                          <a:effectLst/>
                          <a:latin typeface="Times New Roman" panose="02020603050405020304" pitchFamily="18" charset="0"/>
                        </a:rPr>
                        <a:t>total income</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682784</a:t>
                      </a:r>
                    </a:p>
                  </a:txBody>
                  <a:tcPr marL="1072" marR="1072" marT="1072" marB="0" anchor="ctr">
                    <a:lnL>
                      <a:noFill/>
                    </a:lnL>
                    <a:lnR>
                      <a:noFill/>
                    </a:lnR>
                    <a:lnT>
                      <a:noFill/>
                    </a:lnT>
                    <a:lnB>
                      <a:noFill/>
                    </a:lnB>
                  </a:tcPr>
                </a:tc>
                <a:tc>
                  <a:txBody>
                    <a:bodyPr/>
                    <a:lstStyle/>
                    <a:p>
                      <a:pPr algn="just" rtl="0" fontAlgn="b"/>
                      <a:endParaRPr lang="en-US" sz="800" b="0" i="0" u="none" strike="noStrike">
                        <a:solidFill>
                          <a:srgbClr val="000000"/>
                        </a:solidFill>
                        <a:effectLst/>
                        <a:latin typeface="Calibri" panose="020F0502020204030204" pitchFamily="34" charset="0"/>
                      </a:endParaRPr>
                    </a:p>
                  </a:txBody>
                  <a:tcPr marL="1072" marR="1072" marT="1072" marB="0" anchor="b">
                    <a:lnL>
                      <a:noFill/>
                    </a:lnL>
                    <a:lnR>
                      <a:noFill/>
                    </a:lnR>
                    <a:lnT>
                      <a:noFill/>
                    </a:lnT>
                    <a:lnB>
                      <a:noFill/>
                    </a:lnB>
                  </a:tcPr>
                </a:tc>
                <a:tc>
                  <a:txBody>
                    <a:bodyPr/>
                    <a:lstStyle/>
                    <a:p>
                      <a:pPr algn="just" rtl="0" fontAlgn="ctr"/>
                      <a:r>
                        <a:rPr lang="en-US" sz="800" b="0" i="0" u="none" strike="noStrike">
                          <a:solidFill>
                            <a:srgbClr val="000000"/>
                          </a:solidFill>
                          <a:effectLst/>
                          <a:latin typeface="Times New Roman" panose="02020603050405020304" pitchFamily="18" charset="0"/>
                        </a:rPr>
                        <a:t>719225</a:t>
                      </a:r>
                    </a:p>
                  </a:txBody>
                  <a:tcPr marL="1072" marR="1072" marT="1072" marB="0" anchor="ctr">
                    <a:lnL>
                      <a:noFill/>
                    </a:lnL>
                    <a:lnR>
                      <a:noFill/>
                    </a:lnR>
                    <a:lnT>
                      <a:noFill/>
                    </a:lnT>
                    <a:lnB>
                      <a:noFill/>
                    </a:lnB>
                  </a:tcPr>
                </a:tc>
                <a:tc>
                  <a:txBody>
                    <a:bodyPr/>
                    <a:lstStyle/>
                    <a:p>
                      <a:pPr algn="just" rtl="0" fontAlgn="ctr"/>
                      <a:r>
                        <a:rPr lang="en-US" sz="800" b="0" i="0" u="none" strike="noStrike" dirty="0">
                          <a:solidFill>
                            <a:srgbClr val="000000"/>
                          </a:solidFill>
                          <a:effectLst/>
                          <a:latin typeface="Times New Roman" panose="02020603050405020304" pitchFamily="18" charset="0"/>
                        </a:rPr>
                        <a:t>5%</a:t>
                      </a:r>
                    </a:p>
                  </a:txBody>
                  <a:tcPr marL="1072" marR="1072" marT="1072" marB="0" anchor="ctr">
                    <a:lnL>
                      <a:noFill/>
                    </a:lnL>
                    <a:lnR>
                      <a:noFill/>
                    </a:lnR>
                    <a:lnT>
                      <a:noFill/>
                    </a:lnT>
                    <a:lnB>
                      <a:noFill/>
                    </a:lnB>
                  </a:tcPr>
                </a:tc>
                <a:extLst>
                  <a:ext uri="{0D108BD9-81ED-4DB2-BD59-A6C34878D82A}">
                    <a16:rowId xmlns:a16="http://schemas.microsoft.com/office/drawing/2014/main" val="3506098582"/>
                  </a:ext>
                </a:extLst>
              </a:tr>
            </a:tbl>
          </a:graphicData>
        </a:graphic>
      </p:graphicFrame>
    </p:spTree>
    <p:extLst>
      <p:ext uri="{BB962C8B-B14F-4D97-AF65-F5344CB8AC3E}">
        <p14:creationId xmlns:p14="http://schemas.microsoft.com/office/powerpoint/2010/main" val="8794083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Ndèye Ada Kane sous la direction du Pr. Samba Mbaye</a:t>
            </a:r>
            <a:endParaRPr lang="en-US"/>
          </a:p>
        </p:txBody>
      </p:sp>
      <p:sp>
        <p:nvSpPr>
          <p:cNvPr id="3" name="Espace réservé du numéro de diapositive 2"/>
          <p:cNvSpPr>
            <a:spLocks noGrp="1"/>
          </p:cNvSpPr>
          <p:nvPr>
            <p:ph type="sldNum" sz="quarter" idx="12"/>
          </p:nvPr>
        </p:nvSpPr>
        <p:spPr/>
        <p:txBody>
          <a:bodyPr/>
          <a:lstStyle/>
          <a:p>
            <a:fld id="{E5003937-8C32-4DD1-AABB-62F814AB4AD2}" type="slidenum">
              <a:rPr lang="en-US" smtClean="0"/>
              <a:t>13</a:t>
            </a:fld>
            <a:endParaRPr lang="en-US"/>
          </a:p>
        </p:txBody>
      </p:sp>
      <p:sp>
        <p:nvSpPr>
          <p:cNvPr id="6" name="Rectangle 5"/>
          <p:cNvSpPr/>
          <p:nvPr/>
        </p:nvSpPr>
        <p:spPr>
          <a:xfrm>
            <a:off x="163116" y="120317"/>
            <a:ext cx="5282087" cy="369332"/>
          </a:xfrm>
          <a:prstGeom prst="rect">
            <a:avLst/>
          </a:prstGeom>
        </p:spPr>
        <p:txBody>
          <a:bodyPr wrap="none">
            <a:spAutoFit/>
          </a:bodyPr>
          <a:lstStyle/>
          <a:p>
            <a:r>
              <a:rPr lang="en-US" dirty="0"/>
              <a:t>Table 2: Determinants of adaptation to climate change</a:t>
            </a:r>
          </a:p>
        </p:txBody>
      </p:sp>
      <p:graphicFrame>
        <p:nvGraphicFramePr>
          <p:cNvPr id="7" name="Tableau 6"/>
          <p:cNvGraphicFramePr>
            <a:graphicFrameLocks noGrp="1"/>
          </p:cNvGraphicFramePr>
          <p:nvPr>
            <p:extLst>
              <p:ext uri="{D42A27DB-BD31-4B8C-83A1-F6EECF244321}">
                <p14:modId xmlns:p14="http://schemas.microsoft.com/office/powerpoint/2010/main" val="2212032967"/>
              </p:ext>
            </p:extLst>
          </p:nvPr>
        </p:nvGraphicFramePr>
        <p:xfrm>
          <a:off x="58189" y="597073"/>
          <a:ext cx="11945389" cy="5755288"/>
        </p:xfrm>
        <a:graphic>
          <a:graphicData uri="http://schemas.openxmlformats.org/drawingml/2006/table">
            <a:tbl>
              <a:tblPr firstRow="1" firstCol="1" bandRow="1"/>
              <a:tblGrid>
                <a:gridCol w="5185710">
                  <a:extLst>
                    <a:ext uri="{9D8B030D-6E8A-4147-A177-3AD203B41FA5}">
                      <a16:colId xmlns:a16="http://schemas.microsoft.com/office/drawing/2014/main" val="210836415"/>
                    </a:ext>
                  </a:extLst>
                </a:gridCol>
                <a:gridCol w="3429139">
                  <a:extLst>
                    <a:ext uri="{9D8B030D-6E8A-4147-A177-3AD203B41FA5}">
                      <a16:colId xmlns:a16="http://schemas.microsoft.com/office/drawing/2014/main" val="1415395703"/>
                    </a:ext>
                  </a:extLst>
                </a:gridCol>
                <a:gridCol w="3330540">
                  <a:extLst>
                    <a:ext uri="{9D8B030D-6E8A-4147-A177-3AD203B41FA5}">
                      <a16:colId xmlns:a16="http://schemas.microsoft.com/office/drawing/2014/main" val="242549311"/>
                    </a:ext>
                  </a:extLst>
                </a:gridCol>
              </a:tblGrid>
              <a:tr h="205546">
                <a:tc rowSpan="2">
                  <a:txBody>
                    <a:bodyPr/>
                    <a:lstStyle/>
                    <a:p>
                      <a:pPr algn="ctr" rtl="0" fontAlgn="ctr"/>
                      <a:r>
                        <a:rPr lang="en-US" sz="1200" b="0" i="0" u="none" strike="noStrike">
                          <a:solidFill>
                            <a:srgbClr val="000000"/>
                          </a:solidFill>
                          <a:effectLst/>
                          <a:latin typeface="Times New Roman" panose="02020603050405020304" pitchFamily="18" charset="0"/>
                        </a:rPr>
                        <a:t>VARIABLES</a:t>
                      </a:r>
                    </a:p>
                  </a:txBody>
                  <a:tcPr marL="3263" marR="3263" marT="326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rtl="0" fontAlgn="ctr"/>
                      <a:r>
                        <a:rPr lang="en-US" sz="1200" b="0" i="0" u="none" strike="noStrike">
                          <a:solidFill>
                            <a:srgbClr val="000000"/>
                          </a:solidFill>
                          <a:effectLst/>
                          <a:latin typeface="Times New Roman" panose="02020603050405020304" pitchFamily="18" charset="0"/>
                        </a:rPr>
                        <a:t>adaptation</a:t>
                      </a:r>
                    </a:p>
                  </a:txBody>
                  <a:tcPr marL="3263" marR="3263" marT="3263" marB="0" anchor="ctr">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extLst>
                  <a:ext uri="{0D108BD9-81ED-4DB2-BD59-A6C34878D82A}">
                    <a16:rowId xmlns:a16="http://schemas.microsoft.com/office/drawing/2014/main" val="3447109316"/>
                  </a:ext>
                </a:extLst>
              </a:tr>
              <a:tr h="205546">
                <a:tc vMerge="1">
                  <a:txBody>
                    <a:bodyPr/>
                    <a:lstStyle/>
                    <a:p>
                      <a:endParaRPr lang="en-US"/>
                    </a:p>
                  </a:txBody>
                  <a:tcPr/>
                </a:tc>
                <a:tc>
                  <a:txBody>
                    <a:bodyPr/>
                    <a:lstStyle/>
                    <a:p>
                      <a:pPr algn="ctr" rtl="0" fontAlgn="ctr"/>
                      <a:r>
                        <a:rPr lang="en-US" sz="1200" b="0" i="0" u="none" strike="noStrike">
                          <a:solidFill>
                            <a:srgbClr val="000000"/>
                          </a:solidFill>
                          <a:effectLst/>
                          <a:latin typeface="Times New Roman" panose="02020603050405020304" pitchFamily="18" charset="0"/>
                        </a:rPr>
                        <a:t>coefficients</a:t>
                      </a:r>
                    </a:p>
                  </a:txBody>
                  <a:tcPr marL="3263" marR="3263" marT="3263"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ctr"/>
                      <a:r>
                        <a:rPr lang="en-US" sz="1200" b="0" i="0" u="none" strike="noStrike">
                          <a:solidFill>
                            <a:srgbClr val="000000"/>
                          </a:solidFill>
                          <a:effectLst/>
                          <a:latin typeface="Times New Roman" panose="02020603050405020304" pitchFamily="18" charset="0"/>
                        </a:rPr>
                        <a:t>odds ratio</a:t>
                      </a:r>
                    </a:p>
                  </a:txBody>
                  <a:tcPr marL="3263" marR="3263" marT="3263" marB="0" anchor="ctr">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98107235"/>
                  </a:ext>
                </a:extLst>
              </a:tr>
              <a:tr h="205546">
                <a:tc>
                  <a:txBody>
                    <a:bodyPr/>
                    <a:lstStyle/>
                    <a:p>
                      <a:pPr algn="l" rtl="0" fontAlgn="ctr"/>
                      <a:r>
                        <a:rPr lang="en-US" sz="1200" b="0" i="0" u="none" strike="noStrike">
                          <a:solidFill>
                            <a:srgbClr val="000000"/>
                          </a:solidFill>
                          <a:effectLst/>
                          <a:latin typeface="Times New Roman" panose="02020603050405020304" pitchFamily="18" charset="0"/>
                        </a:rPr>
                        <a:t>drought (yes=1)</a:t>
                      </a:r>
                    </a:p>
                  </a:txBody>
                  <a:tcPr marL="3263" marR="3263" marT="3263"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ctr"/>
                      <a:r>
                        <a:rPr lang="en-US" sz="1200" b="1" i="0" u="none" strike="noStrike">
                          <a:solidFill>
                            <a:srgbClr val="000000"/>
                          </a:solidFill>
                          <a:effectLst/>
                          <a:latin typeface="Times New Roman" panose="02020603050405020304" pitchFamily="18" charset="0"/>
                        </a:rPr>
                        <a:t>6.730***(0.965)</a:t>
                      </a:r>
                    </a:p>
                  </a:txBody>
                  <a:tcPr marL="3263" marR="3263" marT="3263"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ctr"/>
                      <a:r>
                        <a:rPr lang="en-US" sz="1200" b="1" i="0" u="none" strike="noStrike">
                          <a:solidFill>
                            <a:srgbClr val="000000"/>
                          </a:solidFill>
                          <a:effectLst/>
                          <a:latin typeface="Times New Roman" panose="02020603050405020304" pitchFamily="18" charset="0"/>
                        </a:rPr>
                        <a:t>837.1*** (807.6)</a:t>
                      </a:r>
                    </a:p>
                  </a:txBody>
                  <a:tcPr marL="3263" marR="3263" marT="3263" marB="0" anchor="ctr">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595069584"/>
                  </a:ext>
                </a:extLst>
              </a:tr>
              <a:tr h="205546">
                <a:tc>
                  <a:txBody>
                    <a:bodyPr/>
                    <a:lstStyle/>
                    <a:p>
                      <a:pPr algn="l" rtl="0" fontAlgn="ctr"/>
                      <a:r>
                        <a:rPr lang="en-US" sz="1200" b="0" i="0" u="none" strike="noStrike">
                          <a:solidFill>
                            <a:srgbClr val="000000"/>
                          </a:solidFill>
                          <a:effectLst/>
                          <a:latin typeface="Times New Roman" panose="02020603050405020304" pitchFamily="18" charset="0"/>
                        </a:rPr>
                        <a:t>flood  (yes=1)</a:t>
                      </a:r>
                    </a:p>
                  </a:txBody>
                  <a:tcPr marL="3263" marR="3263" marT="3263" marB="0" anchor="ctr">
                    <a:lnL>
                      <a:noFill/>
                    </a:lnL>
                    <a:lnR>
                      <a:noFill/>
                    </a:lnR>
                    <a:lnT>
                      <a:noFill/>
                    </a:lnT>
                    <a:lnB>
                      <a:noFill/>
                    </a:lnB>
                  </a:tcPr>
                </a:tc>
                <a:tc>
                  <a:txBody>
                    <a:bodyPr/>
                    <a:lstStyle/>
                    <a:p>
                      <a:pPr algn="ctr" rtl="0" fontAlgn="ctr"/>
                      <a:r>
                        <a:rPr lang="en-US" sz="1200" b="1" i="0" u="none" strike="noStrike">
                          <a:solidFill>
                            <a:srgbClr val="000000"/>
                          </a:solidFill>
                          <a:effectLst/>
                          <a:latin typeface="Times New Roman" panose="02020603050405020304" pitchFamily="18" charset="0"/>
                        </a:rPr>
                        <a:t>4.309*** (0.944)</a:t>
                      </a:r>
                    </a:p>
                  </a:txBody>
                  <a:tcPr marL="3263" marR="3263" marT="3263" marB="0" anchor="ctr">
                    <a:lnL>
                      <a:noFill/>
                    </a:lnL>
                    <a:lnR>
                      <a:noFill/>
                    </a:lnR>
                    <a:lnT>
                      <a:noFill/>
                    </a:lnT>
                    <a:lnB>
                      <a:noFill/>
                    </a:lnB>
                  </a:tcPr>
                </a:tc>
                <a:tc>
                  <a:txBody>
                    <a:bodyPr/>
                    <a:lstStyle/>
                    <a:p>
                      <a:pPr algn="ctr" rtl="0" fontAlgn="ctr"/>
                      <a:r>
                        <a:rPr lang="en-US" sz="1200" b="1" i="0" u="none" strike="noStrike">
                          <a:solidFill>
                            <a:srgbClr val="000000"/>
                          </a:solidFill>
                          <a:effectLst/>
                          <a:latin typeface="Times New Roman" panose="02020603050405020304" pitchFamily="18" charset="0"/>
                        </a:rPr>
                        <a:t>74.34*** (70.19)</a:t>
                      </a:r>
                    </a:p>
                  </a:txBody>
                  <a:tcPr marL="3263" marR="3263" marT="3263" marB="0" anchor="ctr">
                    <a:lnL>
                      <a:noFill/>
                    </a:lnL>
                    <a:lnR>
                      <a:noFill/>
                    </a:lnR>
                    <a:lnT>
                      <a:noFill/>
                    </a:lnT>
                    <a:lnB>
                      <a:noFill/>
                    </a:lnB>
                  </a:tcPr>
                </a:tc>
                <a:extLst>
                  <a:ext uri="{0D108BD9-81ED-4DB2-BD59-A6C34878D82A}">
                    <a16:rowId xmlns:a16="http://schemas.microsoft.com/office/drawing/2014/main" val="3339687484"/>
                  </a:ext>
                </a:extLst>
              </a:tr>
              <a:tr h="205546">
                <a:tc>
                  <a:txBody>
                    <a:bodyPr/>
                    <a:lstStyle/>
                    <a:p>
                      <a:pPr algn="l" rtl="0" fontAlgn="ctr"/>
                      <a:r>
                        <a:rPr lang="en-US" sz="1200" b="0" i="0" u="none" strike="noStrike">
                          <a:solidFill>
                            <a:srgbClr val="000000"/>
                          </a:solidFill>
                          <a:effectLst/>
                          <a:latin typeface="Times New Roman" panose="02020603050405020304" pitchFamily="18" charset="0"/>
                        </a:rPr>
                        <a:t>pests  (yes=1)</a:t>
                      </a:r>
                    </a:p>
                  </a:txBody>
                  <a:tcPr marL="3263" marR="3263" marT="3263" marB="0" anchor="ctr">
                    <a:lnL>
                      <a:noFill/>
                    </a:lnL>
                    <a:lnR>
                      <a:noFill/>
                    </a:lnR>
                    <a:lnT>
                      <a:noFill/>
                    </a:lnT>
                    <a:lnB>
                      <a:noFill/>
                    </a:lnB>
                  </a:tcPr>
                </a:tc>
                <a:tc>
                  <a:txBody>
                    <a:bodyPr/>
                    <a:lstStyle/>
                    <a:p>
                      <a:pPr algn="ctr" rtl="0" fontAlgn="ctr"/>
                      <a:r>
                        <a:rPr lang="en-US" sz="1200" b="1" i="0" u="none" strike="noStrike">
                          <a:solidFill>
                            <a:srgbClr val="000000"/>
                          </a:solidFill>
                          <a:effectLst/>
                          <a:latin typeface="Times New Roman" panose="02020603050405020304" pitchFamily="18" charset="0"/>
                        </a:rPr>
                        <a:t>5.242*** (0.870)</a:t>
                      </a:r>
                    </a:p>
                  </a:txBody>
                  <a:tcPr marL="3263" marR="3263" marT="3263" marB="0" anchor="ctr">
                    <a:lnL>
                      <a:noFill/>
                    </a:lnL>
                    <a:lnR>
                      <a:noFill/>
                    </a:lnR>
                    <a:lnT>
                      <a:noFill/>
                    </a:lnT>
                    <a:lnB>
                      <a:noFill/>
                    </a:lnB>
                  </a:tcPr>
                </a:tc>
                <a:tc>
                  <a:txBody>
                    <a:bodyPr/>
                    <a:lstStyle/>
                    <a:p>
                      <a:pPr algn="ctr" rtl="0" fontAlgn="ctr"/>
                      <a:r>
                        <a:rPr lang="en-US" sz="1200" b="1" i="0" u="none" strike="noStrike">
                          <a:solidFill>
                            <a:srgbClr val="000000"/>
                          </a:solidFill>
                          <a:effectLst/>
                          <a:latin typeface="Times New Roman" panose="02020603050405020304" pitchFamily="18" charset="0"/>
                        </a:rPr>
                        <a:t>189.0*** (164.5)</a:t>
                      </a:r>
                    </a:p>
                  </a:txBody>
                  <a:tcPr marL="3263" marR="3263" marT="3263" marB="0" anchor="ctr">
                    <a:lnL>
                      <a:noFill/>
                    </a:lnL>
                    <a:lnR>
                      <a:noFill/>
                    </a:lnR>
                    <a:lnT>
                      <a:noFill/>
                    </a:lnT>
                    <a:lnB>
                      <a:noFill/>
                    </a:lnB>
                  </a:tcPr>
                </a:tc>
                <a:extLst>
                  <a:ext uri="{0D108BD9-81ED-4DB2-BD59-A6C34878D82A}">
                    <a16:rowId xmlns:a16="http://schemas.microsoft.com/office/drawing/2014/main" val="3320678368"/>
                  </a:ext>
                </a:extLst>
              </a:tr>
              <a:tr h="205546">
                <a:tc>
                  <a:txBody>
                    <a:bodyPr/>
                    <a:lstStyle/>
                    <a:p>
                      <a:pPr algn="l" rtl="0" fontAlgn="ctr"/>
                      <a:r>
                        <a:rPr lang="en-US" sz="1200" b="0" i="0" u="none" strike="noStrike">
                          <a:solidFill>
                            <a:srgbClr val="000000"/>
                          </a:solidFill>
                          <a:effectLst/>
                          <a:latin typeface="Times New Roman" panose="02020603050405020304" pitchFamily="18" charset="0"/>
                        </a:rPr>
                        <a:t>wind_erosion  (yes=1)</a:t>
                      </a:r>
                    </a:p>
                  </a:txBody>
                  <a:tcPr marL="3263" marR="3263" marT="3263" marB="0" anchor="ctr">
                    <a:lnL>
                      <a:noFill/>
                    </a:lnL>
                    <a:lnR>
                      <a:noFill/>
                    </a:lnR>
                    <a:lnT>
                      <a:noFill/>
                    </a:lnT>
                    <a:lnB>
                      <a:noFill/>
                    </a:lnB>
                  </a:tcPr>
                </a:tc>
                <a:tc>
                  <a:txBody>
                    <a:bodyPr/>
                    <a:lstStyle/>
                    <a:p>
                      <a:pPr algn="ctr" rtl="0" fontAlgn="ctr"/>
                      <a:r>
                        <a:rPr lang="en-US" sz="1200" b="1" i="0" u="none" strike="noStrike">
                          <a:solidFill>
                            <a:srgbClr val="000000"/>
                          </a:solidFill>
                          <a:effectLst/>
                          <a:latin typeface="Times New Roman" panose="02020603050405020304" pitchFamily="18" charset="0"/>
                        </a:rPr>
                        <a:t>-3.330*** (0.908)</a:t>
                      </a:r>
                    </a:p>
                  </a:txBody>
                  <a:tcPr marL="3263" marR="3263" marT="3263" marB="0" anchor="ctr">
                    <a:lnL>
                      <a:noFill/>
                    </a:lnL>
                    <a:lnR>
                      <a:noFill/>
                    </a:lnR>
                    <a:lnT>
                      <a:noFill/>
                    </a:lnT>
                    <a:lnB>
                      <a:noFill/>
                    </a:lnB>
                  </a:tcPr>
                </a:tc>
                <a:tc>
                  <a:txBody>
                    <a:bodyPr/>
                    <a:lstStyle/>
                    <a:p>
                      <a:pPr algn="ctr" rtl="0" fontAlgn="ctr"/>
                      <a:r>
                        <a:rPr lang="en-US" sz="1200" b="1" i="0" u="none" strike="noStrike">
                          <a:solidFill>
                            <a:srgbClr val="000000"/>
                          </a:solidFill>
                          <a:effectLst/>
                          <a:latin typeface="Times New Roman" panose="02020603050405020304" pitchFamily="18" charset="0"/>
                        </a:rPr>
                        <a:t>0.0358***(0.0325)</a:t>
                      </a:r>
                    </a:p>
                  </a:txBody>
                  <a:tcPr marL="3263" marR="3263" marT="3263" marB="0" anchor="ctr">
                    <a:lnL>
                      <a:noFill/>
                    </a:lnL>
                    <a:lnR>
                      <a:noFill/>
                    </a:lnR>
                    <a:lnT>
                      <a:noFill/>
                    </a:lnT>
                    <a:lnB>
                      <a:noFill/>
                    </a:lnB>
                  </a:tcPr>
                </a:tc>
                <a:extLst>
                  <a:ext uri="{0D108BD9-81ED-4DB2-BD59-A6C34878D82A}">
                    <a16:rowId xmlns:a16="http://schemas.microsoft.com/office/drawing/2014/main" val="1390953923"/>
                  </a:ext>
                </a:extLst>
              </a:tr>
              <a:tr h="205546">
                <a:tc>
                  <a:txBody>
                    <a:bodyPr/>
                    <a:lstStyle/>
                    <a:p>
                      <a:pPr algn="l" rtl="0" fontAlgn="ctr"/>
                      <a:r>
                        <a:rPr lang="en-US" sz="1200" b="0" i="0" u="none" strike="noStrike">
                          <a:solidFill>
                            <a:srgbClr val="000000"/>
                          </a:solidFill>
                          <a:effectLst/>
                          <a:latin typeface="Times New Roman" panose="02020603050405020304" pitchFamily="18" charset="0"/>
                        </a:rPr>
                        <a:t>size</a:t>
                      </a:r>
                    </a:p>
                  </a:txBody>
                  <a:tcPr marL="3263" marR="3263" marT="3263" marB="0" anchor="ctr">
                    <a:lnL>
                      <a:noFill/>
                    </a:lnL>
                    <a:lnR>
                      <a:noFill/>
                    </a:lnR>
                    <a:lnT>
                      <a:noFill/>
                    </a:lnT>
                    <a:lnB>
                      <a:noFill/>
                    </a:lnB>
                  </a:tcPr>
                </a:tc>
                <a:tc>
                  <a:txBody>
                    <a:bodyPr/>
                    <a:lstStyle/>
                    <a:p>
                      <a:pPr algn="ctr" rtl="0" fontAlgn="ctr"/>
                      <a:r>
                        <a:rPr lang="en-US" sz="1200" b="0" i="0" u="none" strike="noStrike" dirty="0">
                          <a:solidFill>
                            <a:srgbClr val="000000"/>
                          </a:solidFill>
                          <a:effectLst/>
                          <a:latin typeface="Times New Roman" panose="02020603050405020304" pitchFamily="18" charset="0"/>
                        </a:rPr>
                        <a:t>-0.0387 (0.0365)</a:t>
                      </a:r>
                    </a:p>
                  </a:txBody>
                  <a:tcPr marL="3263" marR="3263" marT="3263" marB="0" anchor="ctr">
                    <a:lnL>
                      <a:noFill/>
                    </a:lnL>
                    <a:lnR>
                      <a:noFill/>
                    </a:lnR>
                    <a:lnT>
                      <a:noFill/>
                    </a:lnT>
                    <a:lnB>
                      <a:noFill/>
                    </a:lnB>
                  </a:tcPr>
                </a:tc>
                <a:tc>
                  <a:txBody>
                    <a:bodyPr/>
                    <a:lstStyle/>
                    <a:p>
                      <a:pPr algn="ctr" rtl="0" fontAlgn="ctr"/>
                      <a:r>
                        <a:rPr lang="en-US" sz="1200" b="0" i="0" u="none" strike="noStrike">
                          <a:solidFill>
                            <a:srgbClr val="000000"/>
                          </a:solidFill>
                          <a:effectLst/>
                          <a:latin typeface="Times New Roman" panose="02020603050405020304" pitchFamily="18" charset="0"/>
                        </a:rPr>
                        <a:t>0.962 (0.0351)</a:t>
                      </a:r>
                    </a:p>
                  </a:txBody>
                  <a:tcPr marL="3263" marR="3263" marT="3263" marB="0" anchor="ctr">
                    <a:lnL>
                      <a:noFill/>
                    </a:lnL>
                    <a:lnR>
                      <a:noFill/>
                    </a:lnR>
                    <a:lnT>
                      <a:noFill/>
                    </a:lnT>
                    <a:lnB>
                      <a:noFill/>
                    </a:lnB>
                  </a:tcPr>
                </a:tc>
                <a:extLst>
                  <a:ext uri="{0D108BD9-81ED-4DB2-BD59-A6C34878D82A}">
                    <a16:rowId xmlns:a16="http://schemas.microsoft.com/office/drawing/2014/main" val="3552323729"/>
                  </a:ext>
                </a:extLst>
              </a:tr>
              <a:tr h="205546">
                <a:tc>
                  <a:txBody>
                    <a:bodyPr/>
                    <a:lstStyle/>
                    <a:p>
                      <a:pPr algn="l" rtl="0" fontAlgn="ctr"/>
                      <a:r>
                        <a:rPr lang="en-US" sz="1200" b="0" i="0" u="none" strike="noStrike">
                          <a:solidFill>
                            <a:srgbClr val="000000"/>
                          </a:solidFill>
                          <a:effectLst/>
                          <a:latin typeface="Times New Roman" panose="02020603050405020304" pitchFamily="18" charset="0"/>
                        </a:rPr>
                        <a:t>accesscredit  (yes=1)</a:t>
                      </a:r>
                    </a:p>
                  </a:txBody>
                  <a:tcPr marL="3263" marR="3263" marT="3263" marB="0" anchor="ctr">
                    <a:lnL>
                      <a:noFill/>
                    </a:lnL>
                    <a:lnR>
                      <a:noFill/>
                    </a:lnR>
                    <a:lnT>
                      <a:noFill/>
                    </a:lnT>
                    <a:lnB>
                      <a:noFill/>
                    </a:lnB>
                  </a:tcPr>
                </a:tc>
                <a:tc>
                  <a:txBody>
                    <a:bodyPr/>
                    <a:lstStyle/>
                    <a:p>
                      <a:pPr algn="ctr" rtl="0" fontAlgn="ctr"/>
                      <a:r>
                        <a:rPr lang="en-US" sz="1200" b="1" i="0" u="none" strike="noStrike">
                          <a:solidFill>
                            <a:srgbClr val="000000"/>
                          </a:solidFill>
                          <a:effectLst/>
                          <a:latin typeface="Times New Roman" panose="02020603050405020304" pitchFamily="18" charset="0"/>
                        </a:rPr>
                        <a:t>3.090*** (0.792)</a:t>
                      </a:r>
                    </a:p>
                  </a:txBody>
                  <a:tcPr marL="3263" marR="3263" marT="3263" marB="0" anchor="ctr">
                    <a:lnL>
                      <a:noFill/>
                    </a:lnL>
                    <a:lnR>
                      <a:noFill/>
                    </a:lnR>
                    <a:lnT>
                      <a:noFill/>
                    </a:lnT>
                    <a:lnB>
                      <a:noFill/>
                    </a:lnB>
                  </a:tcPr>
                </a:tc>
                <a:tc>
                  <a:txBody>
                    <a:bodyPr/>
                    <a:lstStyle/>
                    <a:p>
                      <a:pPr algn="ctr" rtl="0" fontAlgn="ctr"/>
                      <a:r>
                        <a:rPr lang="en-US" sz="1200" b="1" i="0" u="none" strike="noStrike">
                          <a:solidFill>
                            <a:srgbClr val="000000"/>
                          </a:solidFill>
                          <a:effectLst/>
                          <a:latin typeface="Times New Roman" panose="02020603050405020304" pitchFamily="18" charset="0"/>
                        </a:rPr>
                        <a:t>21.98*** (17.40)</a:t>
                      </a:r>
                    </a:p>
                  </a:txBody>
                  <a:tcPr marL="3263" marR="3263" marT="3263" marB="0" anchor="ctr">
                    <a:lnL>
                      <a:noFill/>
                    </a:lnL>
                    <a:lnR>
                      <a:noFill/>
                    </a:lnR>
                    <a:lnT>
                      <a:noFill/>
                    </a:lnT>
                    <a:lnB>
                      <a:noFill/>
                    </a:lnB>
                  </a:tcPr>
                </a:tc>
                <a:extLst>
                  <a:ext uri="{0D108BD9-81ED-4DB2-BD59-A6C34878D82A}">
                    <a16:rowId xmlns:a16="http://schemas.microsoft.com/office/drawing/2014/main" val="2148299152"/>
                  </a:ext>
                </a:extLst>
              </a:tr>
              <a:tr h="205546">
                <a:tc>
                  <a:txBody>
                    <a:bodyPr/>
                    <a:lstStyle/>
                    <a:p>
                      <a:pPr algn="l" rtl="0" fontAlgn="ctr"/>
                      <a:r>
                        <a:rPr lang="en-US" sz="1200" b="0" i="0" u="none" strike="noStrike">
                          <a:solidFill>
                            <a:srgbClr val="000000"/>
                          </a:solidFill>
                          <a:effectLst/>
                          <a:latin typeface="Times New Roman" panose="02020603050405020304" pitchFamily="18" charset="0"/>
                        </a:rPr>
                        <a:t>married  (yes=1)</a:t>
                      </a:r>
                    </a:p>
                  </a:txBody>
                  <a:tcPr marL="3263" marR="3263" marT="3263" marB="0" anchor="ctr">
                    <a:lnL>
                      <a:noFill/>
                    </a:lnL>
                    <a:lnR>
                      <a:noFill/>
                    </a:lnR>
                    <a:lnT>
                      <a:noFill/>
                    </a:lnT>
                    <a:lnB>
                      <a:noFill/>
                    </a:lnB>
                  </a:tcPr>
                </a:tc>
                <a:tc>
                  <a:txBody>
                    <a:bodyPr/>
                    <a:lstStyle/>
                    <a:p>
                      <a:pPr algn="ctr" rtl="0" fontAlgn="ctr"/>
                      <a:r>
                        <a:rPr lang="en-US" sz="1200" b="0" i="0" u="none" strike="noStrike">
                          <a:solidFill>
                            <a:srgbClr val="000000"/>
                          </a:solidFill>
                          <a:effectLst/>
                          <a:latin typeface="Times New Roman" panose="02020603050405020304" pitchFamily="18" charset="0"/>
                        </a:rPr>
                        <a:t>-0.437 (1.494)</a:t>
                      </a:r>
                    </a:p>
                  </a:txBody>
                  <a:tcPr marL="3263" marR="3263" marT="3263" marB="0" anchor="ctr">
                    <a:lnL>
                      <a:noFill/>
                    </a:lnL>
                    <a:lnR>
                      <a:noFill/>
                    </a:lnR>
                    <a:lnT>
                      <a:noFill/>
                    </a:lnT>
                    <a:lnB>
                      <a:noFill/>
                    </a:lnB>
                  </a:tcPr>
                </a:tc>
                <a:tc>
                  <a:txBody>
                    <a:bodyPr/>
                    <a:lstStyle/>
                    <a:p>
                      <a:pPr algn="ctr" rtl="0" fontAlgn="ctr"/>
                      <a:r>
                        <a:rPr lang="en-US" sz="1200" b="0" i="0" u="none" strike="noStrike">
                          <a:solidFill>
                            <a:srgbClr val="000000"/>
                          </a:solidFill>
                          <a:effectLst/>
                          <a:latin typeface="Times New Roman" panose="02020603050405020304" pitchFamily="18" charset="0"/>
                        </a:rPr>
                        <a:t>0.646 (0.965)</a:t>
                      </a:r>
                    </a:p>
                  </a:txBody>
                  <a:tcPr marL="3263" marR="3263" marT="3263" marB="0" anchor="ctr">
                    <a:lnL>
                      <a:noFill/>
                    </a:lnL>
                    <a:lnR>
                      <a:noFill/>
                    </a:lnR>
                    <a:lnT>
                      <a:noFill/>
                    </a:lnT>
                    <a:lnB>
                      <a:noFill/>
                    </a:lnB>
                  </a:tcPr>
                </a:tc>
                <a:extLst>
                  <a:ext uri="{0D108BD9-81ED-4DB2-BD59-A6C34878D82A}">
                    <a16:rowId xmlns:a16="http://schemas.microsoft.com/office/drawing/2014/main" val="4146993640"/>
                  </a:ext>
                </a:extLst>
              </a:tr>
              <a:tr h="205546">
                <a:tc>
                  <a:txBody>
                    <a:bodyPr/>
                    <a:lstStyle/>
                    <a:p>
                      <a:pPr algn="l" rtl="0" fontAlgn="ctr"/>
                      <a:r>
                        <a:rPr lang="en-US" sz="1200" b="0" i="0" u="none" strike="noStrike">
                          <a:solidFill>
                            <a:srgbClr val="000000"/>
                          </a:solidFill>
                          <a:effectLst/>
                          <a:latin typeface="Times New Roman" panose="02020603050405020304" pitchFamily="18" charset="0"/>
                        </a:rPr>
                        <a:t>literacy  (yes=1)</a:t>
                      </a:r>
                    </a:p>
                  </a:txBody>
                  <a:tcPr marL="3263" marR="3263" marT="3263" marB="0" anchor="ctr">
                    <a:lnL>
                      <a:noFill/>
                    </a:lnL>
                    <a:lnR>
                      <a:noFill/>
                    </a:lnR>
                    <a:lnT>
                      <a:noFill/>
                    </a:lnT>
                    <a:lnB>
                      <a:noFill/>
                    </a:lnB>
                  </a:tcPr>
                </a:tc>
                <a:tc>
                  <a:txBody>
                    <a:bodyPr/>
                    <a:lstStyle/>
                    <a:p>
                      <a:pPr algn="ctr" rtl="0" fontAlgn="ctr"/>
                      <a:r>
                        <a:rPr lang="en-US" sz="1200" b="1" i="0" u="none" strike="noStrike">
                          <a:solidFill>
                            <a:srgbClr val="000000"/>
                          </a:solidFill>
                          <a:effectLst/>
                          <a:latin typeface="Times New Roman" panose="02020603050405020304" pitchFamily="18" charset="0"/>
                        </a:rPr>
                        <a:t>-1.861** (0.917)</a:t>
                      </a:r>
                    </a:p>
                  </a:txBody>
                  <a:tcPr marL="3263" marR="3263" marT="3263" marB="0" anchor="ctr">
                    <a:lnL>
                      <a:noFill/>
                    </a:lnL>
                    <a:lnR>
                      <a:noFill/>
                    </a:lnR>
                    <a:lnT>
                      <a:noFill/>
                    </a:lnT>
                    <a:lnB>
                      <a:noFill/>
                    </a:lnB>
                  </a:tcPr>
                </a:tc>
                <a:tc>
                  <a:txBody>
                    <a:bodyPr/>
                    <a:lstStyle/>
                    <a:p>
                      <a:pPr algn="ctr" rtl="0" fontAlgn="ctr"/>
                      <a:r>
                        <a:rPr lang="en-US" sz="1200" b="1" i="0" u="none" strike="noStrike">
                          <a:solidFill>
                            <a:srgbClr val="000000"/>
                          </a:solidFill>
                          <a:effectLst/>
                          <a:latin typeface="Times New Roman" panose="02020603050405020304" pitchFamily="18" charset="0"/>
                        </a:rPr>
                        <a:t>0.156** (0.143)</a:t>
                      </a:r>
                    </a:p>
                  </a:txBody>
                  <a:tcPr marL="3263" marR="3263" marT="3263" marB="0" anchor="ctr">
                    <a:lnL>
                      <a:noFill/>
                    </a:lnL>
                    <a:lnR>
                      <a:noFill/>
                    </a:lnR>
                    <a:lnT>
                      <a:noFill/>
                    </a:lnT>
                    <a:lnB>
                      <a:noFill/>
                    </a:lnB>
                  </a:tcPr>
                </a:tc>
                <a:extLst>
                  <a:ext uri="{0D108BD9-81ED-4DB2-BD59-A6C34878D82A}">
                    <a16:rowId xmlns:a16="http://schemas.microsoft.com/office/drawing/2014/main" val="3181220499"/>
                  </a:ext>
                </a:extLst>
              </a:tr>
              <a:tr h="205546">
                <a:tc>
                  <a:txBody>
                    <a:bodyPr/>
                    <a:lstStyle/>
                    <a:p>
                      <a:pPr algn="l" rtl="0" fontAlgn="ctr"/>
                      <a:r>
                        <a:rPr lang="en-US" sz="1200" b="0" i="0" u="none" strike="noStrike">
                          <a:solidFill>
                            <a:srgbClr val="000000"/>
                          </a:solidFill>
                          <a:effectLst/>
                          <a:latin typeface="Times New Roman" panose="02020603050405020304" pitchFamily="18" charset="0"/>
                        </a:rPr>
                        <a:t>age </a:t>
                      </a:r>
                    </a:p>
                  </a:txBody>
                  <a:tcPr marL="3263" marR="3263" marT="3263" marB="0" anchor="ctr">
                    <a:lnL>
                      <a:noFill/>
                    </a:lnL>
                    <a:lnR>
                      <a:noFill/>
                    </a:lnR>
                    <a:lnT>
                      <a:noFill/>
                    </a:lnT>
                    <a:lnB>
                      <a:noFill/>
                    </a:lnB>
                  </a:tcPr>
                </a:tc>
                <a:tc>
                  <a:txBody>
                    <a:bodyPr/>
                    <a:lstStyle/>
                    <a:p>
                      <a:pPr algn="ctr" rtl="0" fontAlgn="ctr"/>
                      <a:r>
                        <a:rPr lang="en-US" sz="1200" b="0" i="0" u="none" strike="noStrike">
                          <a:solidFill>
                            <a:srgbClr val="000000"/>
                          </a:solidFill>
                          <a:effectLst/>
                          <a:latin typeface="Times New Roman" panose="02020603050405020304" pitchFamily="18" charset="0"/>
                        </a:rPr>
                        <a:t>0.0143 (0.0205)</a:t>
                      </a:r>
                    </a:p>
                  </a:txBody>
                  <a:tcPr marL="3263" marR="3263" marT="3263" marB="0" anchor="ctr">
                    <a:lnL>
                      <a:noFill/>
                    </a:lnL>
                    <a:lnR>
                      <a:noFill/>
                    </a:lnR>
                    <a:lnT>
                      <a:noFill/>
                    </a:lnT>
                    <a:lnB>
                      <a:noFill/>
                    </a:lnB>
                  </a:tcPr>
                </a:tc>
                <a:tc>
                  <a:txBody>
                    <a:bodyPr/>
                    <a:lstStyle/>
                    <a:p>
                      <a:pPr algn="ctr" rtl="0" fontAlgn="ctr"/>
                      <a:r>
                        <a:rPr lang="en-US" sz="1200" b="0" i="0" u="none" strike="noStrike" dirty="0">
                          <a:solidFill>
                            <a:srgbClr val="000000"/>
                          </a:solidFill>
                          <a:effectLst/>
                          <a:latin typeface="Times New Roman" panose="02020603050405020304" pitchFamily="18" charset="0"/>
                        </a:rPr>
                        <a:t>1.014 (0.0208)</a:t>
                      </a:r>
                    </a:p>
                  </a:txBody>
                  <a:tcPr marL="3263" marR="3263" marT="3263" marB="0" anchor="ctr">
                    <a:lnL>
                      <a:noFill/>
                    </a:lnL>
                    <a:lnR>
                      <a:noFill/>
                    </a:lnR>
                    <a:lnT>
                      <a:noFill/>
                    </a:lnT>
                    <a:lnB>
                      <a:noFill/>
                    </a:lnB>
                  </a:tcPr>
                </a:tc>
                <a:extLst>
                  <a:ext uri="{0D108BD9-81ED-4DB2-BD59-A6C34878D82A}">
                    <a16:rowId xmlns:a16="http://schemas.microsoft.com/office/drawing/2014/main" val="2847024727"/>
                  </a:ext>
                </a:extLst>
              </a:tr>
              <a:tr h="205546">
                <a:tc>
                  <a:txBody>
                    <a:bodyPr/>
                    <a:lstStyle/>
                    <a:p>
                      <a:pPr algn="l" rtl="0" fontAlgn="ctr"/>
                      <a:r>
                        <a:rPr lang="en-US" sz="1200" b="0" i="0" u="none" strike="noStrike">
                          <a:solidFill>
                            <a:srgbClr val="000000"/>
                          </a:solidFill>
                          <a:effectLst/>
                          <a:latin typeface="Times New Roman" panose="02020603050405020304" pitchFamily="18" charset="0"/>
                        </a:rPr>
                        <a:t>off_farmjob  (yes=1)</a:t>
                      </a:r>
                    </a:p>
                  </a:txBody>
                  <a:tcPr marL="3263" marR="3263" marT="3263" marB="0" anchor="ctr">
                    <a:lnL>
                      <a:noFill/>
                    </a:lnL>
                    <a:lnR>
                      <a:noFill/>
                    </a:lnR>
                    <a:lnT>
                      <a:noFill/>
                    </a:lnT>
                    <a:lnB>
                      <a:noFill/>
                    </a:lnB>
                  </a:tcPr>
                </a:tc>
                <a:tc>
                  <a:txBody>
                    <a:bodyPr/>
                    <a:lstStyle/>
                    <a:p>
                      <a:pPr algn="ctr" rtl="0" fontAlgn="ctr"/>
                      <a:r>
                        <a:rPr lang="en-US" sz="1200" b="0" i="0" u="none" strike="noStrike">
                          <a:solidFill>
                            <a:srgbClr val="000000"/>
                          </a:solidFill>
                          <a:effectLst/>
                          <a:latin typeface="Times New Roman" panose="02020603050405020304" pitchFamily="18" charset="0"/>
                        </a:rPr>
                        <a:t>-1.118 (0.747)</a:t>
                      </a:r>
                    </a:p>
                  </a:txBody>
                  <a:tcPr marL="3263" marR="3263" marT="3263" marB="0" anchor="ctr">
                    <a:lnL>
                      <a:noFill/>
                    </a:lnL>
                    <a:lnR>
                      <a:noFill/>
                    </a:lnR>
                    <a:lnT>
                      <a:noFill/>
                    </a:lnT>
                    <a:lnB>
                      <a:noFill/>
                    </a:lnB>
                  </a:tcPr>
                </a:tc>
                <a:tc>
                  <a:txBody>
                    <a:bodyPr/>
                    <a:lstStyle/>
                    <a:p>
                      <a:pPr algn="ctr" rtl="0" fontAlgn="ctr"/>
                      <a:r>
                        <a:rPr lang="en-US" sz="1200" b="0" i="0" u="none" strike="noStrike">
                          <a:solidFill>
                            <a:srgbClr val="000000"/>
                          </a:solidFill>
                          <a:effectLst/>
                          <a:latin typeface="Times New Roman" panose="02020603050405020304" pitchFamily="18" charset="0"/>
                        </a:rPr>
                        <a:t>0.327 (0.244)</a:t>
                      </a:r>
                    </a:p>
                  </a:txBody>
                  <a:tcPr marL="3263" marR="3263" marT="3263" marB="0" anchor="ctr">
                    <a:lnL>
                      <a:noFill/>
                    </a:lnL>
                    <a:lnR>
                      <a:noFill/>
                    </a:lnR>
                    <a:lnT>
                      <a:noFill/>
                    </a:lnT>
                    <a:lnB>
                      <a:noFill/>
                    </a:lnB>
                  </a:tcPr>
                </a:tc>
                <a:extLst>
                  <a:ext uri="{0D108BD9-81ED-4DB2-BD59-A6C34878D82A}">
                    <a16:rowId xmlns:a16="http://schemas.microsoft.com/office/drawing/2014/main" val="435765536"/>
                  </a:ext>
                </a:extLst>
              </a:tr>
              <a:tr h="205546">
                <a:tc>
                  <a:txBody>
                    <a:bodyPr/>
                    <a:lstStyle/>
                    <a:p>
                      <a:pPr algn="l" rtl="0" fontAlgn="ctr"/>
                      <a:r>
                        <a:rPr lang="en-US" sz="1200" b="0" i="0" u="none" strike="noStrike">
                          <a:solidFill>
                            <a:srgbClr val="000000"/>
                          </a:solidFill>
                          <a:effectLst/>
                          <a:latin typeface="Times New Roman" panose="02020603050405020304" pitchFamily="18" charset="0"/>
                        </a:rPr>
                        <a:t>training  (yes=1)</a:t>
                      </a:r>
                    </a:p>
                  </a:txBody>
                  <a:tcPr marL="3263" marR="3263" marT="3263" marB="0" anchor="ctr">
                    <a:lnL>
                      <a:noFill/>
                    </a:lnL>
                    <a:lnR>
                      <a:noFill/>
                    </a:lnR>
                    <a:lnT>
                      <a:noFill/>
                    </a:lnT>
                    <a:lnB>
                      <a:noFill/>
                    </a:lnB>
                  </a:tcPr>
                </a:tc>
                <a:tc>
                  <a:txBody>
                    <a:bodyPr/>
                    <a:lstStyle/>
                    <a:p>
                      <a:pPr algn="ctr" rtl="0" fontAlgn="ctr"/>
                      <a:r>
                        <a:rPr lang="en-US" sz="1200" b="1" i="0" u="none" strike="noStrike">
                          <a:solidFill>
                            <a:srgbClr val="000000"/>
                          </a:solidFill>
                          <a:effectLst/>
                          <a:latin typeface="Times New Roman" panose="02020603050405020304" pitchFamily="18" charset="0"/>
                        </a:rPr>
                        <a:t>-3.617*** (1.087)</a:t>
                      </a:r>
                    </a:p>
                  </a:txBody>
                  <a:tcPr marL="3263" marR="3263" marT="3263" marB="0" anchor="ctr">
                    <a:lnL>
                      <a:noFill/>
                    </a:lnL>
                    <a:lnR>
                      <a:noFill/>
                    </a:lnR>
                    <a:lnT>
                      <a:noFill/>
                    </a:lnT>
                    <a:lnB>
                      <a:noFill/>
                    </a:lnB>
                  </a:tcPr>
                </a:tc>
                <a:tc>
                  <a:txBody>
                    <a:bodyPr/>
                    <a:lstStyle/>
                    <a:p>
                      <a:pPr algn="ctr" rtl="0" fontAlgn="ctr"/>
                      <a:r>
                        <a:rPr lang="en-US" sz="1200" b="1" i="0" u="none" strike="noStrike">
                          <a:solidFill>
                            <a:srgbClr val="000000"/>
                          </a:solidFill>
                          <a:effectLst/>
                          <a:latin typeface="Times New Roman" panose="02020603050405020304" pitchFamily="18" charset="0"/>
                        </a:rPr>
                        <a:t>0.0269*** (0.0292)</a:t>
                      </a:r>
                    </a:p>
                  </a:txBody>
                  <a:tcPr marL="3263" marR="3263" marT="3263" marB="0" anchor="ctr">
                    <a:lnL>
                      <a:noFill/>
                    </a:lnL>
                    <a:lnR>
                      <a:noFill/>
                    </a:lnR>
                    <a:lnT>
                      <a:noFill/>
                    </a:lnT>
                    <a:lnB>
                      <a:noFill/>
                    </a:lnB>
                  </a:tcPr>
                </a:tc>
                <a:extLst>
                  <a:ext uri="{0D108BD9-81ED-4DB2-BD59-A6C34878D82A}">
                    <a16:rowId xmlns:a16="http://schemas.microsoft.com/office/drawing/2014/main" val="502699491"/>
                  </a:ext>
                </a:extLst>
              </a:tr>
              <a:tr h="205546">
                <a:tc>
                  <a:txBody>
                    <a:bodyPr/>
                    <a:lstStyle/>
                    <a:p>
                      <a:pPr algn="l" rtl="0" fontAlgn="ctr"/>
                      <a:r>
                        <a:rPr lang="en-US" sz="1200" b="0" i="0" u="none" strike="noStrike">
                          <a:solidFill>
                            <a:srgbClr val="000000"/>
                          </a:solidFill>
                          <a:effectLst/>
                          <a:latin typeface="Times New Roman" panose="02020603050405020304" pitchFamily="18" charset="0"/>
                        </a:rPr>
                        <a:t>landlord  (yes=1)</a:t>
                      </a:r>
                    </a:p>
                  </a:txBody>
                  <a:tcPr marL="3263" marR="3263" marT="3263" marB="0" anchor="ctr">
                    <a:lnL>
                      <a:noFill/>
                    </a:lnL>
                    <a:lnR>
                      <a:noFill/>
                    </a:lnR>
                    <a:lnT>
                      <a:noFill/>
                    </a:lnT>
                    <a:lnB>
                      <a:noFill/>
                    </a:lnB>
                  </a:tcPr>
                </a:tc>
                <a:tc>
                  <a:txBody>
                    <a:bodyPr/>
                    <a:lstStyle/>
                    <a:p>
                      <a:pPr algn="ctr" rtl="0" fontAlgn="ctr"/>
                      <a:r>
                        <a:rPr lang="en-US" sz="1200" b="0" i="0" u="none" strike="noStrike">
                          <a:solidFill>
                            <a:srgbClr val="000000"/>
                          </a:solidFill>
                          <a:effectLst/>
                          <a:latin typeface="Times New Roman" panose="02020603050405020304" pitchFamily="18" charset="0"/>
                        </a:rPr>
                        <a:t>0.00495 (0.645)</a:t>
                      </a:r>
                    </a:p>
                  </a:txBody>
                  <a:tcPr marL="3263" marR="3263" marT="3263" marB="0" anchor="ctr">
                    <a:lnL>
                      <a:noFill/>
                    </a:lnL>
                    <a:lnR>
                      <a:noFill/>
                    </a:lnR>
                    <a:lnT>
                      <a:noFill/>
                    </a:lnT>
                    <a:lnB>
                      <a:noFill/>
                    </a:lnB>
                  </a:tcPr>
                </a:tc>
                <a:tc>
                  <a:txBody>
                    <a:bodyPr/>
                    <a:lstStyle/>
                    <a:p>
                      <a:pPr algn="ctr" rtl="0" fontAlgn="ctr"/>
                      <a:r>
                        <a:rPr lang="en-US" sz="1200" b="0" i="0" u="none" strike="noStrike">
                          <a:solidFill>
                            <a:srgbClr val="000000"/>
                          </a:solidFill>
                          <a:effectLst/>
                          <a:latin typeface="Times New Roman" panose="02020603050405020304" pitchFamily="18" charset="0"/>
                        </a:rPr>
                        <a:t>1.005 (0.649)</a:t>
                      </a:r>
                    </a:p>
                  </a:txBody>
                  <a:tcPr marL="3263" marR="3263" marT="3263" marB="0" anchor="ctr">
                    <a:lnL>
                      <a:noFill/>
                    </a:lnL>
                    <a:lnR>
                      <a:noFill/>
                    </a:lnR>
                    <a:lnT>
                      <a:noFill/>
                    </a:lnT>
                    <a:lnB>
                      <a:noFill/>
                    </a:lnB>
                  </a:tcPr>
                </a:tc>
                <a:extLst>
                  <a:ext uri="{0D108BD9-81ED-4DB2-BD59-A6C34878D82A}">
                    <a16:rowId xmlns:a16="http://schemas.microsoft.com/office/drawing/2014/main" val="4009669559"/>
                  </a:ext>
                </a:extLst>
              </a:tr>
              <a:tr h="205546">
                <a:tc>
                  <a:txBody>
                    <a:bodyPr/>
                    <a:lstStyle/>
                    <a:p>
                      <a:pPr algn="l" rtl="0" fontAlgn="ctr"/>
                      <a:r>
                        <a:rPr lang="en-US" sz="1200" b="0" i="0" u="none" strike="noStrike">
                          <a:solidFill>
                            <a:srgbClr val="000000"/>
                          </a:solidFill>
                          <a:effectLst/>
                          <a:latin typeface="Times New Roman" panose="02020603050405020304" pitchFamily="18" charset="0"/>
                        </a:rPr>
                        <a:t>off farm income</a:t>
                      </a:r>
                    </a:p>
                  </a:txBody>
                  <a:tcPr marL="3263" marR="3263" marT="3263" marB="0" anchor="ctr">
                    <a:lnL>
                      <a:noFill/>
                    </a:lnL>
                    <a:lnR>
                      <a:noFill/>
                    </a:lnR>
                    <a:lnT>
                      <a:noFill/>
                    </a:lnT>
                    <a:lnB>
                      <a:noFill/>
                    </a:lnB>
                  </a:tcPr>
                </a:tc>
                <a:tc>
                  <a:txBody>
                    <a:bodyPr/>
                    <a:lstStyle/>
                    <a:p>
                      <a:pPr algn="ctr" rtl="0" fontAlgn="ctr"/>
                      <a:r>
                        <a:rPr lang="en-US" sz="1200" b="0" i="0" u="none" strike="noStrike">
                          <a:solidFill>
                            <a:srgbClr val="000000"/>
                          </a:solidFill>
                          <a:effectLst/>
                          <a:latin typeface="Times New Roman" panose="02020603050405020304" pitchFamily="18" charset="0"/>
                        </a:rPr>
                        <a:t>1.17e-06 (1.42e-06)</a:t>
                      </a:r>
                    </a:p>
                  </a:txBody>
                  <a:tcPr marL="3263" marR="3263" marT="3263" marB="0" anchor="ctr">
                    <a:lnL>
                      <a:noFill/>
                    </a:lnL>
                    <a:lnR>
                      <a:noFill/>
                    </a:lnR>
                    <a:lnT>
                      <a:noFill/>
                    </a:lnT>
                    <a:lnB>
                      <a:noFill/>
                    </a:lnB>
                  </a:tcPr>
                </a:tc>
                <a:tc>
                  <a:txBody>
                    <a:bodyPr/>
                    <a:lstStyle/>
                    <a:p>
                      <a:pPr algn="ctr" rtl="0" fontAlgn="ctr"/>
                      <a:r>
                        <a:rPr lang="en-US" sz="1200" b="0" i="0" u="none" strike="noStrike">
                          <a:solidFill>
                            <a:srgbClr val="000000"/>
                          </a:solidFill>
                          <a:effectLst/>
                          <a:latin typeface="Times New Roman" panose="02020603050405020304" pitchFamily="18" charset="0"/>
                        </a:rPr>
                        <a:t>1.000 (1.42e-06)</a:t>
                      </a:r>
                    </a:p>
                  </a:txBody>
                  <a:tcPr marL="3263" marR="3263" marT="3263" marB="0" anchor="ctr">
                    <a:lnL>
                      <a:noFill/>
                    </a:lnL>
                    <a:lnR>
                      <a:noFill/>
                    </a:lnR>
                    <a:lnT>
                      <a:noFill/>
                    </a:lnT>
                    <a:lnB>
                      <a:noFill/>
                    </a:lnB>
                  </a:tcPr>
                </a:tc>
                <a:extLst>
                  <a:ext uri="{0D108BD9-81ED-4DB2-BD59-A6C34878D82A}">
                    <a16:rowId xmlns:a16="http://schemas.microsoft.com/office/drawing/2014/main" val="1557412702"/>
                  </a:ext>
                </a:extLst>
              </a:tr>
              <a:tr h="205546">
                <a:tc>
                  <a:txBody>
                    <a:bodyPr/>
                    <a:lstStyle/>
                    <a:p>
                      <a:pPr algn="l" rtl="0" fontAlgn="ctr"/>
                      <a:r>
                        <a:rPr lang="en-US" sz="1200" b="0" i="0" u="none" strike="noStrike">
                          <a:solidFill>
                            <a:srgbClr val="000000"/>
                          </a:solidFill>
                          <a:effectLst/>
                          <a:latin typeface="Times New Roman" panose="02020603050405020304" pitchFamily="18" charset="0"/>
                        </a:rPr>
                        <a:t>agricultural income</a:t>
                      </a:r>
                    </a:p>
                  </a:txBody>
                  <a:tcPr marL="3263" marR="3263" marT="3263" marB="0" anchor="ctr">
                    <a:lnL>
                      <a:noFill/>
                    </a:lnL>
                    <a:lnR>
                      <a:noFill/>
                    </a:lnR>
                    <a:lnT>
                      <a:noFill/>
                    </a:lnT>
                    <a:lnB>
                      <a:noFill/>
                    </a:lnB>
                  </a:tcPr>
                </a:tc>
                <a:tc>
                  <a:txBody>
                    <a:bodyPr/>
                    <a:lstStyle/>
                    <a:p>
                      <a:pPr algn="ctr" rtl="0" fontAlgn="ctr"/>
                      <a:r>
                        <a:rPr lang="en-US" sz="1200" b="0" i="0" u="none" strike="noStrike">
                          <a:solidFill>
                            <a:srgbClr val="000000"/>
                          </a:solidFill>
                          <a:effectLst/>
                          <a:latin typeface="Times New Roman" panose="02020603050405020304" pitchFamily="18" charset="0"/>
                        </a:rPr>
                        <a:t>1.92e-06 (1.31e-06)</a:t>
                      </a:r>
                    </a:p>
                  </a:txBody>
                  <a:tcPr marL="3263" marR="3263" marT="3263" marB="0" anchor="ctr">
                    <a:lnL>
                      <a:noFill/>
                    </a:lnL>
                    <a:lnR>
                      <a:noFill/>
                    </a:lnR>
                    <a:lnT>
                      <a:noFill/>
                    </a:lnT>
                    <a:lnB>
                      <a:noFill/>
                    </a:lnB>
                  </a:tcPr>
                </a:tc>
                <a:tc>
                  <a:txBody>
                    <a:bodyPr/>
                    <a:lstStyle/>
                    <a:p>
                      <a:pPr algn="ctr" rtl="0" fontAlgn="ctr"/>
                      <a:r>
                        <a:rPr lang="en-US" sz="1200" b="0" i="0" u="none" strike="noStrike">
                          <a:solidFill>
                            <a:srgbClr val="000000"/>
                          </a:solidFill>
                          <a:effectLst/>
                          <a:latin typeface="Times New Roman" panose="02020603050405020304" pitchFamily="18" charset="0"/>
                        </a:rPr>
                        <a:t>1.000 (1.31e-06)</a:t>
                      </a:r>
                    </a:p>
                  </a:txBody>
                  <a:tcPr marL="3263" marR="3263" marT="3263" marB="0" anchor="ctr">
                    <a:lnL>
                      <a:noFill/>
                    </a:lnL>
                    <a:lnR>
                      <a:noFill/>
                    </a:lnR>
                    <a:lnT>
                      <a:noFill/>
                    </a:lnT>
                    <a:lnB>
                      <a:noFill/>
                    </a:lnB>
                  </a:tcPr>
                </a:tc>
                <a:extLst>
                  <a:ext uri="{0D108BD9-81ED-4DB2-BD59-A6C34878D82A}">
                    <a16:rowId xmlns:a16="http://schemas.microsoft.com/office/drawing/2014/main" val="1862117336"/>
                  </a:ext>
                </a:extLst>
              </a:tr>
              <a:tr h="205546">
                <a:tc>
                  <a:txBody>
                    <a:bodyPr/>
                    <a:lstStyle/>
                    <a:p>
                      <a:pPr algn="l" rtl="0" fontAlgn="ctr"/>
                      <a:r>
                        <a:rPr lang="en-US" sz="1200" b="0" i="0" u="none" strike="noStrike">
                          <a:solidFill>
                            <a:srgbClr val="000000"/>
                          </a:solidFill>
                          <a:effectLst/>
                          <a:latin typeface="Times New Roman" panose="02020603050405020304" pitchFamily="18" charset="0"/>
                        </a:rPr>
                        <a:t>total_income</a:t>
                      </a:r>
                    </a:p>
                  </a:txBody>
                  <a:tcPr marL="3263" marR="3263" marT="3263" marB="0" anchor="ctr">
                    <a:lnL>
                      <a:noFill/>
                    </a:lnL>
                    <a:lnR>
                      <a:noFill/>
                    </a:lnR>
                    <a:lnT>
                      <a:noFill/>
                    </a:lnT>
                    <a:lnB>
                      <a:noFill/>
                    </a:lnB>
                  </a:tcPr>
                </a:tc>
                <a:tc>
                  <a:txBody>
                    <a:bodyPr/>
                    <a:lstStyle/>
                    <a:p>
                      <a:pPr algn="ctr" rtl="0" fontAlgn="ctr"/>
                      <a:r>
                        <a:rPr lang="en-US" sz="1200" b="0" i="0" u="none" strike="noStrike">
                          <a:solidFill>
                            <a:srgbClr val="000000"/>
                          </a:solidFill>
                          <a:effectLst/>
                          <a:latin typeface="Times New Roman" panose="02020603050405020304" pitchFamily="18" charset="0"/>
                        </a:rPr>
                        <a:t>-9.44e-07 (1.02e-06)</a:t>
                      </a:r>
                    </a:p>
                  </a:txBody>
                  <a:tcPr marL="3263" marR="3263" marT="3263" marB="0" anchor="ctr">
                    <a:lnL>
                      <a:noFill/>
                    </a:lnL>
                    <a:lnR>
                      <a:noFill/>
                    </a:lnR>
                    <a:lnT>
                      <a:noFill/>
                    </a:lnT>
                    <a:lnB>
                      <a:noFill/>
                    </a:lnB>
                  </a:tcPr>
                </a:tc>
                <a:tc>
                  <a:txBody>
                    <a:bodyPr/>
                    <a:lstStyle/>
                    <a:p>
                      <a:pPr algn="ctr" rtl="0" fontAlgn="ctr"/>
                      <a:r>
                        <a:rPr lang="en-US" sz="1200" b="0" i="0" u="none" strike="noStrike">
                          <a:solidFill>
                            <a:srgbClr val="000000"/>
                          </a:solidFill>
                          <a:effectLst/>
                          <a:latin typeface="Times New Roman" panose="02020603050405020304" pitchFamily="18" charset="0"/>
                        </a:rPr>
                        <a:t>1.000 (1.02e-06)</a:t>
                      </a:r>
                    </a:p>
                  </a:txBody>
                  <a:tcPr marL="3263" marR="3263" marT="3263" marB="0" anchor="ctr">
                    <a:lnL>
                      <a:noFill/>
                    </a:lnL>
                    <a:lnR>
                      <a:noFill/>
                    </a:lnR>
                    <a:lnT>
                      <a:noFill/>
                    </a:lnT>
                    <a:lnB>
                      <a:noFill/>
                    </a:lnB>
                  </a:tcPr>
                </a:tc>
                <a:extLst>
                  <a:ext uri="{0D108BD9-81ED-4DB2-BD59-A6C34878D82A}">
                    <a16:rowId xmlns:a16="http://schemas.microsoft.com/office/drawing/2014/main" val="3105619308"/>
                  </a:ext>
                </a:extLst>
              </a:tr>
              <a:tr h="205546">
                <a:tc>
                  <a:txBody>
                    <a:bodyPr/>
                    <a:lstStyle/>
                    <a:p>
                      <a:pPr algn="l" rtl="0" fontAlgn="ctr"/>
                      <a:r>
                        <a:rPr lang="en-US" sz="1200" b="0" i="0" u="none" strike="noStrike">
                          <a:solidFill>
                            <a:srgbClr val="000000"/>
                          </a:solidFill>
                          <a:effectLst/>
                          <a:latin typeface="Times New Roman" panose="02020603050405020304" pitchFamily="18" charset="0"/>
                        </a:rPr>
                        <a:t>Fatick</a:t>
                      </a:r>
                    </a:p>
                  </a:txBody>
                  <a:tcPr marL="3263" marR="3263" marT="3263" marB="0" anchor="ctr">
                    <a:lnL>
                      <a:noFill/>
                    </a:lnL>
                    <a:lnR>
                      <a:noFill/>
                    </a:lnR>
                    <a:lnT>
                      <a:noFill/>
                    </a:lnT>
                    <a:lnB>
                      <a:noFill/>
                    </a:lnB>
                  </a:tcPr>
                </a:tc>
                <a:tc>
                  <a:txBody>
                    <a:bodyPr/>
                    <a:lstStyle/>
                    <a:p>
                      <a:pPr algn="ctr" rtl="0" fontAlgn="ctr"/>
                      <a:r>
                        <a:rPr lang="en-US" sz="1200" b="0" i="0" u="none" strike="noStrike">
                          <a:solidFill>
                            <a:srgbClr val="000000"/>
                          </a:solidFill>
                          <a:effectLst/>
                          <a:latin typeface="Times New Roman" panose="02020603050405020304" pitchFamily="18" charset="0"/>
                        </a:rPr>
                        <a:t>0.897 (1.111)</a:t>
                      </a:r>
                    </a:p>
                  </a:txBody>
                  <a:tcPr marL="3263" marR="3263" marT="3263" marB="0" anchor="ctr">
                    <a:lnL>
                      <a:noFill/>
                    </a:lnL>
                    <a:lnR>
                      <a:noFill/>
                    </a:lnR>
                    <a:lnT>
                      <a:noFill/>
                    </a:lnT>
                    <a:lnB>
                      <a:noFill/>
                    </a:lnB>
                  </a:tcPr>
                </a:tc>
                <a:tc>
                  <a:txBody>
                    <a:bodyPr/>
                    <a:lstStyle/>
                    <a:p>
                      <a:pPr algn="ctr" rtl="0" fontAlgn="ctr"/>
                      <a:r>
                        <a:rPr lang="en-US" sz="1200" b="0" i="0" u="none" strike="noStrike">
                          <a:solidFill>
                            <a:srgbClr val="000000"/>
                          </a:solidFill>
                          <a:effectLst/>
                          <a:latin typeface="Times New Roman" panose="02020603050405020304" pitchFamily="18" charset="0"/>
                        </a:rPr>
                        <a:t>2.451 (2.722)</a:t>
                      </a:r>
                    </a:p>
                  </a:txBody>
                  <a:tcPr marL="3263" marR="3263" marT="3263" marB="0" anchor="ctr">
                    <a:lnL>
                      <a:noFill/>
                    </a:lnL>
                    <a:lnR>
                      <a:noFill/>
                    </a:lnR>
                    <a:lnT>
                      <a:noFill/>
                    </a:lnT>
                    <a:lnB>
                      <a:noFill/>
                    </a:lnB>
                  </a:tcPr>
                </a:tc>
                <a:extLst>
                  <a:ext uri="{0D108BD9-81ED-4DB2-BD59-A6C34878D82A}">
                    <a16:rowId xmlns:a16="http://schemas.microsoft.com/office/drawing/2014/main" val="943669542"/>
                  </a:ext>
                </a:extLst>
              </a:tr>
              <a:tr h="205546">
                <a:tc>
                  <a:txBody>
                    <a:bodyPr/>
                    <a:lstStyle/>
                    <a:p>
                      <a:pPr algn="l" rtl="0" fontAlgn="ctr"/>
                      <a:r>
                        <a:rPr lang="en-US" sz="1200" b="0" i="0" u="none" strike="noStrike">
                          <a:solidFill>
                            <a:srgbClr val="000000"/>
                          </a:solidFill>
                          <a:effectLst/>
                          <a:latin typeface="Times New Roman" panose="02020603050405020304" pitchFamily="18" charset="0"/>
                        </a:rPr>
                        <a:t>Kaffrine</a:t>
                      </a:r>
                    </a:p>
                  </a:txBody>
                  <a:tcPr marL="3263" marR="3263" marT="3263" marB="0" anchor="ctr">
                    <a:lnL>
                      <a:noFill/>
                    </a:lnL>
                    <a:lnR>
                      <a:noFill/>
                    </a:lnR>
                    <a:lnT>
                      <a:noFill/>
                    </a:lnT>
                    <a:lnB>
                      <a:noFill/>
                    </a:lnB>
                  </a:tcPr>
                </a:tc>
                <a:tc>
                  <a:txBody>
                    <a:bodyPr/>
                    <a:lstStyle/>
                    <a:p>
                      <a:pPr algn="ctr" rtl="0" fontAlgn="ctr"/>
                      <a:r>
                        <a:rPr lang="en-US" sz="1200" b="1" i="0" u="none" strike="noStrike">
                          <a:solidFill>
                            <a:srgbClr val="000000"/>
                          </a:solidFill>
                          <a:effectLst/>
                          <a:latin typeface="Times New Roman" panose="02020603050405020304" pitchFamily="18" charset="0"/>
                        </a:rPr>
                        <a:t>-1.428* (0.866)</a:t>
                      </a:r>
                    </a:p>
                  </a:txBody>
                  <a:tcPr marL="3263" marR="3263" marT="3263" marB="0" anchor="ctr">
                    <a:lnL>
                      <a:noFill/>
                    </a:lnL>
                    <a:lnR>
                      <a:noFill/>
                    </a:lnR>
                    <a:lnT>
                      <a:noFill/>
                    </a:lnT>
                    <a:lnB>
                      <a:noFill/>
                    </a:lnB>
                  </a:tcPr>
                </a:tc>
                <a:tc>
                  <a:txBody>
                    <a:bodyPr/>
                    <a:lstStyle/>
                    <a:p>
                      <a:pPr algn="ctr" rtl="0" fontAlgn="ctr"/>
                      <a:r>
                        <a:rPr lang="en-US" sz="1200" b="1" i="0" u="none" strike="noStrike">
                          <a:solidFill>
                            <a:srgbClr val="000000"/>
                          </a:solidFill>
                          <a:effectLst/>
                          <a:latin typeface="Times New Roman" panose="02020603050405020304" pitchFamily="18" charset="0"/>
                        </a:rPr>
                        <a:t>0.240* (0.208)</a:t>
                      </a:r>
                    </a:p>
                  </a:txBody>
                  <a:tcPr marL="3263" marR="3263" marT="3263" marB="0" anchor="ctr">
                    <a:lnL>
                      <a:noFill/>
                    </a:lnL>
                    <a:lnR>
                      <a:noFill/>
                    </a:lnR>
                    <a:lnT>
                      <a:noFill/>
                    </a:lnT>
                    <a:lnB>
                      <a:noFill/>
                    </a:lnB>
                  </a:tcPr>
                </a:tc>
                <a:extLst>
                  <a:ext uri="{0D108BD9-81ED-4DB2-BD59-A6C34878D82A}">
                    <a16:rowId xmlns:a16="http://schemas.microsoft.com/office/drawing/2014/main" val="3032772529"/>
                  </a:ext>
                </a:extLst>
              </a:tr>
              <a:tr h="205546">
                <a:tc>
                  <a:txBody>
                    <a:bodyPr/>
                    <a:lstStyle/>
                    <a:p>
                      <a:pPr algn="l" rtl="0" fontAlgn="ctr"/>
                      <a:r>
                        <a:rPr lang="en-US" sz="1200" b="0" i="0" u="none" strike="noStrike">
                          <a:solidFill>
                            <a:srgbClr val="000000"/>
                          </a:solidFill>
                          <a:effectLst/>
                          <a:latin typeface="Times New Roman" panose="02020603050405020304" pitchFamily="18" charset="0"/>
                        </a:rPr>
                        <a:t>Kaolack</a:t>
                      </a:r>
                    </a:p>
                  </a:txBody>
                  <a:tcPr marL="3263" marR="3263" marT="3263" marB="0" anchor="ctr">
                    <a:lnL>
                      <a:noFill/>
                    </a:lnL>
                    <a:lnR>
                      <a:noFill/>
                    </a:lnR>
                    <a:lnT>
                      <a:noFill/>
                    </a:lnT>
                    <a:lnB>
                      <a:noFill/>
                    </a:lnB>
                  </a:tcPr>
                </a:tc>
                <a:tc>
                  <a:txBody>
                    <a:bodyPr/>
                    <a:lstStyle/>
                    <a:p>
                      <a:pPr algn="ctr" rtl="0" fontAlgn="ctr"/>
                      <a:r>
                        <a:rPr lang="en-US" sz="1200" b="0" i="0" u="none" strike="noStrike">
                          <a:solidFill>
                            <a:srgbClr val="000000"/>
                          </a:solidFill>
                          <a:effectLst/>
                          <a:latin typeface="Times New Roman" panose="02020603050405020304" pitchFamily="18" charset="0"/>
                        </a:rPr>
                        <a:t>0.0865 (0.860)</a:t>
                      </a:r>
                    </a:p>
                  </a:txBody>
                  <a:tcPr marL="3263" marR="3263" marT="3263" marB="0" anchor="ctr">
                    <a:lnL>
                      <a:noFill/>
                    </a:lnL>
                    <a:lnR>
                      <a:noFill/>
                    </a:lnR>
                    <a:lnT>
                      <a:noFill/>
                    </a:lnT>
                    <a:lnB>
                      <a:noFill/>
                    </a:lnB>
                  </a:tcPr>
                </a:tc>
                <a:tc>
                  <a:txBody>
                    <a:bodyPr/>
                    <a:lstStyle/>
                    <a:p>
                      <a:pPr algn="ctr" rtl="0" fontAlgn="ctr"/>
                      <a:r>
                        <a:rPr lang="en-US" sz="1200" b="0" i="0" u="none" strike="noStrike">
                          <a:solidFill>
                            <a:srgbClr val="000000"/>
                          </a:solidFill>
                          <a:effectLst/>
                          <a:latin typeface="Times New Roman" panose="02020603050405020304" pitchFamily="18" charset="0"/>
                        </a:rPr>
                        <a:t>1.090 (0.938)</a:t>
                      </a:r>
                    </a:p>
                  </a:txBody>
                  <a:tcPr marL="3263" marR="3263" marT="3263" marB="0" anchor="ctr">
                    <a:lnL>
                      <a:noFill/>
                    </a:lnL>
                    <a:lnR>
                      <a:noFill/>
                    </a:lnR>
                    <a:lnT>
                      <a:noFill/>
                    </a:lnT>
                    <a:lnB>
                      <a:noFill/>
                    </a:lnB>
                  </a:tcPr>
                </a:tc>
                <a:extLst>
                  <a:ext uri="{0D108BD9-81ED-4DB2-BD59-A6C34878D82A}">
                    <a16:rowId xmlns:a16="http://schemas.microsoft.com/office/drawing/2014/main" val="1333377049"/>
                  </a:ext>
                </a:extLst>
              </a:tr>
              <a:tr h="205546">
                <a:tc>
                  <a:txBody>
                    <a:bodyPr/>
                    <a:lstStyle/>
                    <a:p>
                      <a:pPr algn="l" rtl="0" fontAlgn="ctr"/>
                      <a:r>
                        <a:rPr lang="en-US" sz="1200" b="0" i="0" u="none" strike="noStrike">
                          <a:solidFill>
                            <a:srgbClr val="000000"/>
                          </a:solidFill>
                          <a:effectLst/>
                          <a:latin typeface="Times New Roman" panose="02020603050405020304" pitchFamily="18" charset="0"/>
                        </a:rPr>
                        <a:t>Louga</a:t>
                      </a:r>
                    </a:p>
                  </a:txBody>
                  <a:tcPr marL="3263" marR="3263" marT="3263" marB="0" anchor="ctr">
                    <a:lnL>
                      <a:noFill/>
                    </a:lnL>
                    <a:lnR>
                      <a:noFill/>
                    </a:lnR>
                    <a:lnT>
                      <a:noFill/>
                    </a:lnT>
                    <a:lnB>
                      <a:noFill/>
                    </a:lnB>
                  </a:tcPr>
                </a:tc>
                <a:tc>
                  <a:txBody>
                    <a:bodyPr/>
                    <a:lstStyle/>
                    <a:p>
                      <a:pPr algn="ctr" rtl="0" fontAlgn="ctr"/>
                      <a:r>
                        <a:rPr lang="en-US" sz="1200" b="0" i="0" u="none" strike="noStrike">
                          <a:solidFill>
                            <a:srgbClr val="000000"/>
                          </a:solidFill>
                          <a:effectLst/>
                          <a:latin typeface="Times New Roman" panose="02020603050405020304" pitchFamily="18" charset="0"/>
                        </a:rPr>
                        <a:t>0.850 (1.071)</a:t>
                      </a:r>
                    </a:p>
                  </a:txBody>
                  <a:tcPr marL="3263" marR="3263" marT="3263" marB="0" anchor="ctr">
                    <a:lnL>
                      <a:noFill/>
                    </a:lnL>
                    <a:lnR>
                      <a:noFill/>
                    </a:lnR>
                    <a:lnT>
                      <a:noFill/>
                    </a:lnT>
                    <a:lnB>
                      <a:noFill/>
                    </a:lnB>
                  </a:tcPr>
                </a:tc>
                <a:tc>
                  <a:txBody>
                    <a:bodyPr/>
                    <a:lstStyle/>
                    <a:p>
                      <a:pPr algn="ctr" rtl="0" fontAlgn="ctr"/>
                      <a:r>
                        <a:rPr lang="en-US" sz="1200" b="0" i="0" u="none" strike="noStrike">
                          <a:solidFill>
                            <a:srgbClr val="000000"/>
                          </a:solidFill>
                          <a:effectLst/>
                          <a:latin typeface="Times New Roman" panose="02020603050405020304" pitchFamily="18" charset="0"/>
                        </a:rPr>
                        <a:t>2.339 (2.505)</a:t>
                      </a:r>
                    </a:p>
                  </a:txBody>
                  <a:tcPr marL="3263" marR="3263" marT="3263" marB="0" anchor="ctr">
                    <a:lnL>
                      <a:noFill/>
                    </a:lnL>
                    <a:lnR>
                      <a:noFill/>
                    </a:lnR>
                    <a:lnT>
                      <a:noFill/>
                    </a:lnT>
                    <a:lnB>
                      <a:noFill/>
                    </a:lnB>
                  </a:tcPr>
                </a:tc>
                <a:extLst>
                  <a:ext uri="{0D108BD9-81ED-4DB2-BD59-A6C34878D82A}">
                    <a16:rowId xmlns:a16="http://schemas.microsoft.com/office/drawing/2014/main" val="848106433"/>
                  </a:ext>
                </a:extLst>
              </a:tr>
              <a:tr h="205546">
                <a:tc>
                  <a:txBody>
                    <a:bodyPr/>
                    <a:lstStyle/>
                    <a:p>
                      <a:pPr algn="l" rtl="0" fontAlgn="ctr"/>
                      <a:r>
                        <a:rPr lang="en-US" sz="1200" b="0" i="0" u="none" strike="noStrike">
                          <a:solidFill>
                            <a:srgbClr val="000000"/>
                          </a:solidFill>
                          <a:effectLst/>
                          <a:latin typeface="Times New Roman" panose="02020603050405020304" pitchFamily="18" charset="0"/>
                        </a:rPr>
                        <a:t>Saint Louis</a:t>
                      </a:r>
                    </a:p>
                  </a:txBody>
                  <a:tcPr marL="3263" marR="3263" marT="3263" marB="0" anchor="ctr">
                    <a:lnL>
                      <a:noFill/>
                    </a:lnL>
                    <a:lnR>
                      <a:noFill/>
                    </a:lnR>
                    <a:lnT>
                      <a:noFill/>
                    </a:lnT>
                    <a:lnB>
                      <a:noFill/>
                    </a:lnB>
                  </a:tcPr>
                </a:tc>
                <a:tc>
                  <a:txBody>
                    <a:bodyPr/>
                    <a:lstStyle/>
                    <a:p>
                      <a:pPr algn="ctr" rtl="0" fontAlgn="ctr"/>
                      <a:r>
                        <a:rPr lang="en-US" sz="1200" b="0" i="0" u="none" strike="noStrike">
                          <a:solidFill>
                            <a:srgbClr val="000000"/>
                          </a:solidFill>
                          <a:effectLst/>
                          <a:latin typeface="Times New Roman" panose="02020603050405020304" pitchFamily="18" charset="0"/>
                        </a:rPr>
                        <a:t>1.048 (1.159)</a:t>
                      </a:r>
                    </a:p>
                  </a:txBody>
                  <a:tcPr marL="3263" marR="3263" marT="3263" marB="0" anchor="ctr">
                    <a:lnL>
                      <a:noFill/>
                    </a:lnL>
                    <a:lnR>
                      <a:noFill/>
                    </a:lnR>
                    <a:lnT>
                      <a:noFill/>
                    </a:lnT>
                    <a:lnB>
                      <a:noFill/>
                    </a:lnB>
                  </a:tcPr>
                </a:tc>
                <a:tc>
                  <a:txBody>
                    <a:bodyPr/>
                    <a:lstStyle/>
                    <a:p>
                      <a:pPr algn="ctr" rtl="0" fontAlgn="ctr"/>
                      <a:r>
                        <a:rPr lang="en-US" sz="1200" b="0" i="0" u="none" strike="noStrike">
                          <a:solidFill>
                            <a:srgbClr val="000000"/>
                          </a:solidFill>
                          <a:effectLst/>
                          <a:latin typeface="Times New Roman" panose="02020603050405020304" pitchFamily="18" charset="0"/>
                        </a:rPr>
                        <a:t>2.853 (3.307)</a:t>
                      </a:r>
                    </a:p>
                  </a:txBody>
                  <a:tcPr marL="3263" marR="3263" marT="3263" marB="0" anchor="ctr">
                    <a:lnL>
                      <a:noFill/>
                    </a:lnL>
                    <a:lnR>
                      <a:noFill/>
                    </a:lnR>
                    <a:lnT>
                      <a:noFill/>
                    </a:lnT>
                    <a:lnB>
                      <a:noFill/>
                    </a:lnB>
                  </a:tcPr>
                </a:tc>
                <a:extLst>
                  <a:ext uri="{0D108BD9-81ED-4DB2-BD59-A6C34878D82A}">
                    <a16:rowId xmlns:a16="http://schemas.microsoft.com/office/drawing/2014/main" val="3919917037"/>
                  </a:ext>
                </a:extLst>
              </a:tr>
              <a:tr h="205546">
                <a:tc>
                  <a:txBody>
                    <a:bodyPr/>
                    <a:lstStyle/>
                    <a:p>
                      <a:pPr algn="l" rtl="0" fontAlgn="ctr"/>
                      <a:r>
                        <a:rPr lang="en-US" sz="1200" b="0" i="0" u="none" strike="noStrike">
                          <a:solidFill>
                            <a:srgbClr val="000000"/>
                          </a:solidFill>
                          <a:effectLst/>
                          <a:latin typeface="Times New Roman" panose="02020603050405020304" pitchFamily="18" charset="0"/>
                        </a:rPr>
                        <a:t>Thiès</a:t>
                      </a:r>
                    </a:p>
                  </a:txBody>
                  <a:tcPr marL="3263" marR="3263" marT="3263" marB="0" anchor="ctr">
                    <a:lnL>
                      <a:noFill/>
                    </a:lnL>
                    <a:lnR>
                      <a:noFill/>
                    </a:lnR>
                    <a:lnT>
                      <a:noFill/>
                    </a:lnT>
                    <a:lnB>
                      <a:noFill/>
                    </a:lnB>
                  </a:tcPr>
                </a:tc>
                <a:tc>
                  <a:txBody>
                    <a:bodyPr/>
                    <a:lstStyle/>
                    <a:p>
                      <a:pPr algn="ctr" rtl="0" fontAlgn="ctr"/>
                      <a:r>
                        <a:rPr lang="en-US" sz="1200" b="1" i="0" u="none" strike="noStrike">
                          <a:solidFill>
                            <a:srgbClr val="000000"/>
                          </a:solidFill>
                          <a:effectLst/>
                          <a:latin typeface="Times New Roman" panose="02020603050405020304" pitchFamily="18" charset="0"/>
                        </a:rPr>
                        <a:t>6.694*** (2.205)</a:t>
                      </a:r>
                    </a:p>
                  </a:txBody>
                  <a:tcPr marL="3263" marR="3263" marT="3263" marB="0" anchor="ctr">
                    <a:lnL>
                      <a:noFill/>
                    </a:lnL>
                    <a:lnR>
                      <a:noFill/>
                    </a:lnR>
                    <a:lnT>
                      <a:noFill/>
                    </a:lnT>
                    <a:lnB>
                      <a:noFill/>
                    </a:lnB>
                  </a:tcPr>
                </a:tc>
                <a:tc>
                  <a:txBody>
                    <a:bodyPr/>
                    <a:lstStyle/>
                    <a:p>
                      <a:pPr algn="ctr" rtl="0" fontAlgn="ctr"/>
                      <a:r>
                        <a:rPr lang="en-US" sz="1200" b="1" i="0" u="none" strike="noStrike">
                          <a:solidFill>
                            <a:srgbClr val="000000"/>
                          </a:solidFill>
                          <a:effectLst/>
                          <a:latin typeface="Times New Roman" panose="02020603050405020304" pitchFamily="18" charset="0"/>
                        </a:rPr>
                        <a:t>807.4*** (1,780)</a:t>
                      </a:r>
                    </a:p>
                  </a:txBody>
                  <a:tcPr marL="3263" marR="3263" marT="3263" marB="0" anchor="ctr">
                    <a:lnL>
                      <a:noFill/>
                    </a:lnL>
                    <a:lnR>
                      <a:noFill/>
                    </a:lnR>
                    <a:lnT>
                      <a:noFill/>
                    </a:lnT>
                    <a:lnB>
                      <a:noFill/>
                    </a:lnB>
                  </a:tcPr>
                </a:tc>
                <a:extLst>
                  <a:ext uri="{0D108BD9-81ED-4DB2-BD59-A6C34878D82A}">
                    <a16:rowId xmlns:a16="http://schemas.microsoft.com/office/drawing/2014/main" val="437316160"/>
                  </a:ext>
                </a:extLst>
              </a:tr>
              <a:tr h="205546">
                <a:tc>
                  <a:txBody>
                    <a:bodyPr/>
                    <a:lstStyle/>
                    <a:p>
                      <a:pPr algn="l" rtl="0" fontAlgn="ctr"/>
                      <a:r>
                        <a:rPr lang="en-US" sz="1200" b="0" i="0" u="none" strike="noStrike">
                          <a:solidFill>
                            <a:srgbClr val="000000"/>
                          </a:solidFill>
                          <a:effectLst/>
                          <a:latin typeface="Times New Roman" panose="02020603050405020304" pitchFamily="18" charset="0"/>
                        </a:rPr>
                        <a:t> likelihood ratio LR chi2(21) </a:t>
                      </a:r>
                    </a:p>
                  </a:txBody>
                  <a:tcPr marL="3263" marR="3263" marT="3263" marB="0" anchor="ctr">
                    <a:lnL>
                      <a:noFill/>
                    </a:lnL>
                    <a:lnR>
                      <a:noFill/>
                    </a:lnR>
                    <a:lnT>
                      <a:noFill/>
                    </a:lnT>
                    <a:lnB>
                      <a:noFill/>
                    </a:lnB>
                  </a:tcPr>
                </a:tc>
                <a:tc gridSpan="2">
                  <a:txBody>
                    <a:bodyPr/>
                    <a:lstStyle/>
                    <a:p>
                      <a:pPr algn="ctr" rtl="0" fontAlgn="ctr"/>
                      <a:r>
                        <a:rPr lang="en-US" sz="1200" b="1" i="0" u="none" strike="noStrike">
                          <a:solidFill>
                            <a:srgbClr val="000000"/>
                          </a:solidFill>
                          <a:effectLst/>
                          <a:latin typeface="Times New Roman" panose="02020603050405020304" pitchFamily="18" charset="0"/>
                        </a:rPr>
                        <a:t>368.41***</a:t>
                      </a:r>
                    </a:p>
                  </a:txBody>
                  <a:tcPr marL="3263" marR="3263" marT="3263" marB="0" anchor="ctr">
                    <a:lnL>
                      <a:noFill/>
                    </a:lnL>
                    <a:lnR>
                      <a:noFill/>
                    </a:lnR>
                    <a:lnT>
                      <a:noFill/>
                    </a:lnT>
                    <a:lnB>
                      <a:noFill/>
                    </a:lnB>
                  </a:tcPr>
                </a:tc>
                <a:tc hMerge="1">
                  <a:txBody>
                    <a:bodyPr/>
                    <a:lstStyle/>
                    <a:p>
                      <a:endParaRPr lang="en-US"/>
                    </a:p>
                  </a:txBody>
                  <a:tcPr/>
                </a:tc>
                <a:extLst>
                  <a:ext uri="{0D108BD9-81ED-4DB2-BD59-A6C34878D82A}">
                    <a16:rowId xmlns:a16="http://schemas.microsoft.com/office/drawing/2014/main" val="1301683615"/>
                  </a:ext>
                </a:extLst>
              </a:tr>
              <a:tr h="205546">
                <a:tc>
                  <a:txBody>
                    <a:bodyPr/>
                    <a:lstStyle/>
                    <a:p>
                      <a:pPr algn="l" rtl="0" fontAlgn="ctr"/>
                      <a:r>
                        <a:rPr lang="en-US" sz="1200" b="0" i="0" u="none" strike="noStrike">
                          <a:solidFill>
                            <a:srgbClr val="000000"/>
                          </a:solidFill>
                          <a:effectLst/>
                          <a:latin typeface="Times New Roman" panose="02020603050405020304" pitchFamily="18" charset="0"/>
                        </a:rPr>
                        <a:t>p-Value</a:t>
                      </a:r>
                    </a:p>
                  </a:txBody>
                  <a:tcPr marL="3263" marR="3263" marT="3263" marB="0" anchor="ctr">
                    <a:lnL>
                      <a:noFill/>
                    </a:lnL>
                    <a:lnR>
                      <a:noFill/>
                    </a:lnR>
                    <a:lnT>
                      <a:noFill/>
                    </a:lnT>
                    <a:lnB>
                      <a:noFill/>
                    </a:lnB>
                  </a:tcPr>
                </a:tc>
                <a:tc gridSpan="2">
                  <a:txBody>
                    <a:bodyPr/>
                    <a:lstStyle/>
                    <a:p>
                      <a:pPr algn="ctr" rtl="0" fontAlgn="ctr"/>
                      <a:r>
                        <a:rPr lang="en-US" sz="1200" b="1" i="0" u="none" strike="noStrike">
                          <a:solidFill>
                            <a:srgbClr val="000000"/>
                          </a:solidFill>
                          <a:effectLst/>
                          <a:latin typeface="Times New Roman" panose="02020603050405020304" pitchFamily="18" charset="0"/>
                        </a:rPr>
                        <a:t> 0.0000</a:t>
                      </a:r>
                    </a:p>
                  </a:txBody>
                  <a:tcPr marL="3263" marR="3263" marT="3263" marB="0" anchor="ctr">
                    <a:lnL>
                      <a:noFill/>
                    </a:lnL>
                    <a:lnR>
                      <a:noFill/>
                    </a:lnR>
                    <a:lnT>
                      <a:noFill/>
                    </a:lnT>
                    <a:lnB>
                      <a:noFill/>
                    </a:lnB>
                  </a:tcPr>
                </a:tc>
                <a:tc hMerge="1">
                  <a:txBody>
                    <a:bodyPr/>
                    <a:lstStyle/>
                    <a:p>
                      <a:endParaRPr lang="en-US"/>
                    </a:p>
                  </a:txBody>
                  <a:tcPr/>
                </a:tc>
                <a:extLst>
                  <a:ext uri="{0D108BD9-81ED-4DB2-BD59-A6C34878D82A}">
                    <a16:rowId xmlns:a16="http://schemas.microsoft.com/office/drawing/2014/main" val="2567712524"/>
                  </a:ext>
                </a:extLst>
              </a:tr>
              <a:tr h="205546">
                <a:tc>
                  <a:txBody>
                    <a:bodyPr/>
                    <a:lstStyle/>
                    <a:p>
                      <a:pPr algn="l" rtl="0" fontAlgn="ctr"/>
                      <a:r>
                        <a:rPr lang="en-US" sz="1200" b="0" i="0" u="none" strike="noStrike">
                          <a:solidFill>
                            <a:srgbClr val="000000"/>
                          </a:solidFill>
                          <a:effectLst/>
                          <a:latin typeface="Times New Roman" panose="02020603050405020304" pitchFamily="18" charset="0"/>
                        </a:rPr>
                        <a:t>Observations</a:t>
                      </a:r>
                    </a:p>
                  </a:txBody>
                  <a:tcPr marL="3263" marR="3263" marT="3263"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rtl="0" fontAlgn="ctr"/>
                      <a:r>
                        <a:rPr lang="en-US" sz="1200" b="0" i="0" u="none" strike="noStrike">
                          <a:solidFill>
                            <a:srgbClr val="000000"/>
                          </a:solidFill>
                          <a:effectLst/>
                          <a:latin typeface="Times New Roman" panose="02020603050405020304" pitchFamily="18" charset="0"/>
                        </a:rPr>
                        <a:t>1340</a:t>
                      </a:r>
                    </a:p>
                  </a:txBody>
                  <a:tcPr marL="3263" marR="3263" marT="3263"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rtl="0" fontAlgn="ctr"/>
                      <a:r>
                        <a:rPr lang="en-US" sz="1200" b="0" i="0" u="none" strike="noStrike">
                          <a:solidFill>
                            <a:srgbClr val="000000"/>
                          </a:solidFill>
                          <a:effectLst/>
                          <a:latin typeface="Times New Roman" panose="02020603050405020304" pitchFamily="18" charset="0"/>
                        </a:rPr>
                        <a:t>1340</a:t>
                      </a:r>
                    </a:p>
                  </a:txBody>
                  <a:tcPr marL="3263" marR="3263" marT="3263"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81909764"/>
                  </a:ext>
                </a:extLst>
              </a:tr>
              <a:tr h="205546">
                <a:tc>
                  <a:txBody>
                    <a:bodyPr/>
                    <a:lstStyle/>
                    <a:p>
                      <a:pPr algn="l" rtl="0" fontAlgn="ctr"/>
                      <a:r>
                        <a:rPr lang="en-US" sz="1200" b="0" i="0" u="none" strike="noStrike">
                          <a:solidFill>
                            <a:srgbClr val="000000"/>
                          </a:solidFill>
                          <a:effectLst/>
                          <a:latin typeface="Times New Roman" panose="02020603050405020304" pitchFamily="18" charset="0"/>
                        </a:rPr>
                        <a:t>Standard errors in parentheses</a:t>
                      </a:r>
                    </a:p>
                  </a:txBody>
                  <a:tcPr marL="3263" marR="3263" marT="3263"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l" rtl="0" fontAlgn="ctr"/>
                      <a:r>
                        <a:rPr lang="en-US" sz="1200" b="0" i="0" u="none" strike="noStrike">
                          <a:solidFill>
                            <a:srgbClr val="000000"/>
                          </a:solidFill>
                          <a:effectLst/>
                          <a:latin typeface="Times New Roman" panose="02020603050405020304" pitchFamily="18" charset="0"/>
                        </a:rPr>
                        <a:t> </a:t>
                      </a:r>
                    </a:p>
                  </a:txBody>
                  <a:tcPr marL="3263" marR="3263" marT="3263"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l" rtl="0" fontAlgn="ctr"/>
                      <a:r>
                        <a:rPr lang="en-US" sz="1200" b="0" i="0" u="none" strike="noStrike">
                          <a:solidFill>
                            <a:srgbClr val="000000"/>
                          </a:solidFill>
                          <a:effectLst/>
                          <a:latin typeface="Times New Roman" panose="02020603050405020304" pitchFamily="18" charset="0"/>
                        </a:rPr>
                        <a:t> </a:t>
                      </a:r>
                    </a:p>
                  </a:txBody>
                  <a:tcPr marL="3263" marR="3263" marT="3263" marB="0" anchor="ctr">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475555789"/>
                  </a:ext>
                </a:extLst>
              </a:tr>
              <a:tr h="205546">
                <a:tc>
                  <a:txBody>
                    <a:bodyPr/>
                    <a:lstStyle/>
                    <a:p>
                      <a:pPr algn="l" rtl="0" fontAlgn="ctr"/>
                      <a:r>
                        <a:rPr lang="en-US" sz="1200" b="0" i="0" u="none" strike="noStrike">
                          <a:solidFill>
                            <a:srgbClr val="000000"/>
                          </a:solidFill>
                          <a:effectLst/>
                          <a:latin typeface="Times New Roman" panose="02020603050405020304" pitchFamily="18" charset="0"/>
                        </a:rPr>
                        <a:t>*** p&lt;0.01, ** p&lt;0.05, * p&lt;0.1</a:t>
                      </a:r>
                    </a:p>
                  </a:txBody>
                  <a:tcPr marL="3263" marR="3263" marT="3263" marB="0" anchor="ctr">
                    <a:lnL>
                      <a:noFill/>
                    </a:lnL>
                    <a:lnR>
                      <a:noFill/>
                    </a:lnR>
                    <a:lnT>
                      <a:noFill/>
                    </a:lnT>
                    <a:lnB>
                      <a:noFill/>
                    </a:lnB>
                  </a:tcPr>
                </a:tc>
                <a:tc>
                  <a:txBody>
                    <a:bodyPr/>
                    <a:lstStyle/>
                    <a:p>
                      <a:pPr algn="l" rtl="0" fontAlgn="ctr"/>
                      <a:endParaRPr lang="en-US" sz="1200" b="0" i="0" u="none" strike="noStrike" dirty="0">
                        <a:solidFill>
                          <a:srgbClr val="000000"/>
                        </a:solidFill>
                        <a:effectLst/>
                        <a:latin typeface="Times New Roman" panose="02020603050405020304" pitchFamily="18" charset="0"/>
                      </a:endParaRPr>
                    </a:p>
                  </a:txBody>
                  <a:tcPr marL="3263" marR="3263" marT="3263" marB="0" anchor="ctr">
                    <a:lnL>
                      <a:noFill/>
                    </a:lnL>
                    <a:lnR>
                      <a:noFill/>
                    </a:lnR>
                    <a:lnT>
                      <a:noFill/>
                    </a:lnT>
                    <a:lnB>
                      <a:noFill/>
                    </a:lnB>
                  </a:tcPr>
                </a:tc>
                <a:tc>
                  <a:txBody>
                    <a:bodyPr/>
                    <a:lstStyle/>
                    <a:p>
                      <a:pPr algn="l" rtl="0" fontAlgn="ctr"/>
                      <a:endParaRPr lang="en-US" sz="1200" b="0" i="0" u="none" strike="noStrike" dirty="0">
                        <a:solidFill>
                          <a:srgbClr val="000000"/>
                        </a:solidFill>
                        <a:effectLst/>
                        <a:latin typeface="Times New Roman" panose="02020603050405020304" pitchFamily="18" charset="0"/>
                      </a:endParaRPr>
                    </a:p>
                  </a:txBody>
                  <a:tcPr marL="3263" marR="3263" marT="3263" marB="0" anchor="ctr">
                    <a:lnL>
                      <a:noFill/>
                    </a:lnL>
                    <a:lnR>
                      <a:noFill/>
                    </a:lnR>
                    <a:lnT>
                      <a:noFill/>
                    </a:lnT>
                    <a:lnB>
                      <a:noFill/>
                    </a:lnB>
                  </a:tcPr>
                </a:tc>
                <a:extLst>
                  <a:ext uri="{0D108BD9-81ED-4DB2-BD59-A6C34878D82A}">
                    <a16:rowId xmlns:a16="http://schemas.microsoft.com/office/drawing/2014/main" val="1313002619"/>
                  </a:ext>
                </a:extLst>
              </a:tr>
            </a:tbl>
          </a:graphicData>
        </a:graphic>
      </p:graphicFrame>
    </p:spTree>
    <p:extLst>
      <p:ext uri="{BB962C8B-B14F-4D97-AF65-F5344CB8AC3E}">
        <p14:creationId xmlns:p14="http://schemas.microsoft.com/office/powerpoint/2010/main" val="8087161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Ndèye Ada Kane sous la direction du Pr. Samba Mbaye</a:t>
            </a:r>
            <a:endParaRPr lang="en-US"/>
          </a:p>
        </p:txBody>
      </p:sp>
      <p:sp>
        <p:nvSpPr>
          <p:cNvPr id="3" name="Espace réservé du numéro de diapositive 2"/>
          <p:cNvSpPr>
            <a:spLocks noGrp="1"/>
          </p:cNvSpPr>
          <p:nvPr>
            <p:ph type="sldNum" sz="quarter" idx="12"/>
          </p:nvPr>
        </p:nvSpPr>
        <p:spPr/>
        <p:txBody>
          <a:bodyPr/>
          <a:lstStyle/>
          <a:p>
            <a:fld id="{E5003937-8C32-4DD1-AABB-62F814AB4AD2}" type="slidenum">
              <a:rPr lang="en-US" smtClean="0"/>
              <a:t>14</a:t>
            </a:fld>
            <a:endParaRPr lang="en-US"/>
          </a:p>
        </p:txBody>
      </p:sp>
      <p:sp>
        <p:nvSpPr>
          <p:cNvPr id="6" name="Rectangle 5"/>
          <p:cNvSpPr/>
          <p:nvPr/>
        </p:nvSpPr>
        <p:spPr>
          <a:xfrm>
            <a:off x="0" y="0"/>
            <a:ext cx="3207929" cy="369332"/>
          </a:xfrm>
          <a:prstGeom prst="rect">
            <a:avLst/>
          </a:prstGeom>
        </p:spPr>
        <p:txBody>
          <a:bodyPr wrap="none">
            <a:spAutoFit/>
          </a:bodyPr>
          <a:lstStyle/>
          <a:p>
            <a:r>
              <a:rPr lang="en-US" dirty="0"/>
              <a:t>Table 3: Variable balancing table</a:t>
            </a:r>
          </a:p>
        </p:txBody>
      </p:sp>
      <p:graphicFrame>
        <p:nvGraphicFramePr>
          <p:cNvPr id="7" name="Tableau 6"/>
          <p:cNvGraphicFramePr>
            <a:graphicFrameLocks noGrp="1"/>
          </p:cNvGraphicFramePr>
          <p:nvPr>
            <p:extLst>
              <p:ext uri="{D42A27DB-BD31-4B8C-83A1-F6EECF244321}">
                <p14:modId xmlns:p14="http://schemas.microsoft.com/office/powerpoint/2010/main" val="3479333063"/>
              </p:ext>
            </p:extLst>
          </p:nvPr>
        </p:nvGraphicFramePr>
        <p:xfrm>
          <a:off x="139957" y="511990"/>
          <a:ext cx="11933854" cy="5748850"/>
        </p:xfrm>
        <a:graphic>
          <a:graphicData uri="http://schemas.openxmlformats.org/drawingml/2006/table">
            <a:tbl>
              <a:tblPr firstRow="1" firstCol="1" bandRow="1"/>
              <a:tblGrid>
                <a:gridCol w="3243424">
                  <a:extLst>
                    <a:ext uri="{9D8B030D-6E8A-4147-A177-3AD203B41FA5}">
                      <a16:colId xmlns:a16="http://schemas.microsoft.com/office/drawing/2014/main" val="749667650"/>
                    </a:ext>
                  </a:extLst>
                </a:gridCol>
                <a:gridCol w="2284403">
                  <a:extLst>
                    <a:ext uri="{9D8B030D-6E8A-4147-A177-3AD203B41FA5}">
                      <a16:colId xmlns:a16="http://schemas.microsoft.com/office/drawing/2014/main" val="3866214348"/>
                    </a:ext>
                  </a:extLst>
                </a:gridCol>
                <a:gridCol w="2305955">
                  <a:extLst>
                    <a:ext uri="{9D8B030D-6E8A-4147-A177-3AD203B41FA5}">
                      <a16:colId xmlns:a16="http://schemas.microsoft.com/office/drawing/2014/main" val="3133922671"/>
                    </a:ext>
                  </a:extLst>
                </a:gridCol>
                <a:gridCol w="1530119">
                  <a:extLst>
                    <a:ext uri="{9D8B030D-6E8A-4147-A177-3AD203B41FA5}">
                      <a16:colId xmlns:a16="http://schemas.microsoft.com/office/drawing/2014/main" val="2453052144"/>
                    </a:ext>
                  </a:extLst>
                </a:gridCol>
                <a:gridCol w="800079">
                  <a:extLst>
                    <a:ext uri="{9D8B030D-6E8A-4147-A177-3AD203B41FA5}">
                      <a16:colId xmlns:a16="http://schemas.microsoft.com/office/drawing/2014/main" val="1690682410"/>
                    </a:ext>
                  </a:extLst>
                </a:gridCol>
                <a:gridCol w="1769874">
                  <a:extLst>
                    <a:ext uri="{9D8B030D-6E8A-4147-A177-3AD203B41FA5}">
                      <a16:colId xmlns:a16="http://schemas.microsoft.com/office/drawing/2014/main" val="3387783154"/>
                    </a:ext>
                  </a:extLst>
                </a:gridCol>
              </a:tblGrid>
              <a:tr h="229954">
                <a:tc>
                  <a:txBody>
                    <a:bodyPr/>
                    <a:lstStyle/>
                    <a:p>
                      <a:pPr algn="l" rtl="0" fontAlgn="ctr"/>
                      <a:r>
                        <a:rPr lang="en-US" sz="1400" b="0" i="0" u="none" strike="noStrike">
                          <a:solidFill>
                            <a:srgbClr val="000000"/>
                          </a:solidFill>
                          <a:effectLst/>
                          <a:latin typeface="Times New Roman" panose="02020603050405020304" pitchFamily="18" charset="0"/>
                        </a:rPr>
                        <a:t>Variable(s)</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Mean Control</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Mean Treated</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Diff.</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t</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Pr(T&gt;t)</a:t>
                      </a:r>
                    </a:p>
                  </a:txBody>
                  <a:tcPr marL="2638" marR="2638" marT="2638" marB="0" anchor="ctr">
                    <a:lnL>
                      <a:noFill/>
                    </a:lnL>
                    <a:lnR>
                      <a:noFill/>
                    </a:lnR>
                    <a:lnT>
                      <a:noFill/>
                    </a:lnT>
                    <a:lnB>
                      <a:noFill/>
                    </a:lnB>
                  </a:tcPr>
                </a:tc>
                <a:extLst>
                  <a:ext uri="{0D108BD9-81ED-4DB2-BD59-A6C34878D82A}">
                    <a16:rowId xmlns:a16="http://schemas.microsoft.com/office/drawing/2014/main" val="365943333"/>
                  </a:ext>
                </a:extLst>
              </a:tr>
              <a:tr h="229954">
                <a:tc>
                  <a:txBody>
                    <a:bodyPr/>
                    <a:lstStyle/>
                    <a:p>
                      <a:pPr algn="l" rtl="0" fontAlgn="ctr"/>
                      <a:r>
                        <a:rPr lang="en-US" sz="1400" b="0" i="0" u="none" strike="noStrike">
                          <a:solidFill>
                            <a:srgbClr val="000000"/>
                          </a:solidFill>
                          <a:effectLst/>
                          <a:latin typeface="Times New Roman" panose="02020603050405020304" pitchFamily="18" charset="0"/>
                        </a:rPr>
                        <a:t>Total production</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2144.651</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1933.151</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-211.500</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1.00</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0.3558</a:t>
                      </a:r>
                    </a:p>
                  </a:txBody>
                  <a:tcPr marL="2638" marR="2638" marT="2638" marB="0" anchor="ctr">
                    <a:lnL>
                      <a:noFill/>
                    </a:lnL>
                    <a:lnR>
                      <a:noFill/>
                    </a:lnR>
                    <a:lnT>
                      <a:noFill/>
                    </a:lnT>
                    <a:lnB>
                      <a:noFill/>
                    </a:lnB>
                  </a:tcPr>
                </a:tc>
                <a:extLst>
                  <a:ext uri="{0D108BD9-81ED-4DB2-BD59-A6C34878D82A}">
                    <a16:rowId xmlns:a16="http://schemas.microsoft.com/office/drawing/2014/main" val="878499327"/>
                  </a:ext>
                </a:extLst>
              </a:tr>
              <a:tr h="229954">
                <a:tc>
                  <a:txBody>
                    <a:bodyPr/>
                    <a:lstStyle/>
                    <a:p>
                      <a:pPr algn="l" rtl="0" fontAlgn="ctr"/>
                      <a:r>
                        <a:rPr lang="en-US" sz="1400" b="0" i="0" u="none" strike="noStrike">
                          <a:solidFill>
                            <a:srgbClr val="000000"/>
                          </a:solidFill>
                          <a:effectLst/>
                          <a:latin typeface="Times New Roman" panose="02020603050405020304" pitchFamily="18" charset="0"/>
                        </a:rPr>
                        <a:t>drought</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0.360</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0.288</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-0.073</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1.24</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0.2616</a:t>
                      </a:r>
                    </a:p>
                  </a:txBody>
                  <a:tcPr marL="2638" marR="2638" marT="2638" marB="0" anchor="ctr">
                    <a:lnL>
                      <a:noFill/>
                    </a:lnL>
                    <a:lnR>
                      <a:noFill/>
                    </a:lnR>
                    <a:lnT>
                      <a:noFill/>
                    </a:lnT>
                    <a:lnB>
                      <a:noFill/>
                    </a:lnB>
                  </a:tcPr>
                </a:tc>
                <a:extLst>
                  <a:ext uri="{0D108BD9-81ED-4DB2-BD59-A6C34878D82A}">
                    <a16:rowId xmlns:a16="http://schemas.microsoft.com/office/drawing/2014/main" val="1226048903"/>
                  </a:ext>
                </a:extLst>
              </a:tr>
              <a:tr h="229954">
                <a:tc>
                  <a:txBody>
                    <a:bodyPr/>
                    <a:lstStyle/>
                    <a:p>
                      <a:pPr algn="l" rtl="0" fontAlgn="ctr"/>
                      <a:r>
                        <a:rPr lang="en-US" sz="1400" b="0" i="0" u="none" strike="noStrike">
                          <a:solidFill>
                            <a:srgbClr val="000000"/>
                          </a:solidFill>
                          <a:effectLst/>
                          <a:latin typeface="Times New Roman" panose="02020603050405020304" pitchFamily="18" charset="0"/>
                        </a:rPr>
                        <a:t>flood</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0.163</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0.142</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-0.021</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0.61</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0.5664</a:t>
                      </a:r>
                    </a:p>
                  </a:txBody>
                  <a:tcPr marL="2638" marR="2638" marT="2638" marB="0" anchor="ctr">
                    <a:lnL>
                      <a:noFill/>
                    </a:lnL>
                    <a:lnR>
                      <a:noFill/>
                    </a:lnR>
                    <a:lnT>
                      <a:noFill/>
                    </a:lnT>
                    <a:lnB>
                      <a:noFill/>
                    </a:lnB>
                  </a:tcPr>
                </a:tc>
                <a:extLst>
                  <a:ext uri="{0D108BD9-81ED-4DB2-BD59-A6C34878D82A}">
                    <a16:rowId xmlns:a16="http://schemas.microsoft.com/office/drawing/2014/main" val="1857477664"/>
                  </a:ext>
                </a:extLst>
              </a:tr>
              <a:tr h="229954">
                <a:tc>
                  <a:txBody>
                    <a:bodyPr/>
                    <a:lstStyle/>
                    <a:p>
                      <a:pPr algn="l" rtl="0" fontAlgn="ctr"/>
                      <a:r>
                        <a:rPr lang="en-US" sz="1400" b="0" i="0" u="none" strike="noStrike">
                          <a:solidFill>
                            <a:srgbClr val="000000"/>
                          </a:solidFill>
                          <a:effectLst/>
                          <a:latin typeface="Times New Roman" panose="02020603050405020304" pitchFamily="18" charset="0"/>
                        </a:rPr>
                        <a:t>pests</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0.547</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0.623</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0.077</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1.53</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0.1776</a:t>
                      </a:r>
                    </a:p>
                  </a:txBody>
                  <a:tcPr marL="2638" marR="2638" marT="2638" marB="0" anchor="ctr">
                    <a:lnL>
                      <a:noFill/>
                    </a:lnL>
                    <a:lnR>
                      <a:noFill/>
                    </a:lnR>
                    <a:lnT>
                      <a:noFill/>
                    </a:lnT>
                    <a:lnB>
                      <a:noFill/>
                    </a:lnB>
                  </a:tcPr>
                </a:tc>
                <a:extLst>
                  <a:ext uri="{0D108BD9-81ED-4DB2-BD59-A6C34878D82A}">
                    <a16:rowId xmlns:a16="http://schemas.microsoft.com/office/drawing/2014/main" val="3930896243"/>
                  </a:ext>
                </a:extLst>
              </a:tr>
              <a:tr h="229954">
                <a:tc>
                  <a:txBody>
                    <a:bodyPr/>
                    <a:lstStyle/>
                    <a:p>
                      <a:pPr algn="l" rtl="0" fontAlgn="ctr"/>
                      <a:r>
                        <a:rPr lang="en-US" sz="1400" b="0" i="0" u="none" strike="noStrike">
                          <a:solidFill>
                            <a:srgbClr val="000000"/>
                          </a:solidFill>
                          <a:effectLst/>
                          <a:latin typeface="Times New Roman" panose="02020603050405020304" pitchFamily="18" charset="0"/>
                        </a:rPr>
                        <a:t>wind_erosion</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0.163</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0.164</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0.002</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0.03</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0.9768</a:t>
                      </a:r>
                    </a:p>
                  </a:txBody>
                  <a:tcPr marL="2638" marR="2638" marT="2638" marB="0" anchor="ctr">
                    <a:lnL>
                      <a:noFill/>
                    </a:lnL>
                    <a:lnR>
                      <a:noFill/>
                    </a:lnR>
                    <a:lnT>
                      <a:noFill/>
                    </a:lnT>
                    <a:lnB>
                      <a:noFill/>
                    </a:lnB>
                  </a:tcPr>
                </a:tc>
                <a:extLst>
                  <a:ext uri="{0D108BD9-81ED-4DB2-BD59-A6C34878D82A}">
                    <a16:rowId xmlns:a16="http://schemas.microsoft.com/office/drawing/2014/main" val="2856123021"/>
                  </a:ext>
                </a:extLst>
              </a:tr>
              <a:tr h="229954">
                <a:tc>
                  <a:txBody>
                    <a:bodyPr/>
                    <a:lstStyle/>
                    <a:p>
                      <a:pPr algn="l" rtl="0" fontAlgn="ctr"/>
                      <a:r>
                        <a:rPr lang="en-US" sz="1400" b="0" i="0" u="none" strike="noStrike">
                          <a:solidFill>
                            <a:srgbClr val="000000"/>
                          </a:solidFill>
                          <a:effectLst/>
                          <a:latin typeface="Times New Roman" panose="02020603050405020304" pitchFamily="18" charset="0"/>
                        </a:rPr>
                        <a:t>size</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13.198</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12.906</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-0.292</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0.70</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0.5122</a:t>
                      </a:r>
                    </a:p>
                  </a:txBody>
                  <a:tcPr marL="2638" marR="2638" marT="2638" marB="0" anchor="ctr">
                    <a:lnL>
                      <a:noFill/>
                    </a:lnL>
                    <a:lnR>
                      <a:noFill/>
                    </a:lnR>
                    <a:lnT>
                      <a:noFill/>
                    </a:lnT>
                    <a:lnB>
                      <a:noFill/>
                    </a:lnB>
                  </a:tcPr>
                </a:tc>
                <a:extLst>
                  <a:ext uri="{0D108BD9-81ED-4DB2-BD59-A6C34878D82A}">
                    <a16:rowId xmlns:a16="http://schemas.microsoft.com/office/drawing/2014/main" val="726451320"/>
                  </a:ext>
                </a:extLst>
              </a:tr>
              <a:tr h="229954">
                <a:tc>
                  <a:txBody>
                    <a:bodyPr/>
                    <a:lstStyle/>
                    <a:p>
                      <a:pPr algn="l" rtl="0" fontAlgn="ctr"/>
                      <a:r>
                        <a:rPr lang="en-US" sz="1400" b="0" i="0" u="none" strike="noStrike">
                          <a:solidFill>
                            <a:srgbClr val="000000"/>
                          </a:solidFill>
                          <a:effectLst/>
                          <a:latin typeface="Times New Roman" panose="02020603050405020304" pitchFamily="18" charset="0"/>
                        </a:rPr>
                        <a:t>accesscredit</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0.407</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0.438</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0.031</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1.04</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0.3393</a:t>
                      </a:r>
                    </a:p>
                  </a:txBody>
                  <a:tcPr marL="2638" marR="2638" marT="2638" marB="0" anchor="ctr">
                    <a:lnL>
                      <a:noFill/>
                    </a:lnL>
                    <a:lnR>
                      <a:noFill/>
                    </a:lnR>
                    <a:lnT>
                      <a:noFill/>
                    </a:lnT>
                    <a:lnB>
                      <a:noFill/>
                    </a:lnB>
                  </a:tcPr>
                </a:tc>
                <a:extLst>
                  <a:ext uri="{0D108BD9-81ED-4DB2-BD59-A6C34878D82A}">
                    <a16:rowId xmlns:a16="http://schemas.microsoft.com/office/drawing/2014/main" val="1507535925"/>
                  </a:ext>
                </a:extLst>
              </a:tr>
              <a:tr h="229954">
                <a:tc>
                  <a:txBody>
                    <a:bodyPr/>
                    <a:lstStyle/>
                    <a:p>
                      <a:pPr algn="l" rtl="0" fontAlgn="ctr"/>
                      <a:r>
                        <a:rPr lang="en-US" sz="1400" b="0" i="0" u="none" strike="noStrike">
                          <a:solidFill>
                            <a:srgbClr val="000000"/>
                          </a:solidFill>
                          <a:effectLst/>
                          <a:latin typeface="Times New Roman" panose="02020603050405020304" pitchFamily="18" charset="0"/>
                        </a:rPr>
                        <a:t>married</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0.930</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0.955</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0.025</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0.67</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0.5258</a:t>
                      </a:r>
                    </a:p>
                  </a:txBody>
                  <a:tcPr marL="2638" marR="2638" marT="2638" marB="0" anchor="ctr">
                    <a:lnL>
                      <a:noFill/>
                    </a:lnL>
                    <a:lnR>
                      <a:noFill/>
                    </a:lnR>
                    <a:lnT>
                      <a:noFill/>
                    </a:lnT>
                    <a:lnB>
                      <a:noFill/>
                    </a:lnB>
                  </a:tcPr>
                </a:tc>
                <a:extLst>
                  <a:ext uri="{0D108BD9-81ED-4DB2-BD59-A6C34878D82A}">
                    <a16:rowId xmlns:a16="http://schemas.microsoft.com/office/drawing/2014/main" val="3157718495"/>
                  </a:ext>
                </a:extLst>
              </a:tr>
              <a:tr h="229954">
                <a:tc>
                  <a:txBody>
                    <a:bodyPr/>
                    <a:lstStyle/>
                    <a:p>
                      <a:pPr algn="l" rtl="0" fontAlgn="ctr"/>
                      <a:r>
                        <a:rPr lang="en-US" sz="1400" b="0" i="0" u="none" strike="noStrike">
                          <a:solidFill>
                            <a:srgbClr val="000000"/>
                          </a:solidFill>
                          <a:effectLst/>
                          <a:latin typeface="Times New Roman" panose="02020603050405020304" pitchFamily="18" charset="0"/>
                        </a:rPr>
                        <a:t>literacy</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0.116</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0.111</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-0.005</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0.13</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0.9011</a:t>
                      </a:r>
                    </a:p>
                  </a:txBody>
                  <a:tcPr marL="2638" marR="2638" marT="2638" marB="0" anchor="ctr">
                    <a:lnL>
                      <a:noFill/>
                    </a:lnL>
                    <a:lnR>
                      <a:noFill/>
                    </a:lnR>
                    <a:lnT>
                      <a:noFill/>
                    </a:lnT>
                    <a:lnB>
                      <a:noFill/>
                    </a:lnB>
                  </a:tcPr>
                </a:tc>
                <a:extLst>
                  <a:ext uri="{0D108BD9-81ED-4DB2-BD59-A6C34878D82A}">
                    <a16:rowId xmlns:a16="http://schemas.microsoft.com/office/drawing/2014/main" val="3930565522"/>
                  </a:ext>
                </a:extLst>
              </a:tr>
              <a:tr h="229954">
                <a:tc>
                  <a:txBody>
                    <a:bodyPr/>
                    <a:lstStyle/>
                    <a:p>
                      <a:pPr algn="l" rtl="0" fontAlgn="ctr"/>
                      <a:r>
                        <a:rPr lang="en-US" sz="1400" b="0" i="0" u="none" strike="noStrike">
                          <a:solidFill>
                            <a:srgbClr val="000000"/>
                          </a:solidFill>
                          <a:effectLst/>
                          <a:latin typeface="Times New Roman" panose="02020603050405020304" pitchFamily="18" charset="0"/>
                        </a:rPr>
                        <a:t>male</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0.965</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0.973</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0.007</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0.33</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0.7517</a:t>
                      </a:r>
                    </a:p>
                  </a:txBody>
                  <a:tcPr marL="2638" marR="2638" marT="2638" marB="0" anchor="ctr">
                    <a:lnL>
                      <a:noFill/>
                    </a:lnL>
                    <a:lnR>
                      <a:noFill/>
                    </a:lnR>
                    <a:lnT>
                      <a:noFill/>
                    </a:lnT>
                    <a:lnB>
                      <a:noFill/>
                    </a:lnB>
                  </a:tcPr>
                </a:tc>
                <a:extLst>
                  <a:ext uri="{0D108BD9-81ED-4DB2-BD59-A6C34878D82A}">
                    <a16:rowId xmlns:a16="http://schemas.microsoft.com/office/drawing/2014/main" val="699871588"/>
                  </a:ext>
                </a:extLst>
              </a:tr>
              <a:tr h="229954">
                <a:tc>
                  <a:txBody>
                    <a:bodyPr/>
                    <a:lstStyle/>
                    <a:p>
                      <a:pPr algn="l" rtl="0" fontAlgn="ctr"/>
                      <a:r>
                        <a:rPr lang="en-US" sz="1400" b="0" i="0" u="none" strike="noStrike">
                          <a:solidFill>
                            <a:srgbClr val="000000"/>
                          </a:solidFill>
                          <a:effectLst/>
                          <a:latin typeface="Times New Roman" panose="02020603050405020304" pitchFamily="18" charset="0"/>
                        </a:rPr>
                        <a:t>age</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51.547</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52.200</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0.654</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0.70</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0.5097</a:t>
                      </a:r>
                    </a:p>
                  </a:txBody>
                  <a:tcPr marL="2638" marR="2638" marT="2638" marB="0" anchor="ctr">
                    <a:lnL>
                      <a:noFill/>
                    </a:lnL>
                    <a:lnR>
                      <a:noFill/>
                    </a:lnR>
                    <a:lnT>
                      <a:noFill/>
                    </a:lnT>
                    <a:lnB>
                      <a:noFill/>
                    </a:lnB>
                  </a:tcPr>
                </a:tc>
                <a:extLst>
                  <a:ext uri="{0D108BD9-81ED-4DB2-BD59-A6C34878D82A}">
                    <a16:rowId xmlns:a16="http://schemas.microsoft.com/office/drawing/2014/main" val="3390243706"/>
                  </a:ext>
                </a:extLst>
              </a:tr>
              <a:tr h="229954">
                <a:tc>
                  <a:txBody>
                    <a:bodyPr/>
                    <a:lstStyle/>
                    <a:p>
                      <a:pPr algn="l" rtl="0" fontAlgn="ctr"/>
                      <a:r>
                        <a:rPr lang="en-US" sz="1400" b="0" i="0" u="none" strike="noStrike">
                          <a:solidFill>
                            <a:srgbClr val="000000"/>
                          </a:solidFill>
                          <a:effectLst/>
                          <a:latin typeface="Times New Roman" panose="02020603050405020304" pitchFamily="18" charset="0"/>
                        </a:rPr>
                        <a:t>off_farmjob</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0.512</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0.580</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0.069</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1.05</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0.3338</a:t>
                      </a:r>
                    </a:p>
                  </a:txBody>
                  <a:tcPr marL="2638" marR="2638" marT="2638" marB="0" anchor="ctr">
                    <a:lnL>
                      <a:noFill/>
                    </a:lnL>
                    <a:lnR>
                      <a:noFill/>
                    </a:lnR>
                    <a:lnT>
                      <a:noFill/>
                    </a:lnT>
                    <a:lnB>
                      <a:noFill/>
                    </a:lnB>
                  </a:tcPr>
                </a:tc>
                <a:extLst>
                  <a:ext uri="{0D108BD9-81ED-4DB2-BD59-A6C34878D82A}">
                    <a16:rowId xmlns:a16="http://schemas.microsoft.com/office/drawing/2014/main" val="1125788511"/>
                  </a:ext>
                </a:extLst>
              </a:tr>
              <a:tr h="229954">
                <a:tc>
                  <a:txBody>
                    <a:bodyPr/>
                    <a:lstStyle/>
                    <a:p>
                      <a:pPr algn="l" rtl="0" fontAlgn="ctr"/>
                      <a:r>
                        <a:rPr lang="en-US" sz="1400" b="0" i="0" u="none" strike="noStrike">
                          <a:solidFill>
                            <a:srgbClr val="000000"/>
                          </a:solidFill>
                          <a:effectLst/>
                          <a:latin typeface="Times New Roman" panose="02020603050405020304" pitchFamily="18" charset="0"/>
                        </a:rPr>
                        <a:t>training</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0.105</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0.029</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-0.076</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1.94</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0.0999*</a:t>
                      </a:r>
                    </a:p>
                  </a:txBody>
                  <a:tcPr marL="2638" marR="2638" marT="2638" marB="0" anchor="ctr">
                    <a:lnL>
                      <a:noFill/>
                    </a:lnL>
                    <a:lnR>
                      <a:noFill/>
                    </a:lnR>
                    <a:lnT>
                      <a:noFill/>
                    </a:lnT>
                    <a:lnB>
                      <a:noFill/>
                    </a:lnB>
                  </a:tcPr>
                </a:tc>
                <a:extLst>
                  <a:ext uri="{0D108BD9-81ED-4DB2-BD59-A6C34878D82A}">
                    <a16:rowId xmlns:a16="http://schemas.microsoft.com/office/drawing/2014/main" val="2007628898"/>
                  </a:ext>
                </a:extLst>
              </a:tr>
              <a:tr h="229954">
                <a:tc>
                  <a:txBody>
                    <a:bodyPr/>
                    <a:lstStyle/>
                    <a:p>
                      <a:pPr algn="l" rtl="0" fontAlgn="ctr"/>
                      <a:r>
                        <a:rPr lang="en-US" sz="1400" b="0" i="0" u="none" strike="noStrike">
                          <a:solidFill>
                            <a:srgbClr val="000000"/>
                          </a:solidFill>
                          <a:effectLst/>
                          <a:latin typeface="Times New Roman" panose="02020603050405020304" pitchFamily="18" charset="0"/>
                        </a:rPr>
                        <a:t>machinery</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0.035</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0.022</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-0.013</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0.50</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0.6334</a:t>
                      </a:r>
                    </a:p>
                  </a:txBody>
                  <a:tcPr marL="2638" marR="2638" marT="2638" marB="0" anchor="ctr">
                    <a:lnL>
                      <a:noFill/>
                    </a:lnL>
                    <a:lnR>
                      <a:noFill/>
                    </a:lnR>
                    <a:lnT>
                      <a:noFill/>
                    </a:lnT>
                    <a:lnB>
                      <a:noFill/>
                    </a:lnB>
                  </a:tcPr>
                </a:tc>
                <a:extLst>
                  <a:ext uri="{0D108BD9-81ED-4DB2-BD59-A6C34878D82A}">
                    <a16:rowId xmlns:a16="http://schemas.microsoft.com/office/drawing/2014/main" val="1384519679"/>
                  </a:ext>
                </a:extLst>
              </a:tr>
              <a:tr h="229954">
                <a:tc>
                  <a:txBody>
                    <a:bodyPr/>
                    <a:lstStyle/>
                    <a:p>
                      <a:pPr algn="l" rtl="0" fontAlgn="ctr"/>
                      <a:r>
                        <a:rPr lang="en-US" sz="1400" b="0" i="0" u="none" strike="noStrike">
                          <a:solidFill>
                            <a:srgbClr val="000000"/>
                          </a:solidFill>
                          <a:effectLst/>
                          <a:latin typeface="Times New Roman" panose="02020603050405020304" pitchFamily="18" charset="0"/>
                        </a:rPr>
                        <a:t>animals</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1.000</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0.978</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-0.022</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4.37</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0.0047***</a:t>
                      </a:r>
                    </a:p>
                  </a:txBody>
                  <a:tcPr marL="2638" marR="2638" marT="2638" marB="0" anchor="ctr">
                    <a:lnL>
                      <a:noFill/>
                    </a:lnL>
                    <a:lnR>
                      <a:noFill/>
                    </a:lnR>
                    <a:lnT>
                      <a:noFill/>
                    </a:lnT>
                    <a:lnB>
                      <a:noFill/>
                    </a:lnB>
                  </a:tcPr>
                </a:tc>
                <a:extLst>
                  <a:ext uri="{0D108BD9-81ED-4DB2-BD59-A6C34878D82A}">
                    <a16:rowId xmlns:a16="http://schemas.microsoft.com/office/drawing/2014/main" val="1347341206"/>
                  </a:ext>
                </a:extLst>
              </a:tr>
              <a:tr h="229954">
                <a:tc>
                  <a:txBody>
                    <a:bodyPr/>
                    <a:lstStyle/>
                    <a:p>
                      <a:pPr algn="l" rtl="0" fontAlgn="ctr"/>
                      <a:r>
                        <a:rPr lang="en-US" sz="1400" b="0" i="0" u="none" strike="noStrike">
                          <a:solidFill>
                            <a:srgbClr val="000000"/>
                          </a:solidFill>
                          <a:effectLst/>
                          <a:latin typeface="Times New Roman" panose="02020603050405020304" pitchFamily="18" charset="0"/>
                        </a:rPr>
                        <a:t>labor</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6.977</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6.923</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-0.054</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0.21</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0.8378</a:t>
                      </a:r>
                    </a:p>
                  </a:txBody>
                  <a:tcPr marL="2638" marR="2638" marT="2638" marB="0" anchor="ctr">
                    <a:lnL>
                      <a:noFill/>
                    </a:lnL>
                    <a:lnR>
                      <a:noFill/>
                    </a:lnR>
                    <a:lnT>
                      <a:noFill/>
                    </a:lnT>
                    <a:lnB>
                      <a:noFill/>
                    </a:lnB>
                  </a:tcPr>
                </a:tc>
                <a:extLst>
                  <a:ext uri="{0D108BD9-81ED-4DB2-BD59-A6C34878D82A}">
                    <a16:rowId xmlns:a16="http://schemas.microsoft.com/office/drawing/2014/main" val="806839621"/>
                  </a:ext>
                </a:extLst>
              </a:tr>
              <a:tr h="229954">
                <a:tc>
                  <a:txBody>
                    <a:bodyPr/>
                    <a:lstStyle/>
                    <a:p>
                      <a:pPr algn="l" rtl="0" fontAlgn="ctr"/>
                      <a:r>
                        <a:rPr lang="en-US" sz="1400" b="0" i="0" u="none" strike="noStrike">
                          <a:solidFill>
                            <a:srgbClr val="000000"/>
                          </a:solidFill>
                          <a:effectLst/>
                          <a:latin typeface="Times New Roman" panose="02020603050405020304" pitchFamily="18" charset="0"/>
                        </a:rPr>
                        <a:t>fertilizers</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178.744</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186.531</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7.787</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0.70</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0.5094</a:t>
                      </a:r>
                    </a:p>
                  </a:txBody>
                  <a:tcPr marL="2638" marR="2638" marT="2638" marB="0" anchor="ctr">
                    <a:lnL>
                      <a:noFill/>
                    </a:lnL>
                    <a:lnR>
                      <a:noFill/>
                    </a:lnR>
                    <a:lnT>
                      <a:noFill/>
                    </a:lnT>
                    <a:lnB>
                      <a:noFill/>
                    </a:lnB>
                  </a:tcPr>
                </a:tc>
                <a:extLst>
                  <a:ext uri="{0D108BD9-81ED-4DB2-BD59-A6C34878D82A}">
                    <a16:rowId xmlns:a16="http://schemas.microsoft.com/office/drawing/2014/main" val="1585099569"/>
                  </a:ext>
                </a:extLst>
              </a:tr>
              <a:tr h="229954">
                <a:tc>
                  <a:txBody>
                    <a:bodyPr/>
                    <a:lstStyle/>
                    <a:p>
                      <a:pPr algn="l" rtl="0" fontAlgn="ctr"/>
                      <a:r>
                        <a:rPr lang="en-US" sz="1400" b="0" i="0" u="none" strike="noStrike">
                          <a:solidFill>
                            <a:srgbClr val="000000"/>
                          </a:solidFill>
                          <a:effectLst/>
                          <a:latin typeface="Times New Roman" panose="02020603050405020304" pitchFamily="18" charset="0"/>
                        </a:rPr>
                        <a:t>manure</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670.035</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690.861</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20.826</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0.38</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0.7155</a:t>
                      </a:r>
                    </a:p>
                  </a:txBody>
                  <a:tcPr marL="2638" marR="2638" marT="2638" marB="0" anchor="ctr">
                    <a:lnL>
                      <a:noFill/>
                    </a:lnL>
                    <a:lnR>
                      <a:noFill/>
                    </a:lnR>
                    <a:lnT>
                      <a:noFill/>
                    </a:lnT>
                    <a:lnB>
                      <a:noFill/>
                    </a:lnB>
                  </a:tcPr>
                </a:tc>
                <a:extLst>
                  <a:ext uri="{0D108BD9-81ED-4DB2-BD59-A6C34878D82A}">
                    <a16:rowId xmlns:a16="http://schemas.microsoft.com/office/drawing/2014/main" val="667219353"/>
                  </a:ext>
                </a:extLst>
              </a:tr>
              <a:tr h="229954">
                <a:tc>
                  <a:txBody>
                    <a:bodyPr/>
                    <a:lstStyle/>
                    <a:p>
                      <a:pPr algn="l" rtl="0" fontAlgn="ctr"/>
                      <a:r>
                        <a:rPr lang="en-US" sz="1400" b="0" i="0" u="none" strike="noStrike">
                          <a:solidFill>
                            <a:srgbClr val="000000"/>
                          </a:solidFill>
                          <a:effectLst/>
                          <a:latin typeface="Times New Roman" panose="02020603050405020304" pitchFamily="18" charset="0"/>
                        </a:rPr>
                        <a:t>land</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0.814</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0.830</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0.017</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0.31</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0.7681</a:t>
                      </a:r>
                    </a:p>
                  </a:txBody>
                  <a:tcPr marL="2638" marR="2638" marT="2638" marB="0" anchor="ctr">
                    <a:lnL>
                      <a:noFill/>
                    </a:lnL>
                    <a:lnR>
                      <a:noFill/>
                    </a:lnR>
                    <a:lnT>
                      <a:noFill/>
                    </a:lnT>
                    <a:lnB>
                      <a:noFill/>
                    </a:lnB>
                  </a:tcPr>
                </a:tc>
                <a:extLst>
                  <a:ext uri="{0D108BD9-81ED-4DB2-BD59-A6C34878D82A}">
                    <a16:rowId xmlns:a16="http://schemas.microsoft.com/office/drawing/2014/main" val="2684603904"/>
                  </a:ext>
                </a:extLst>
              </a:tr>
              <a:tr h="229954">
                <a:tc>
                  <a:txBody>
                    <a:bodyPr/>
                    <a:lstStyle/>
                    <a:p>
                      <a:pPr algn="l" rtl="0" fontAlgn="ctr"/>
                      <a:r>
                        <a:rPr lang="en-US" sz="1400" b="0" i="0" u="none" strike="noStrike">
                          <a:solidFill>
                            <a:srgbClr val="000000"/>
                          </a:solidFill>
                          <a:effectLst/>
                          <a:latin typeface="Times New Roman" panose="02020603050405020304" pitchFamily="18" charset="0"/>
                        </a:rPr>
                        <a:t>Off farm income</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2.6e+05</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3.3e+05</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7.1e+04</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1.72</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0.1365</a:t>
                      </a:r>
                    </a:p>
                  </a:txBody>
                  <a:tcPr marL="2638" marR="2638" marT="2638" marB="0" anchor="ctr">
                    <a:lnL>
                      <a:noFill/>
                    </a:lnL>
                    <a:lnR>
                      <a:noFill/>
                    </a:lnR>
                    <a:lnT>
                      <a:noFill/>
                    </a:lnT>
                    <a:lnB>
                      <a:noFill/>
                    </a:lnB>
                  </a:tcPr>
                </a:tc>
                <a:extLst>
                  <a:ext uri="{0D108BD9-81ED-4DB2-BD59-A6C34878D82A}">
                    <a16:rowId xmlns:a16="http://schemas.microsoft.com/office/drawing/2014/main" val="2706669162"/>
                  </a:ext>
                </a:extLst>
              </a:tr>
              <a:tr h="229954">
                <a:tc>
                  <a:txBody>
                    <a:bodyPr/>
                    <a:lstStyle/>
                    <a:p>
                      <a:pPr algn="l" rtl="0" fontAlgn="ctr"/>
                      <a:r>
                        <a:rPr lang="en-US" sz="1400" b="0" i="0" u="none" strike="noStrike">
                          <a:solidFill>
                            <a:srgbClr val="000000"/>
                          </a:solidFill>
                          <a:effectLst/>
                          <a:latin typeface="Times New Roman" panose="02020603050405020304" pitchFamily="18" charset="0"/>
                        </a:rPr>
                        <a:t>Agricultural income</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2.2e+05</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2.4e+05</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1.5e+04</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0.57</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0.5886</a:t>
                      </a:r>
                    </a:p>
                  </a:txBody>
                  <a:tcPr marL="2638" marR="2638" marT="2638" marB="0" anchor="ctr">
                    <a:lnL>
                      <a:noFill/>
                    </a:lnL>
                    <a:lnR>
                      <a:noFill/>
                    </a:lnR>
                    <a:lnT>
                      <a:noFill/>
                    </a:lnT>
                    <a:lnB>
                      <a:noFill/>
                    </a:lnB>
                  </a:tcPr>
                </a:tc>
                <a:extLst>
                  <a:ext uri="{0D108BD9-81ED-4DB2-BD59-A6C34878D82A}">
                    <a16:rowId xmlns:a16="http://schemas.microsoft.com/office/drawing/2014/main" val="2904637968"/>
                  </a:ext>
                </a:extLst>
              </a:tr>
              <a:tr h="229954">
                <a:tc>
                  <a:txBody>
                    <a:bodyPr/>
                    <a:lstStyle/>
                    <a:p>
                      <a:pPr algn="l" rtl="0" fontAlgn="ctr"/>
                      <a:r>
                        <a:rPr lang="en-US" sz="1400" b="0" i="0" u="none" strike="noStrike">
                          <a:solidFill>
                            <a:srgbClr val="000000"/>
                          </a:solidFill>
                          <a:effectLst/>
                          <a:latin typeface="Times New Roman" panose="02020603050405020304" pitchFamily="18" charset="0"/>
                        </a:rPr>
                        <a:t>total_income</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5.5e+05</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6.3e+05</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8.1e+04</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1.90</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0.1057</a:t>
                      </a:r>
                    </a:p>
                  </a:txBody>
                  <a:tcPr marL="2638" marR="2638" marT="2638" marB="0" anchor="ctr">
                    <a:lnL>
                      <a:noFill/>
                    </a:lnL>
                    <a:lnR>
                      <a:noFill/>
                    </a:lnR>
                    <a:lnT>
                      <a:noFill/>
                    </a:lnT>
                    <a:lnB>
                      <a:noFill/>
                    </a:lnB>
                  </a:tcPr>
                </a:tc>
                <a:extLst>
                  <a:ext uri="{0D108BD9-81ED-4DB2-BD59-A6C34878D82A}">
                    <a16:rowId xmlns:a16="http://schemas.microsoft.com/office/drawing/2014/main" val="2688970771"/>
                  </a:ext>
                </a:extLst>
              </a:tr>
              <a:tr h="229954">
                <a:tc>
                  <a:txBody>
                    <a:bodyPr/>
                    <a:lstStyle/>
                    <a:p>
                      <a:pPr algn="l" rtl="0" fontAlgn="ctr"/>
                      <a:r>
                        <a:rPr lang="en-US" sz="1400" b="0" i="0" u="none" strike="noStrike">
                          <a:solidFill>
                            <a:srgbClr val="000000"/>
                          </a:solidFill>
                          <a:effectLst/>
                          <a:latin typeface="Times New Roman" panose="02020603050405020304" pitchFamily="18" charset="0"/>
                        </a:rPr>
                        <a:t>Hunger season</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0.477</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0.507</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0.030</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0.36</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0.7284</a:t>
                      </a:r>
                    </a:p>
                  </a:txBody>
                  <a:tcPr marL="2638" marR="2638" marT="2638" marB="0" anchor="ctr">
                    <a:lnL>
                      <a:noFill/>
                    </a:lnL>
                    <a:lnR>
                      <a:noFill/>
                    </a:lnR>
                    <a:lnT>
                      <a:noFill/>
                    </a:lnT>
                    <a:lnB>
                      <a:noFill/>
                    </a:lnB>
                  </a:tcPr>
                </a:tc>
                <a:extLst>
                  <a:ext uri="{0D108BD9-81ED-4DB2-BD59-A6C34878D82A}">
                    <a16:rowId xmlns:a16="http://schemas.microsoft.com/office/drawing/2014/main" val="1558215654"/>
                  </a:ext>
                </a:extLst>
              </a:tr>
              <a:tr h="229954">
                <a:tc>
                  <a:txBody>
                    <a:bodyPr/>
                    <a:lstStyle/>
                    <a:p>
                      <a:pPr algn="l" rtl="0" fontAlgn="ctr"/>
                      <a:r>
                        <a:rPr lang="en-US" sz="1400" b="0" i="0" u="none" strike="noStrike">
                          <a:solidFill>
                            <a:srgbClr val="000000"/>
                          </a:solidFill>
                          <a:effectLst/>
                          <a:latin typeface="Times New Roman" panose="02020603050405020304" pitchFamily="18" charset="0"/>
                        </a:rPr>
                        <a:t>Meal skip</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0.174</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0.149</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-0.025</a:t>
                      </a:r>
                    </a:p>
                  </a:txBody>
                  <a:tcPr marL="2638" marR="2638" marT="2638" marB="0" anchor="ctr">
                    <a:lnL>
                      <a:noFill/>
                    </a:lnL>
                    <a:lnR>
                      <a:noFill/>
                    </a:lnR>
                    <a:lnT>
                      <a:noFill/>
                    </a:lnT>
                    <a:lnB>
                      <a:noFill/>
                    </a:lnB>
                  </a:tcPr>
                </a:tc>
                <a:tc>
                  <a:txBody>
                    <a:bodyPr/>
                    <a:lstStyle/>
                    <a:p>
                      <a:pPr algn="l" rtl="0" fontAlgn="ctr"/>
                      <a:r>
                        <a:rPr lang="en-US" sz="1400" b="0" i="0" u="none" strike="noStrike">
                          <a:solidFill>
                            <a:srgbClr val="000000"/>
                          </a:solidFill>
                          <a:effectLst/>
                          <a:latin typeface="Times New Roman" panose="02020603050405020304" pitchFamily="18" charset="0"/>
                        </a:rPr>
                        <a:t>0.56</a:t>
                      </a:r>
                    </a:p>
                  </a:txBody>
                  <a:tcPr marL="2638" marR="2638" marT="2638" marB="0" anchor="ctr">
                    <a:lnL>
                      <a:noFill/>
                    </a:lnL>
                    <a:lnR>
                      <a:noFill/>
                    </a:lnR>
                    <a:lnT>
                      <a:noFill/>
                    </a:lnT>
                    <a:lnB>
                      <a:noFill/>
                    </a:lnB>
                  </a:tcPr>
                </a:tc>
                <a:tc>
                  <a:txBody>
                    <a:bodyPr/>
                    <a:lstStyle/>
                    <a:p>
                      <a:pPr algn="l" rtl="0" fontAlgn="ctr"/>
                      <a:r>
                        <a:rPr lang="en-US" sz="1400" b="0" i="0" u="none" strike="noStrike" dirty="0">
                          <a:solidFill>
                            <a:srgbClr val="000000"/>
                          </a:solidFill>
                          <a:effectLst/>
                          <a:latin typeface="Times New Roman" panose="02020603050405020304" pitchFamily="18" charset="0"/>
                        </a:rPr>
                        <a:t>0.5973</a:t>
                      </a:r>
                    </a:p>
                  </a:txBody>
                  <a:tcPr marL="2638" marR="2638" marT="2638" marB="0" anchor="ctr">
                    <a:lnL>
                      <a:noFill/>
                    </a:lnL>
                    <a:lnR>
                      <a:noFill/>
                    </a:lnR>
                    <a:lnT>
                      <a:noFill/>
                    </a:lnT>
                    <a:lnB>
                      <a:noFill/>
                    </a:lnB>
                  </a:tcPr>
                </a:tc>
                <a:extLst>
                  <a:ext uri="{0D108BD9-81ED-4DB2-BD59-A6C34878D82A}">
                    <a16:rowId xmlns:a16="http://schemas.microsoft.com/office/drawing/2014/main" val="519487233"/>
                  </a:ext>
                </a:extLst>
              </a:tr>
            </a:tbl>
          </a:graphicData>
        </a:graphic>
      </p:graphicFrame>
    </p:spTree>
    <p:extLst>
      <p:ext uri="{BB962C8B-B14F-4D97-AF65-F5344CB8AC3E}">
        <p14:creationId xmlns:p14="http://schemas.microsoft.com/office/powerpoint/2010/main" val="9585585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Ndèye Ada Kane sous la direction du Pr. Samba Mbaye</a:t>
            </a:r>
            <a:endParaRPr lang="en-US"/>
          </a:p>
        </p:txBody>
      </p:sp>
      <p:sp>
        <p:nvSpPr>
          <p:cNvPr id="3" name="Espace réservé du numéro de diapositive 2"/>
          <p:cNvSpPr>
            <a:spLocks noGrp="1"/>
          </p:cNvSpPr>
          <p:nvPr>
            <p:ph type="sldNum" sz="quarter" idx="12"/>
          </p:nvPr>
        </p:nvSpPr>
        <p:spPr/>
        <p:txBody>
          <a:bodyPr/>
          <a:lstStyle/>
          <a:p>
            <a:fld id="{E5003937-8C32-4DD1-AABB-62F814AB4AD2}" type="slidenum">
              <a:rPr lang="en-US" smtClean="0"/>
              <a:t>15</a:t>
            </a:fld>
            <a:endParaRPr lang="en-US"/>
          </a:p>
        </p:txBody>
      </p:sp>
      <p:sp>
        <p:nvSpPr>
          <p:cNvPr id="7" name="Rectangle 6"/>
          <p:cNvSpPr/>
          <p:nvPr/>
        </p:nvSpPr>
        <p:spPr>
          <a:xfrm>
            <a:off x="315318" y="0"/>
            <a:ext cx="11515899" cy="369332"/>
          </a:xfrm>
          <a:prstGeom prst="rect">
            <a:avLst/>
          </a:prstGeom>
        </p:spPr>
        <p:txBody>
          <a:bodyPr wrap="square">
            <a:spAutoFit/>
          </a:bodyPr>
          <a:lstStyle/>
          <a:p>
            <a:pPr>
              <a:spcAft>
                <a:spcPts val="1000"/>
              </a:spcAft>
            </a:pPr>
            <a:r>
              <a:rPr lang="fr-FR" i="1" dirty="0">
                <a:solidFill>
                  <a:srgbClr val="44546A"/>
                </a:solidFill>
                <a:latin typeface="Times New Roman" panose="02020603050405020304" pitchFamily="18" charset="0"/>
                <a:ea typeface="Calibri" panose="020F0502020204030204" pitchFamily="34" charset="0"/>
                <a:cs typeface="Times New Roman" panose="02020603050405020304" pitchFamily="18" charset="0"/>
              </a:rPr>
              <a:t>Tableau 4 : Impact of </a:t>
            </a:r>
            <a:r>
              <a:rPr lang="fr-FR" i="1" dirty="0" err="1">
                <a:solidFill>
                  <a:srgbClr val="44546A"/>
                </a:solidFill>
                <a:latin typeface="Times New Roman" panose="02020603050405020304" pitchFamily="18" charset="0"/>
                <a:ea typeface="Calibri" panose="020F0502020204030204" pitchFamily="34" charset="0"/>
                <a:cs typeface="Times New Roman" panose="02020603050405020304" pitchFamily="18" charset="0"/>
              </a:rPr>
              <a:t>climate</a:t>
            </a:r>
            <a:r>
              <a:rPr lang="fr-FR" i="1" dirty="0">
                <a:solidFill>
                  <a:srgbClr val="44546A"/>
                </a:solidFill>
                <a:latin typeface="Times New Roman" panose="02020603050405020304" pitchFamily="18" charset="0"/>
                <a:ea typeface="Calibri" panose="020F0502020204030204" pitchFamily="34" charset="0"/>
                <a:cs typeface="Times New Roman" panose="02020603050405020304" pitchFamily="18" charset="0"/>
              </a:rPr>
              <a:t> change adaptation on agricultural production</a:t>
            </a:r>
            <a:endParaRPr lang="en-US" sz="1100" i="1" dirty="0">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9" name="Tableau 8"/>
          <p:cNvGraphicFramePr>
            <a:graphicFrameLocks noGrp="1"/>
          </p:cNvGraphicFramePr>
          <p:nvPr>
            <p:extLst>
              <p:ext uri="{D42A27DB-BD31-4B8C-83A1-F6EECF244321}">
                <p14:modId xmlns:p14="http://schemas.microsoft.com/office/powerpoint/2010/main" val="821862216"/>
              </p:ext>
            </p:extLst>
          </p:nvPr>
        </p:nvGraphicFramePr>
        <p:xfrm>
          <a:off x="87679" y="369332"/>
          <a:ext cx="11971175" cy="6058332"/>
        </p:xfrm>
        <a:graphic>
          <a:graphicData uri="http://schemas.openxmlformats.org/drawingml/2006/table">
            <a:tbl>
              <a:tblPr firstRow="1" firstCol="1" bandRow="1"/>
              <a:tblGrid>
                <a:gridCol w="4425420">
                  <a:extLst>
                    <a:ext uri="{9D8B030D-6E8A-4147-A177-3AD203B41FA5}">
                      <a16:colId xmlns:a16="http://schemas.microsoft.com/office/drawing/2014/main" val="188358630"/>
                    </a:ext>
                  </a:extLst>
                </a:gridCol>
                <a:gridCol w="2479659">
                  <a:extLst>
                    <a:ext uri="{9D8B030D-6E8A-4147-A177-3AD203B41FA5}">
                      <a16:colId xmlns:a16="http://schemas.microsoft.com/office/drawing/2014/main" val="2879541791"/>
                    </a:ext>
                  </a:extLst>
                </a:gridCol>
                <a:gridCol w="2479659">
                  <a:extLst>
                    <a:ext uri="{9D8B030D-6E8A-4147-A177-3AD203B41FA5}">
                      <a16:colId xmlns:a16="http://schemas.microsoft.com/office/drawing/2014/main" val="520882900"/>
                    </a:ext>
                  </a:extLst>
                </a:gridCol>
                <a:gridCol w="2586437">
                  <a:extLst>
                    <a:ext uri="{9D8B030D-6E8A-4147-A177-3AD203B41FA5}">
                      <a16:colId xmlns:a16="http://schemas.microsoft.com/office/drawing/2014/main" val="3037002629"/>
                    </a:ext>
                  </a:extLst>
                </a:gridCol>
              </a:tblGrid>
              <a:tr h="207235">
                <a:tc>
                  <a:txBody>
                    <a:bodyPr/>
                    <a:lstStyle/>
                    <a:p>
                      <a:pPr algn="l" rtl="0" fontAlgn="ctr"/>
                      <a:r>
                        <a:rPr lang="en-US" sz="1400" b="0" i="0" u="none" strike="noStrike">
                          <a:solidFill>
                            <a:srgbClr val="000000"/>
                          </a:solidFill>
                          <a:effectLst/>
                          <a:latin typeface="Times New Roman" panose="02020603050405020304" pitchFamily="18" charset="0"/>
                        </a:rPr>
                        <a:t>VARIABLES</a:t>
                      </a:r>
                    </a:p>
                  </a:txBody>
                  <a:tcPr marL="3009" marR="3009" marT="300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0" i="0" u="none" strike="noStrike">
                          <a:solidFill>
                            <a:srgbClr val="000000"/>
                          </a:solidFill>
                          <a:effectLst/>
                          <a:latin typeface="Times New Roman" panose="02020603050405020304" pitchFamily="18" charset="0"/>
                        </a:rPr>
                        <a:t>totalcrop</a:t>
                      </a:r>
                    </a:p>
                  </a:txBody>
                  <a:tcPr marL="3009" marR="3009" marT="300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0" i="0" u="none" strike="noStrike">
                          <a:solidFill>
                            <a:srgbClr val="000000"/>
                          </a:solidFill>
                          <a:effectLst/>
                          <a:latin typeface="Times New Roman" panose="02020603050405020304" pitchFamily="18" charset="0"/>
                        </a:rPr>
                        <a:t>totalcrop</a:t>
                      </a:r>
                    </a:p>
                  </a:txBody>
                  <a:tcPr marL="3009" marR="3009" marT="300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0" i="0" u="none" strike="noStrike">
                          <a:solidFill>
                            <a:srgbClr val="000000"/>
                          </a:solidFill>
                          <a:effectLst/>
                          <a:latin typeface="Times New Roman" panose="02020603050405020304" pitchFamily="18" charset="0"/>
                        </a:rPr>
                        <a:t>totalcrop</a:t>
                      </a:r>
                    </a:p>
                  </a:txBody>
                  <a:tcPr marL="3009" marR="3009" marT="300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81040710"/>
                  </a:ext>
                </a:extLst>
              </a:tr>
              <a:tr h="207235">
                <a:tc>
                  <a:txBody>
                    <a:bodyPr/>
                    <a:lstStyle/>
                    <a:p>
                      <a:pPr algn="l" rtl="0" fontAlgn="ctr"/>
                      <a:r>
                        <a:rPr lang="en-US" sz="1400" b="0" i="0" u="none" strike="noStrike">
                          <a:solidFill>
                            <a:srgbClr val="000000"/>
                          </a:solidFill>
                          <a:effectLst/>
                          <a:latin typeface="Times New Roman" panose="02020603050405020304" pitchFamily="18" charset="0"/>
                        </a:rPr>
                        <a:t>temps</a:t>
                      </a:r>
                    </a:p>
                  </a:txBody>
                  <a:tcPr marL="3009" marR="3009" marT="3009"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ctr"/>
                      <a:r>
                        <a:rPr lang="en-US" sz="1400" b="0" i="0" u="none" strike="noStrike">
                          <a:solidFill>
                            <a:srgbClr val="000000"/>
                          </a:solidFill>
                          <a:effectLst/>
                          <a:latin typeface="Times New Roman" panose="02020603050405020304" pitchFamily="18" charset="0"/>
                        </a:rPr>
                        <a:t>282.7 (394.9)</a:t>
                      </a:r>
                    </a:p>
                  </a:txBody>
                  <a:tcPr marL="3009" marR="3009" marT="3009"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ctr"/>
                      <a:r>
                        <a:rPr lang="en-US" sz="1400" b="0" i="0" u="none" strike="noStrike">
                          <a:solidFill>
                            <a:srgbClr val="000000"/>
                          </a:solidFill>
                          <a:effectLst/>
                          <a:latin typeface="Times New Roman" panose="02020603050405020304" pitchFamily="18" charset="0"/>
                        </a:rPr>
                        <a:t>282.7 (450.4</a:t>
                      </a:r>
                    </a:p>
                  </a:txBody>
                  <a:tcPr marL="3009" marR="3009" marT="3009"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ctr"/>
                      <a:r>
                        <a:rPr lang="en-US" sz="1400" b="0" i="0" u="none" strike="noStrike">
                          <a:solidFill>
                            <a:srgbClr val="000000"/>
                          </a:solidFill>
                          <a:effectLst/>
                          <a:latin typeface="Times New Roman" panose="02020603050405020304" pitchFamily="18" charset="0"/>
                        </a:rPr>
                        <a:t>-804.0 (434.7)</a:t>
                      </a:r>
                    </a:p>
                  </a:txBody>
                  <a:tcPr marL="3009" marR="3009" marT="3009" marB="0" anchor="ctr">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464468262"/>
                  </a:ext>
                </a:extLst>
              </a:tr>
              <a:tr h="207235">
                <a:tc>
                  <a:txBody>
                    <a:bodyPr/>
                    <a:lstStyle/>
                    <a:p>
                      <a:pPr algn="l" rtl="0" fontAlgn="ctr"/>
                      <a:r>
                        <a:rPr lang="en-US" sz="1400" b="0" i="0" u="none" strike="noStrike">
                          <a:solidFill>
                            <a:srgbClr val="000000"/>
                          </a:solidFill>
                          <a:effectLst/>
                          <a:latin typeface="Times New Roman" panose="02020603050405020304" pitchFamily="18" charset="0"/>
                        </a:rPr>
                        <a:t>adaptation</a:t>
                      </a:r>
                    </a:p>
                  </a:txBody>
                  <a:tcPr marL="3009" marR="3009" marT="3009" marB="0" anchor="ctr">
                    <a:lnL>
                      <a:noFill/>
                    </a:lnL>
                    <a:lnR>
                      <a:noFill/>
                    </a:lnR>
                    <a:lnT>
                      <a:noFill/>
                    </a:lnT>
                    <a:lnB>
                      <a:noFill/>
                    </a:lnB>
                  </a:tcPr>
                </a:tc>
                <a:tc>
                  <a:txBody>
                    <a:bodyPr/>
                    <a:lstStyle/>
                    <a:p>
                      <a:pPr algn="ctr" rtl="0" fontAlgn="ctr"/>
                      <a:r>
                        <a:rPr lang="en-US" sz="1400" b="0" i="0" u="none" strike="noStrike">
                          <a:solidFill>
                            <a:srgbClr val="000000"/>
                          </a:solidFill>
                          <a:effectLst/>
                          <a:latin typeface="Times New Roman" panose="02020603050405020304" pitchFamily="18" charset="0"/>
                        </a:rPr>
                        <a:t>-211.5 (299.1)</a:t>
                      </a:r>
                    </a:p>
                  </a:txBody>
                  <a:tcPr marL="3009" marR="3009" marT="3009" marB="0" anchor="ctr">
                    <a:lnL>
                      <a:noFill/>
                    </a:lnL>
                    <a:lnR>
                      <a:noFill/>
                    </a:lnR>
                    <a:lnT>
                      <a:noFill/>
                    </a:lnT>
                    <a:lnB>
                      <a:noFill/>
                    </a:lnB>
                  </a:tcPr>
                </a:tc>
                <a:tc>
                  <a:txBody>
                    <a:bodyPr/>
                    <a:lstStyle/>
                    <a:p>
                      <a:pPr algn="ctr" rtl="0" fontAlgn="ctr"/>
                      <a:r>
                        <a:rPr lang="en-US" sz="1400" b="0" i="0" u="none" strike="noStrike">
                          <a:solidFill>
                            <a:srgbClr val="000000"/>
                          </a:solidFill>
                          <a:effectLst/>
                          <a:latin typeface="Times New Roman" panose="02020603050405020304" pitchFamily="18" charset="0"/>
                        </a:rPr>
                        <a:t>-211.5 (211.5)</a:t>
                      </a:r>
                    </a:p>
                  </a:txBody>
                  <a:tcPr marL="3009" marR="3009" marT="3009" marB="0" anchor="ctr">
                    <a:lnL>
                      <a:noFill/>
                    </a:lnL>
                    <a:lnR>
                      <a:noFill/>
                    </a:lnR>
                    <a:lnT>
                      <a:noFill/>
                    </a:lnT>
                    <a:lnB>
                      <a:noFill/>
                    </a:lnB>
                  </a:tcPr>
                </a:tc>
                <a:tc>
                  <a:txBody>
                    <a:bodyPr/>
                    <a:lstStyle/>
                    <a:p>
                      <a:pPr algn="ctr" rtl="0" fontAlgn="ctr"/>
                      <a:r>
                        <a:rPr lang="en-US" sz="1400" b="0" i="0" u="none" strike="noStrike">
                          <a:solidFill>
                            <a:srgbClr val="000000"/>
                          </a:solidFill>
                          <a:effectLst/>
                          <a:latin typeface="Times New Roman" panose="02020603050405020304" pitchFamily="18" charset="0"/>
                        </a:rPr>
                        <a:t>-260.5 (203.6)</a:t>
                      </a:r>
                    </a:p>
                  </a:txBody>
                  <a:tcPr marL="3009" marR="3009" marT="3009" marB="0" anchor="ctr">
                    <a:lnL>
                      <a:noFill/>
                    </a:lnL>
                    <a:lnR>
                      <a:noFill/>
                    </a:lnR>
                    <a:lnT>
                      <a:noFill/>
                    </a:lnT>
                    <a:lnB>
                      <a:noFill/>
                    </a:lnB>
                  </a:tcPr>
                </a:tc>
                <a:extLst>
                  <a:ext uri="{0D108BD9-81ED-4DB2-BD59-A6C34878D82A}">
                    <a16:rowId xmlns:a16="http://schemas.microsoft.com/office/drawing/2014/main" val="2296906382"/>
                  </a:ext>
                </a:extLst>
              </a:tr>
              <a:tr h="207235">
                <a:tc>
                  <a:txBody>
                    <a:bodyPr/>
                    <a:lstStyle/>
                    <a:p>
                      <a:pPr algn="l" rtl="0" fontAlgn="ctr"/>
                      <a:r>
                        <a:rPr lang="en-US" sz="1400" b="0" i="0" u="none" strike="noStrike">
                          <a:solidFill>
                            <a:srgbClr val="000000"/>
                          </a:solidFill>
                          <a:effectLst/>
                          <a:latin typeface="Times New Roman" panose="02020603050405020304" pitchFamily="18" charset="0"/>
                        </a:rPr>
                        <a:t>impact</a:t>
                      </a:r>
                    </a:p>
                  </a:txBody>
                  <a:tcPr marL="3009" marR="3009" marT="3009" marB="0" anchor="ctr">
                    <a:lnL>
                      <a:noFill/>
                    </a:lnL>
                    <a:lnR>
                      <a:noFill/>
                    </a:lnR>
                    <a:lnT>
                      <a:noFill/>
                    </a:lnT>
                    <a:lnB>
                      <a:noFill/>
                    </a:lnB>
                  </a:tcPr>
                </a:tc>
                <a:tc>
                  <a:txBody>
                    <a:bodyPr/>
                    <a:lstStyle/>
                    <a:p>
                      <a:pPr algn="ctr" rtl="0" fontAlgn="ctr"/>
                      <a:r>
                        <a:rPr lang="en-US" sz="1400" b="1" i="0" u="none" strike="noStrike">
                          <a:solidFill>
                            <a:srgbClr val="000000"/>
                          </a:solidFill>
                          <a:effectLst/>
                          <a:latin typeface="Times New Roman" panose="02020603050405020304" pitchFamily="18" charset="0"/>
                        </a:rPr>
                        <a:t>1,418*** (423.0)</a:t>
                      </a:r>
                    </a:p>
                  </a:txBody>
                  <a:tcPr marL="3009" marR="3009" marT="3009" marB="0" anchor="ctr">
                    <a:lnL>
                      <a:noFill/>
                    </a:lnL>
                    <a:lnR>
                      <a:noFill/>
                    </a:lnR>
                    <a:lnT>
                      <a:noFill/>
                    </a:lnT>
                    <a:lnB>
                      <a:noFill/>
                    </a:lnB>
                  </a:tcPr>
                </a:tc>
                <a:tc>
                  <a:txBody>
                    <a:bodyPr/>
                    <a:lstStyle/>
                    <a:p>
                      <a:pPr algn="ctr" rtl="0" fontAlgn="ctr"/>
                      <a:r>
                        <a:rPr lang="en-US" sz="1400" b="1" i="0" u="none" strike="noStrike">
                          <a:solidFill>
                            <a:srgbClr val="000000"/>
                          </a:solidFill>
                          <a:effectLst/>
                          <a:latin typeface="Times New Roman" panose="02020603050405020304" pitchFamily="18" charset="0"/>
                        </a:rPr>
                        <a:t>1,418*** (310.2)</a:t>
                      </a:r>
                    </a:p>
                  </a:txBody>
                  <a:tcPr marL="3009" marR="3009" marT="3009" marB="0" anchor="ctr">
                    <a:lnL>
                      <a:noFill/>
                    </a:lnL>
                    <a:lnR>
                      <a:noFill/>
                    </a:lnR>
                    <a:lnT>
                      <a:noFill/>
                    </a:lnT>
                    <a:lnB>
                      <a:noFill/>
                    </a:lnB>
                  </a:tcPr>
                </a:tc>
                <a:tc>
                  <a:txBody>
                    <a:bodyPr/>
                    <a:lstStyle/>
                    <a:p>
                      <a:pPr algn="ctr" rtl="0" fontAlgn="ctr"/>
                      <a:r>
                        <a:rPr lang="en-US" sz="1400" b="1" i="0" u="none" strike="noStrike">
                          <a:solidFill>
                            <a:srgbClr val="000000"/>
                          </a:solidFill>
                          <a:effectLst/>
                          <a:latin typeface="Times New Roman" panose="02020603050405020304" pitchFamily="18" charset="0"/>
                        </a:rPr>
                        <a:t>1,630*** (291.6)</a:t>
                      </a:r>
                    </a:p>
                  </a:txBody>
                  <a:tcPr marL="3009" marR="3009" marT="3009" marB="0" anchor="ctr">
                    <a:lnL>
                      <a:noFill/>
                    </a:lnL>
                    <a:lnR>
                      <a:noFill/>
                    </a:lnR>
                    <a:lnT>
                      <a:noFill/>
                    </a:lnT>
                    <a:lnB>
                      <a:noFill/>
                    </a:lnB>
                  </a:tcPr>
                </a:tc>
                <a:extLst>
                  <a:ext uri="{0D108BD9-81ED-4DB2-BD59-A6C34878D82A}">
                    <a16:rowId xmlns:a16="http://schemas.microsoft.com/office/drawing/2014/main" val="455119764"/>
                  </a:ext>
                </a:extLst>
              </a:tr>
              <a:tr h="207235">
                <a:tc>
                  <a:txBody>
                    <a:bodyPr/>
                    <a:lstStyle/>
                    <a:p>
                      <a:pPr algn="l" rtl="0" fontAlgn="ctr"/>
                      <a:r>
                        <a:rPr lang="en-US" sz="1400" b="0" i="0" u="none" strike="noStrike">
                          <a:solidFill>
                            <a:srgbClr val="000000"/>
                          </a:solidFill>
                          <a:effectLst/>
                          <a:latin typeface="Times New Roman" panose="02020603050405020304" pitchFamily="18" charset="0"/>
                        </a:rPr>
                        <a:t>drought</a:t>
                      </a:r>
                    </a:p>
                  </a:txBody>
                  <a:tcPr marL="3009" marR="3009" marT="3009" marB="0" anchor="ctr">
                    <a:lnL>
                      <a:noFill/>
                    </a:lnL>
                    <a:lnR>
                      <a:noFill/>
                    </a:lnR>
                    <a:lnT>
                      <a:noFill/>
                    </a:lnT>
                    <a:lnB>
                      <a:noFill/>
                    </a:lnB>
                  </a:tcPr>
                </a:tc>
                <a:tc>
                  <a:txBody>
                    <a:bodyPr/>
                    <a:lstStyle/>
                    <a:p>
                      <a:pPr algn="l" rtl="0" fontAlgn="b"/>
                      <a:endParaRPr lang="en-US" sz="1400" b="0" i="0" u="none" strike="noStrike" dirty="0">
                        <a:solidFill>
                          <a:srgbClr val="000000"/>
                        </a:solidFill>
                        <a:effectLst/>
                        <a:latin typeface="Calibri" panose="020F0502020204030204" pitchFamily="34" charset="0"/>
                      </a:endParaRPr>
                    </a:p>
                  </a:txBody>
                  <a:tcPr marL="3009" marR="3009" marT="3009" marB="0" anchor="b">
                    <a:lnL>
                      <a:noFill/>
                    </a:lnL>
                    <a:lnR>
                      <a:noFill/>
                    </a:lnR>
                    <a:lnT>
                      <a:noFill/>
                    </a:lnT>
                    <a:lnB>
                      <a:noFill/>
                    </a:lnB>
                  </a:tcPr>
                </a:tc>
                <a:tc>
                  <a:txBody>
                    <a:bodyPr/>
                    <a:lstStyle/>
                    <a:p>
                      <a:pPr algn="l" rtl="0" fontAlgn="b"/>
                      <a:endParaRPr lang="en-US" sz="1400" b="0" i="0" u="none" strike="noStrike">
                        <a:solidFill>
                          <a:srgbClr val="000000"/>
                        </a:solidFill>
                        <a:effectLst/>
                        <a:latin typeface="Calibri" panose="020F0502020204030204" pitchFamily="34" charset="0"/>
                      </a:endParaRPr>
                    </a:p>
                  </a:txBody>
                  <a:tcPr marL="3009" marR="3009" marT="3009" marB="0" anchor="b">
                    <a:lnL>
                      <a:noFill/>
                    </a:lnL>
                    <a:lnR>
                      <a:noFill/>
                    </a:lnR>
                    <a:lnT>
                      <a:noFill/>
                    </a:lnT>
                    <a:lnB>
                      <a:noFill/>
                    </a:lnB>
                  </a:tcPr>
                </a:tc>
                <a:tc>
                  <a:txBody>
                    <a:bodyPr/>
                    <a:lstStyle/>
                    <a:p>
                      <a:pPr algn="ctr" rtl="0" fontAlgn="ctr"/>
                      <a:r>
                        <a:rPr lang="en-US" sz="1400" b="1" i="0" u="none" strike="noStrike">
                          <a:solidFill>
                            <a:srgbClr val="000000"/>
                          </a:solidFill>
                          <a:effectLst/>
                          <a:latin typeface="Times New Roman" panose="02020603050405020304" pitchFamily="18" charset="0"/>
                        </a:rPr>
                        <a:t>-268.7*** (71.58)</a:t>
                      </a:r>
                    </a:p>
                  </a:txBody>
                  <a:tcPr marL="3009" marR="3009" marT="3009" marB="0" anchor="ctr">
                    <a:lnL>
                      <a:noFill/>
                    </a:lnL>
                    <a:lnR>
                      <a:noFill/>
                    </a:lnR>
                    <a:lnT>
                      <a:noFill/>
                    </a:lnT>
                    <a:lnB>
                      <a:noFill/>
                    </a:lnB>
                  </a:tcPr>
                </a:tc>
                <a:extLst>
                  <a:ext uri="{0D108BD9-81ED-4DB2-BD59-A6C34878D82A}">
                    <a16:rowId xmlns:a16="http://schemas.microsoft.com/office/drawing/2014/main" val="1843375980"/>
                  </a:ext>
                </a:extLst>
              </a:tr>
              <a:tr h="207235">
                <a:tc>
                  <a:txBody>
                    <a:bodyPr/>
                    <a:lstStyle/>
                    <a:p>
                      <a:pPr algn="l" rtl="0" fontAlgn="ctr"/>
                      <a:r>
                        <a:rPr lang="en-US" sz="1400" b="0" i="0" u="none" strike="noStrike">
                          <a:solidFill>
                            <a:srgbClr val="000000"/>
                          </a:solidFill>
                          <a:effectLst/>
                          <a:latin typeface="Times New Roman" panose="02020603050405020304" pitchFamily="18" charset="0"/>
                        </a:rPr>
                        <a:t>flood</a:t>
                      </a:r>
                    </a:p>
                  </a:txBody>
                  <a:tcPr marL="3009" marR="3009" marT="3009" marB="0" anchor="ctr">
                    <a:lnL>
                      <a:noFill/>
                    </a:lnL>
                    <a:lnR>
                      <a:noFill/>
                    </a:lnR>
                    <a:lnT>
                      <a:noFill/>
                    </a:lnT>
                    <a:lnB>
                      <a:noFill/>
                    </a:lnB>
                  </a:tcPr>
                </a:tc>
                <a:tc>
                  <a:txBody>
                    <a:bodyPr/>
                    <a:lstStyle/>
                    <a:p>
                      <a:pPr algn="l" rtl="0" fontAlgn="b"/>
                      <a:endParaRPr lang="en-US" sz="1400" b="0" i="0" u="none" strike="noStrike">
                        <a:solidFill>
                          <a:srgbClr val="000000"/>
                        </a:solidFill>
                        <a:effectLst/>
                        <a:latin typeface="Calibri" panose="020F0502020204030204" pitchFamily="34" charset="0"/>
                      </a:endParaRPr>
                    </a:p>
                  </a:txBody>
                  <a:tcPr marL="3009" marR="3009" marT="3009" marB="0" anchor="b">
                    <a:lnL>
                      <a:noFill/>
                    </a:lnL>
                    <a:lnR>
                      <a:noFill/>
                    </a:lnR>
                    <a:lnT>
                      <a:noFill/>
                    </a:lnT>
                    <a:lnB>
                      <a:noFill/>
                    </a:lnB>
                  </a:tcPr>
                </a:tc>
                <a:tc>
                  <a:txBody>
                    <a:bodyPr/>
                    <a:lstStyle/>
                    <a:p>
                      <a:pPr algn="l" rtl="0" fontAlgn="b"/>
                      <a:endParaRPr lang="en-US" sz="1400" b="0" i="0" u="none" strike="noStrike">
                        <a:solidFill>
                          <a:srgbClr val="000000"/>
                        </a:solidFill>
                        <a:effectLst/>
                        <a:latin typeface="Calibri" panose="020F0502020204030204" pitchFamily="34" charset="0"/>
                      </a:endParaRPr>
                    </a:p>
                  </a:txBody>
                  <a:tcPr marL="3009" marR="3009" marT="3009" marB="0" anchor="b">
                    <a:lnL>
                      <a:noFill/>
                    </a:lnL>
                    <a:lnR>
                      <a:noFill/>
                    </a:lnR>
                    <a:lnT>
                      <a:noFill/>
                    </a:lnT>
                    <a:lnB>
                      <a:noFill/>
                    </a:lnB>
                  </a:tcPr>
                </a:tc>
                <a:tc>
                  <a:txBody>
                    <a:bodyPr/>
                    <a:lstStyle/>
                    <a:p>
                      <a:pPr algn="ctr" rtl="0" fontAlgn="ctr"/>
                      <a:r>
                        <a:rPr lang="en-US" sz="1400" b="0" i="0" u="none" strike="noStrike">
                          <a:solidFill>
                            <a:srgbClr val="000000"/>
                          </a:solidFill>
                          <a:effectLst/>
                          <a:latin typeface="Times New Roman" panose="02020603050405020304" pitchFamily="18" charset="0"/>
                        </a:rPr>
                        <a:t>-147.5 (151.9)</a:t>
                      </a:r>
                    </a:p>
                  </a:txBody>
                  <a:tcPr marL="3009" marR="3009" marT="3009" marB="0" anchor="ctr">
                    <a:lnL>
                      <a:noFill/>
                    </a:lnL>
                    <a:lnR>
                      <a:noFill/>
                    </a:lnR>
                    <a:lnT>
                      <a:noFill/>
                    </a:lnT>
                    <a:lnB>
                      <a:noFill/>
                    </a:lnB>
                  </a:tcPr>
                </a:tc>
                <a:extLst>
                  <a:ext uri="{0D108BD9-81ED-4DB2-BD59-A6C34878D82A}">
                    <a16:rowId xmlns:a16="http://schemas.microsoft.com/office/drawing/2014/main" val="999632697"/>
                  </a:ext>
                </a:extLst>
              </a:tr>
              <a:tr h="207235">
                <a:tc>
                  <a:txBody>
                    <a:bodyPr/>
                    <a:lstStyle/>
                    <a:p>
                      <a:pPr algn="l" rtl="0" fontAlgn="ctr"/>
                      <a:r>
                        <a:rPr lang="en-US" sz="1400" b="0" i="0" u="none" strike="noStrike">
                          <a:solidFill>
                            <a:srgbClr val="000000"/>
                          </a:solidFill>
                          <a:effectLst/>
                          <a:latin typeface="Times New Roman" panose="02020603050405020304" pitchFamily="18" charset="0"/>
                        </a:rPr>
                        <a:t>pests</a:t>
                      </a:r>
                    </a:p>
                  </a:txBody>
                  <a:tcPr marL="3009" marR="3009" marT="3009" marB="0" anchor="ctr">
                    <a:lnL>
                      <a:noFill/>
                    </a:lnL>
                    <a:lnR>
                      <a:noFill/>
                    </a:lnR>
                    <a:lnT>
                      <a:noFill/>
                    </a:lnT>
                    <a:lnB>
                      <a:noFill/>
                    </a:lnB>
                  </a:tcPr>
                </a:tc>
                <a:tc>
                  <a:txBody>
                    <a:bodyPr/>
                    <a:lstStyle/>
                    <a:p>
                      <a:pPr algn="l" rtl="0" fontAlgn="b"/>
                      <a:endParaRPr lang="en-US" sz="1400" b="0" i="0" u="none" strike="noStrike">
                        <a:solidFill>
                          <a:srgbClr val="000000"/>
                        </a:solidFill>
                        <a:effectLst/>
                        <a:latin typeface="Calibri" panose="020F0502020204030204" pitchFamily="34" charset="0"/>
                      </a:endParaRPr>
                    </a:p>
                  </a:txBody>
                  <a:tcPr marL="3009" marR="3009" marT="3009" marB="0" anchor="b">
                    <a:lnL>
                      <a:noFill/>
                    </a:lnL>
                    <a:lnR>
                      <a:noFill/>
                    </a:lnR>
                    <a:lnT>
                      <a:noFill/>
                    </a:lnT>
                    <a:lnB>
                      <a:noFill/>
                    </a:lnB>
                  </a:tcPr>
                </a:tc>
                <a:tc>
                  <a:txBody>
                    <a:bodyPr/>
                    <a:lstStyle/>
                    <a:p>
                      <a:pPr algn="l" rtl="0" fontAlgn="b"/>
                      <a:endParaRPr lang="en-US" sz="1400" b="0" i="0" u="none" strike="noStrike">
                        <a:solidFill>
                          <a:srgbClr val="000000"/>
                        </a:solidFill>
                        <a:effectLst/>
                        <a:latin typeface="Calibri" panose="020F0502020204030204" pitchFamily="34" charset="0"/>
                      </a:endParaRPr>
                    </a:p>
                  </a:txBody>
                  <a:tcPr marL="3009" marR="3009" marT="3009" marB="0" anchor="b">
                    <a:lnL>
                      <a:noFill/>
                    </a:lnL>
                    <a:lnR>
                      <a:noFill/>
                    </a:lnR>
                    <a:lnT>
                      <a:noFill/>
                    </a:lnT>
                    <a:lnB>
                      <a:noFill/>
                    </a:lnB>
                  </a:tcPr>
                </a:tc>
                <a:tc>
                  <a:txBody>
                    <a:bodyPr/>
                    <a:lstStyle/>
                    <a:p>
                      <a:pPr algn="ctr" rtl="0" fontAlgn="ctr"/>
                      <a:r>
                        <a:rPr lang="en-US" sz="1400" b="0" i="0" u="none" strike="noStrike">
                          <a:solidFill>
                            <a:srgbClr val="000000"/>
                          </a:solidFill>
                          <a:effectLst/>
                          <a:latin typeface="Times New Roman" panose="02020603050405020304" pitchFamily="18" charset="0"/>
                        </a:rPr>
                        <a:t>178.9 (92.35)</a:t>
                      </a:r>
                    </a:p>
                  </a:txBody>
                  <a:tcPr marL="3009" marR="3009" marT="3009" marB="0" anchor="ctr">
                    <a:lnL>
                      <a:noFill/>
                    </a:lnL>
                    <a:lnR>
                      <a:noFill/>
                    </a:lnR>
                    <a:lnT>
                      <a:noFill/>
                    </a:lnT>
                    <a:lnB>
                      <a:noFill/>
                    </a:lnB>
                  </a:tcPr>
                </a:tc>
                <a:extLst>
                  <a:ext uri="{0D108BD9-81ED-4DB2-BD59-A6C34878D82A}">
                    <a16:rowId xmlns:a16="http://schemas.microsoft.com/office/drawing/2014/main" val="4005885820"/>
                  </a:ext>
                </a:extLst>
              </a:tr>
              <a:tr h="207235">
                <a:tc>
                  <a:txBody>
                    <a:bodyPr/>
                    <a:lstStyle/>
                    <a:p>
                      <a:pPr algn="l" rtl="0" fontAlgn="ctr"/>
                      <a:r>
                        <a:rPr lang="en-US" sz="1400" b="0" i="0" u="none" strike="noStrike">
                          <a:solidFill>
                            <a:srgbClr val="000000"/>
                          </a:solidFill>
                          <a:effectLst/>
                          <a:latin typeface="Times New Roman" panose="02020603050405020304" pitchFamily="18" charset="0"/>
                        </a:rPr>
                        <a:t>wind_ero</a:t>
                      </a:r>
                    </a:p>
                  </a:txBody>
                  <a:tcPr marL="3009" marR="3009" marT="3009" marB="0" anchor="ctr">
                    <a:lnL>
                      <a:noFill/>
                    </a:lnL>
                    <a:lnR>
                      <a:noFill/>
                    </a:lnR>
                    <a:lnT>
                      <a:noFill/>
                    </a:lnT>
                    <a:lnB>
                      <a:noFill/>
                    </a:lnB>
                  </a:tcPr>
                </a:tc>
                <a:tc>
                  <a:txBody>
                    <a:bodyPr/>
                    <a:lstStyle/>
                    <a:p>
                      <a:pPr algn="l" rtl="0" fontAlgn="b"/>
                      <a:endParaRPr lang="en-US" sz="1400" b="0" i="0" u="none" strike="noStrike">
                        <a:solidFill>
                          <a:srgbClr val="000000"/>
                        </a:solidFill>
                        <a:effectLst/>
                        <a:latin typeface="Calibri" panose="020F0502020204030204" pitchFamily="34" charset="0"/>
                      </a:endParaRPr>
                    </a:p>
                  </a:txBody>
                  <a:tcPr marL="3009" marR="3009" marT="3009" marB="0" anchor="b">
                    <a:lnL>
                      <a:noFill/>
                    </a:lnL>
                    <a:lnR>
                      <a:noFill/>
                    </a:lnR>
                    <a:lnT>
                      <a:noFill/>
                    </a:lnT>
                    <a:lnB>
                      <a:noFill/>
                    </a:lnB>
                  </a:tcPr>
                </a:tc>
                <a:tc>
                  <a:txBody>
                    <a:bodyPr/>
                    <a:lstStyle/>
                    <a:p>
                      <a:pPr algn="l" rtl="0" fontAlgn="b"/>
                      <a:endParaRPr lang="en-US" sz="1400" b="0" i="0" u="none" strike="noStrike">
                        <a:solidFill>
                          <a:srgbClr val="000000"/>
                        </a:solidFill>
                        <a:effectLst/>
                        <a:latin typeface="Calibri" panose="020F0502020204030204" pitchFamily="34" charset="0"/>
                      </a:endParaRPr>
                    </a:p>
                  </a:txBody>
                  <a:tcPr marL="3009" marR="3009" marT="3009" marB="0" anchor="b">
                    <a:lnL>
                      <a:noFill/>
                    </a:lnL>
                    <a:lnR>
                      <a:noFill/>
                    </a:lnR>
                    <a:lnT>
                      <a:noFill/>
                    </a:lnT>
                    <a:lnB>
                      <a:noFill/>
                    </a:lnB>
                  </a:tcPr>
                </a:tc>
                <a:tc>
                  <a:txBody>
                    <a:bodyPr/>
                    <a:lstStyle/>
                    <a:p>
                      <a:pPr algn="ctr" rtl="0" fontAlgn="ctr"/>
                      <a:r>
                        <a:rPr lang="en-US" sz="1400" b="0" i="0" u="none" strike="noStrike">
                          <a:solidFill>
                            <a:srgbClr val="000000"/>
                          </a:solidFill>
                          <a:effectLst/>
                          <a:latin typeface="Times New Roman" panose="02020603050405020304" pitchFamily="18" charset="0"/>
                        </a:rPr>
                        <a:t>17.07 (317.7)</a:t>
                      </a:r>
                    </a:p>
                  </a:txBody>
                  <a:tcPr marL="3009" marR="3009" marT="3009" marB="0" anchor="ctr">
                    <a:lnL>
                      <a:noFill/>
                    </a:lnL>
                    <a:lnR>
                      <a:noFill/>
                    </a:lnR>
                    <a:lnT>
                      <a:noFill/>
                    </a:lnT>
                    <a:lnB>
                      <a:noFill/>
                    </a:lnB>
                  </a:tcPr>
                </a:tc>
                <a:extLst>
                  <a:ext uri="{0D108BD9-81ED-4DB2-BD59-A6C34878D82A}">
                    <a16:rowId xmlns:a16="http://schemas.microsoft.com/office/drawing/2014/main" val="4196343259"/>
                  </a:ext>
                </a:extLst>
              </a:tr>
              <a:tr h="207235">
                <a:tc>
                  <a:txBody>
                    <a:bodyPr/>
                    <a:lstStyle/>
                    <a:p>
                      <a:pPr algn="l" rtl="0" fontAlgn="ctr"/>
                      <a:r>
                        <a:rPr lang="en-US" sz="1400" b="0" i="0" u="none" strike="noStrike">
                          <a:solidFill>
                            <a:srgbClr val="000000"/>
                          </a:solidFill>
                          <a:effectLst/>
                          <a:latin typeface="Times New Roman" panose="02020603050405020304" pitchFamily="18" charset="0"/>
                        </a:rPr>
                        <a:t>size</a:t>
                      </a:r>
                    </a:p>
                  </a:txBody>
                  <a:tcPr marL="3009" marR="3009" marT="3009" marB="0" anchor="ctr">
                    <a:lnL>
                      <a:noFill/>
                    </a:lnL>
                    <a:lnR>
                      <a:noFill/>
                    </a:lnR>
                    <a:lnT>
                      <a:noFill/>
                    </a:lnT>
                    <a:lnB>
                      <a:noFill/>
                    </a:lnB>
                  </a:tcPr>
                </a:tc>
                <a:tc>
                  <a:txBody>
                    <a:bodyPr/>
                    <a:lstStyle/>
                    <a:p>
                      <a:pPr algn="l" rtl="0" fontAlgn="b"/>
                      <a:endParaRPr lang="en-US" sz="1400" b="0" i="0" u="none" strike="noStrike">
                        <a:solidFill>
                          <a:srgbClr val="000000"/>
                        </a:solidFill>
                        <a:effectLst/>
                        <a:latin typeface="Calibri" panose="020F0502020204030204" pitchFamily="34" charset="0"/>
                      </a:endParaRPr>
                    </a:p>
                  </a:txBody>
                  <a:tcPr marL="3009" marR="3009" marT="3009" marB="0" anchor="b">
                    <a:lnL>
                      <a:noFill/>
                    </a:lnL>
                    <a:lnR>
                      <a:noFill/>
                    </a:lnR>
                    <a:lnT>
                      <a:noFill/>
                    </a:lnT>
                    <a:lnB>
                      <a:noFill/>
                    </a:lnB>
                  </a:tcPr>
                </a:tc>
                <a:tc>
                  <a:txBody>
                    <a:bodyPr/>
                    <a:lstStyle/>
                    <a:p>
                      <a:pPr algn="l" rtl="0" fontAlgn="b"/>
                      <a:endParaRPr lang="en-US" sz="1400" b="0" i="0" u="none" strike="noStrike">
                        <a:solidFill>
                          <a:srgbClr val="000000"/>
                        </a:solidFill>
                        <a:effectLst/>
                        <a:latin typeface="Calibri" panose="020F0502020204030204" pitchFamily="34" charset="0"/>
                      </a:endParaRPr>
                    </a:p>
                  </a:txBody>
                  <a:tcPr marL="3009" marR="3009" marT="3009" marB="0" anchor="b">
                    <a:lnL>
                      <a:noFill/>
                    </a:lnL>
                    <a:lnR>
                      <a:noFill/>
                    </a:lnR>
                    <a:lnT>
                      <a:noFill/>
                    </a:lnT>
                    <a:lnB>
                      <a:noFill/>
                    </a:lnB>
                  </a:tcPr>
                </a:tc>
                <a:tc>
                  <a:txBody>
                    <a:bodyPr/>
                    <a:lstStyle/>
                    <a:p>
                      <a:pPr algn="ctr" rtl="0" fontAlgn="ctr"/>
                      <a:r>
                        <a:rPr lang="en-US" sz="1400" b="1" i="0" u="none" strike="noStrike">
                          <a:solidFill>
                            <a:srgbClr val="000000"/>
                          </a:solidFill>
                          <a:effectLst/>
                          <a:latin typeface="Times New Roman" panose="02020603050405020304" pitchFamily="18" charset="0"/>
                        </a:rPr>
                        <a:t>23.70* (11.56)</a:t>
                      </a:r>
                    </a:p>
                  </a:txBody>
                  <a:tcPr marL="3009" marR="3009" marT="3009" marB="0" anchor="ctr">
                    <a:lnL>
                      <a:noFill/>
                    </a:lnL>
                    <a:lnR>
                      <a:noFill/>
                    </a:lnR>
                    <a:lnT>
                      <a:noFill/>
                    </a:lnT>
                    <a:lnB>
                      <a:noFill/>
                    </a:lnB>
                  </a:tcPr>
                </a:tc>
                <a:extLst>
                  <a:ext uri="{0D108BD9-81ED-4DB2-BD59-A6C34878D82A}">
                    <a16:rowId xmlns:a16="http://schemas.microsoft.com/office/drawing/2014/main" val="3172483591"/>
                  </a:ext>
                </a:extLst>
              </a:tr>
              <a:tr h="207235">
                <a:tc>
                  <a:txBody>
                    <a:bodyPr/>
                    <a:lstStyle/>
                    <a:p>
                      <a:pPr algn="l" rtl="0" fontAlgn="ctr"/>
                      <a:r>
                        <a:rPr lang="en-US" sz="1400" b="0" i="0" u="none" strike="noStrike">
                          <a:solidFill>
                            <a:srgbClr val="000000"/>
                          </a:solidFill>
                          <a:effectLst/>
                          <a:latin typeface="Times New Roman" panose="02020603050405020304" pitchFamily="18" charset="0"/>
                        </a:rPr>
                        <a:t>accesscredit</a:t>
                      </a:r>
                    </a:p>
                  </a:txBody>
                  <a:tcPr marL="3009" marR="3009" marT="3009" marB="0" anchor="ctr">
                    <a:lnL>
                      <a:noFill/>
                    </a:lnL>
                    <a:lnR>
                      <a:noFill/>
                    </a:lnR>
                    <a:lnT>
                      <a:noFill/>
                    </a:lnT>
                    <a:lnB>
                      <a:noFill/>
                    </a:lnB>
                  </a:tcPr>
                </a:tc>
                <a:tc>
                  <a:txBody>
                    <a:bodyPr/>
                    <a:lstStyle/>
                    <a:p>
                      <a:pPr algn="l" rtl="0" fontAlgn="b"/>
                      <a:endParaRPr lang="en-US" sz="1400" b="0" i="0" u="none" strike="noStrike">
                        <a:solidFill>
                          <a:srgbClr val="000000"/>
                        </a:solidFill>
                        <a:effectLst/>
                        <a:latin typeface="Calibri" panose="020F0502020204030204" pitchFamily="34" charset="0"/>
                      </a:endParaRPr>
                    </a:p>
                  </a:txBody>
                  <a:tcPr marL="3009" marR="3009" marT="3009" marB="0" anchor="b">
                    <a:lnL>
                      <a:noFill/>
                    </a:lnL>
                    <a:lnR>
                      <a:noFill/>
                    </a:lnR>
                    <a:lnT>
                      <a:noFill/>
                    </a:lnT>
                    <a:lnB>
                      <a:noFill/>
                    </a:lnB>
                  </a:tcPr>
                </a:tc>
                <a:tc>
                  <a:txBody>
                    <a:bodyPr/>
                    <a:lstStyle/>
                    <a:p>
                      <a:pPr algn="l" rtl="0" fontAlgn="b"/>
                      <a:endParaRPr lang="en-US" sz="1400" b="0" i="0" u="none" strike="noStrike">
                        <a:solidFill>
                          <a:srgbClr val="000000"/>
                        </a:solidFill>
                        <a:effectLst/>
                        <a:latin typeface="Calibri" panose="020F0502020204030204" pitchFamily="34" charset="0"/>
                      </a:endParaRPr>
                    </a:p>
                  </a:txBody>
                  <a:tcPr marL="3009" marR="3009" marT="3009" marB="0" anchor="b">
                    <a:lnL>
                      <a:noFill/>
                    </a:lnL>
                    <a:lnR>
                      <a:noFill/>
                    </a:lnR>
                    <a:lnT>
                      <a:noFill/>
                    </a:lnT>
                    <a:lnB>
                      <a:noFill/>
                    </a:lnB>
                  </a:tcPr>
                </a:tc>
                <a:tc>
                  <a:txBody>
                    <a:bodyPr/>
                    <a:lstStyle/>
                    <a:p>
                      <a:pPr algn="ctr" rtl="0" fontAlgn="ctr"/>
                      <a:r>
                        <a:rPr lang="en-US" sz="1400" b="0" i="0" u="none" strike="noStrike">
                          <a:solidFill>
                            <a:srgbClr val="000000"/>
                          </a:solidFill>
                          <a:effectLst/>
                          <a:latin typeface="Times New Roman" panose="02020603050405020304" pitchFamily="18" charset="0"/>
                        </a:rPr>
                        <a:t>-86.07 (111.6)</a:t>
                      </a:r>
                    </a:p>
                  </a:txBody>
                  <a:tcPr marL="3009" marR="3009" marT="3009" marB="0" anchor="ctr">
                    <a:lnL>
                      <a:noFill/>
                    </a:lnL>
                    <a:lnR>
                      <a:noFill/>
                    </a:lnR>
                    <a:lnT>
                      <a:noFill/>
                    </a:lnT>
                    <a:lnB>
                      <a:noFill/>
                    </a:lnB>
                  </a:tcPr>
                </a:tc>
                <a:extLst>
                  <a:ext uri="{0D108BD9-81ED-4DB2-BD59-A6C34878D82A}">
                    <a16:rowId xmlns:a16="http://schemas.microsoft.com/office/drawing/2014/main" val="1781294314"/>
                  </a:ext>
                </a:extLst>
              </a:tr>
              <a:tr h="207235">
                <a:tc>
                  <a:txBody>
                    <a:bodyPr/>
                    <a:lstStyle/>
                    <a:p>
                      <a:pPr algn="l" rtl="0" fontAlgn="ctr"/>
                      <a:r>
                        <a:rPr lang="en-US" sz="1400" b="0" i="0" u="none" strike="noStrike">
                          <a:solidFill>
                            <a:srgbClr val="000000"/>
                          </a:solidFill>
                          <a:effectLst/>
                          <a:latin typeface="Times New Roman" panose="02020603050405020304" pitchFamily="18" charset="0"/>
                        </a:rPr>
                        <a:t>married</a:t>
                      </a:r>
                    </a:p>
                  </a:txBody>
                  <a:tcPr marL="3009" marR="3009" marT="3009" marB="0" anchor="ctr">
                    <a:lnL>
                      <a:noFill/>
                    </a:lnL>
                    <a:lnR>
                      <a:noFill/>
                    </a:lnR>
                    <a:lnT>
                      <a:noFill/>
                    </a:lnT>
                    <a:lnB>
                      <a:noFill/>
                    </a:lnB>
                  </a:tcPr>
                </a:tc>
                <a:tc>
                  <a:txBody>
                    <a:bodyPr/>
                    <a:lstStyle/>
                    <a:p>
                      <a:pPr algn="l" rtl="0" fontAlgn="b"/>
                      <a:endParaRPr lang="en-US" sz="1400" b="0" i="0" u="none" strike="noStrike">
                        <a:solidFill>
                          <a:srgbClr val="000000"/>
                        </a:solidFill>
                        <a:effectLst/>
                        <a:latin typeface="Calibri" panose="020F0502020204030204" pitchFamily="34" charset="0"/>
                      </a:endParaRPr>
                    </a:p>
                  </a:txBody>
                  <a:tcPr marL="3009" marR="3009" marT="3009" marB="0" anchor="b">
                    <a:lnL>
                      <a:noFill/>
                    </a:lnL>
                    <a:lnR>
                      <a:noFill/>
                    </a:lnR>
                    <a:lnT>
                      <a:noFill/>
                    </a:lnT>
                    <a:lnB>
                      <a:noFill/>
                    </a:lnB>
                  </a:tcPr>
                </a:tc>
                <a:tc>
                  <a:txBody>
                    <a:bodyPr/>
                    <a:lstStyle/>
                    <a:p>
                      <a:pPr algn="l" rtl="0" fontAlgn="b"/>
                      <a:endParaRPr lang="en-US" sz="1400" b="0" i="0" u="none" strike="noStrike">
                        <a:solidFill>
                          <a:srgbClr val="000000"/>
                        </a:solidFill>
                        <a:effectLst/>
                        <a:latin typeface="Calibri" panose="020F0502020204030204" pitchFamily="34" charset="0"/>
                      </a:endParaRPr>
                    </a:p>
                  </a:txBody>
                  <a:tcPr marL="3009" marR="3009" marT="3009" marB="0" anchor="b">
                    <a:lnL>
                      <a:noFill/>
                    </a:lnL>
                    <a:lnR>
                      <a:noFill/>
                    </a:lnR>
                    <a:lnT>
                      <a:noFill/>
                    </a:lnT>
                    <a:lnB>
                      <a:noFill/>
                    </a:lnB>
                  </a:tcPr>
                </a:tc>
                <a:tc>
                  <a:txBody>
                    <a:bodyPr/>
                    <a:lstStyle/>
                    <a:p>
                      <a:pPr algn="ctr" rtl="0" fontAlgn="ctr"/>
                      <a:r>
                        <a:rPr lang="en-US" sz="1400" b="0" i="0" u="none" strike="noStrike">
                          <a:solidFill>
                            <a:srgbClr val="000000"/>
                          </a:solidFill>
                          <a:effectLst/>
                          <a:latin typeface="Times New Roman" panose="02020603050405020304" pitchFamily="18" charset="0"/>
                        </a:rPr>
                        <a:t>167.2 (114.9)</a:t>
                      </a:r>
                    </a:p>
                  </a:txBody>
                  <a:tcPr marL="3009" marR="3009" marT="3009" marB="0" anchor="ctr">
                    <a:lnL>
                      <a:noFill/>
                    </a:lnL>
                    <a:lnR>
                      <a:noFill/>
                    </a:lnR>
                    <a:lnT>
                      <a:noFill/>
                    </a:lnT>
                    <a:lnB>
                      <a:noFill/>
                    </a:lnB>
                  </a:tcPr>
                </a:tc>
                <a:extLst>
                  <a:ext uri="{0D108BD9-81ED-4DB2-BD59-A6C34878D82A}">
                    <a16:rowId xmlns:a16="http://schemas.microsoft.com/office/drawing/2014/main" val="2408497762"/>
                  </a:ext>
                </a:extLst>
              </a:tr>
              <a:tr h="207235">
                <a:tc>
                  <a:txBody>
                    <a:bodyPr/>
                    <a:lstStyle/>
                    <a:p>
                      <a:pPr algn="l" rtl="0" fontAlgn="ctr"/>
                      <a:r>
                        <a:rPr lang="en-US" sz="1400" b="0" i="0" u="none" strike="noStrike">
                          <a:solidFill>
                            <a:srgbClr val="000000"/>
                          </a:solidFill>
                          <a:effectLst/>
                          <a:latin typeface="Times New Roman" panose="02020603050405020304" pitchFamily="18" charset="0"/>
                        </a:rPr>
                        <a:t>literacy</a:t>
                      </a:r>
                    </a:p>
                  </a:txBody>
                  <a:tcPr marL="3009" marR="3009" marT="3009" marB="0" anchor="ctr">
                    <a:lnL>
                      <a:noFill/>
                    </a:lnL>
                    <a:lnR>
                      <a:noFill/>
                    </a:lnR>
                    <a:lnT>
                      <a:noFill/>
                    </a:lnT>
                    <a:lnB>
                      <a:noFill/>
                    </a:lnB>
                  </a:tcPr>
                </a:tc>
                <a:tc>
                  <a:txBody>
                    <a:bodyPr/>
                    <a:lstStyle/>
                    <a:p>
                      <a:pPr algn="l" rtl="0" fontAlgn="b"/>
                      <a:endParaRPr lang="en-US" sz="1400" b="0" i="0" u="none" strike="noStrike">
                        <a:solidFill>
                          <a:srgbClr val="000000"/>
                        </a:solidFill>
                        <a:effectLst/>
                        <a:latin typeface="Calibri" panose="020F0502020204030204" pitchFamily="34" charset="0"/>
                      </a:endParaRPr>
                    </a:p>
                  </a:txBody>
                  <a:tcPr marL="3009" marR="3009" marT="3009" marB="0" anchor="b">
                    <a:lnL>
                      <a:noFill/>
                    </a:lnL>
                    <a:lnR>
                      <a:noFill/>
                    </a:lnR>
                    <a:lnT>
                      <a:noFill/>
                    </a:lnT>
                    <a:lnB>
                      <a:noFill/>
                    </a:lnB>
                  </a:tcPr>
                </a:tc>
                <a:tc>
                  <a:txBody>
                    <a:bodyPr/>
                    <a:lstStyle/>
                    <a:p>
                      <a:pPr algn="l" rtl="0" fontAlgn="b"/>
                      <a:endParaRPr lang="en-US" sz="1400" b="0" i="0" u="none" strike="noStrike">
                        <a:solidFill>
                          <a:srgbClr val="000000"/>
                        </a:solidFill>
                        <a:effectLst/>
                        <a:latin typeface="Calibri" panose="020F0502020204030204" pitchFamily="34" charset="0"/>
                      </a:endParaRPr>
                    </a:p>
                  </a:txBody>
                  <a:tcPr marL="3009" marR="3009" marT="3009" marB="0" anchor="b">
                    <a:lnL>
                      <a:noFill/>
                    </a:lnL>
                    <a:lnR>
                      <a:noFill/>
                    </a:lnR>
                    <a:lnT>
                      <a:noFill/>
                    </a:lnT>
                    <a:lnB>
                      <a:noFill/>
                    </a:lnB>
                  </a:tcPr>
                </a:tc>
                <a:tc>
                  <a:txBody>
                    <a:bodyPr/>
                    <a:lstStyle/>
                    <a:p>
                      <a:pPr algn="ctr" rtl="0" fontAlgn="ctr"/>
                      <a:r>
                        <a:rPr lang="en-US" sz="1400" b="0" i="0" u="none" strike="noStrike">
                          <a:solidFill>
                            <a:srgbClr val="000000"/>
                          </a:solidFill>
                          <a:effectLst/>
                          <a:latin typeface="Times New Roman" panose="02020603050405020304" pitchFamily="18" charset="0"/>
                        </a:rPr>
                        <a:t>74.48 (197.0)</a:t>
                      </a:r>
                    </a:p>
                  </a:txBody>
                  <a:tcPr marL="3009" marR="3009" marT="3009" marB="0" anchor="ctr">
                    <a:lnL>
                      <a:noFill/>
                    </a:lnL>
                    <a:lnR>
                      <a:noFill/>
                    </a:lnR>
                    <a:lnT>
                      <a:noFill/>
                    </a:lnT>
                    <a:lnB>
                      <a:noFill/>
                    </a:lnB>
                  </a:tcPr>
                </a:tc>
                <a:extLst>
                  <a:ext uri="{0D108BD9-81ED-4DB2-BD59-A6C34878D82A}">
                    <a16:rowId xmlns:a16="http://schemas.microsoft.com/office/drawing/2014/main" val="4117480903"/>
                  </a:ext>
                </a:extLst>
              </a:tr>
              <a:tr h="207235">
                <a:tc>
                  <a:txBody>
                    <a:bodyPr/>
                    <a:lstStyle/>
                    <a:p>
                      <a:pPr algn="l" rtl="0" fontAlgn="ctr"/>
                      <a:r>
                        <a:rPr lang="en-US" sz="1400" b="0" i="0" u="none" strike="noStrike">
                          <a:solidFill>
                            <a:srgbClr val="000000"/>
                          </a:solidFill>
                          <a:effectLst/>
                          <a:latin typeface="Times New Roman" panose="02020603050405020304" pitchFamily="18" charset="0"/>
                        </a:rPr>
                        <a:t>male</a:t>
                      </a:r>
                    </a:p>
                  </a:txBody>
                  <a:tcPr marL="3009" marR="3009" marT="3009" marB="0" anchor="ctr">
                    <a:lnL>
                      <a:noFill/>
                    </a:lnL>
                    <a:lnR>
                      <a:noFill/>
                    </a:lnR>
                    <a:lnT>
                      <a:noFill/>
                    </a:lnT>
                    <a:lnB>
                      <a:noFill/>
                    </a:lnB>
                  </a:tcPr>
                </a:tc>
                <a:tc>
                  <a:txBody>
                    <a:bodyPr/>
                    <a:lstStyle/>
                    <a:p>
                      <a:pPr algn="l" rtl="0" fontAlgn="b"/>
                      <a:endParaRPr lang="en-US" sz="1400" b="0" i="0" u="none" strike="noStrike">
                        <a:solidFill>
                          <a:srgbClr val="000000"/>
                        </a:solidFill>
                        <a:effectLst/>
                        <a:latin typeface="Calibri" panose="020F0502020204030204" pitchFamily="34" charset="0"/>
                      </a:endParaRPr>
                    </a:p>
                  </a:txBody>
                  <a:tcPr marL="3009" marR="3009" marT="3009" marB="0" anchor="b">
                    <a:lnL>
                      <a:noFill/>
                    </a:lnL>
                    <a:lnR>
                      <a:noFill/>
                    </a:lnR>
                    <a:lnT>
                      <a:noFill/>
                    </a:lnT>
                    <a:lnB>
                      <a:noFill/>
                    </a:lnB>
                  </a:tcPr>
                </a:tc>
                <a:tc>
                  <a:txBody>
                    <a:bodyPr/>
                    <a:lstStyle/>
                    <a:p>
                      <a:pPr algn="l" rtl="0" fontAlgn="b"/>
                      <a:endParaRPr lang="en-US" sz="1400" b="0" i="0" u="none" strike="noStrike">
                        <a:solidFill>
                          <a:srgbClr val="000000"/>
                        </a:solidFill>
                        <a:effectLst/>
                        <a:latin typeface="Calibri" panose="020F0502020204030204" pitchFamily="34" charset="0"/>
                      </a:endParaRPr>
                    </a:p>
                  </a:txBody>
                  <a:tcPr marL="3009" marR="3009" marT="3009" marB="0" anchor="b">
                    <a:lnL>
                      <a:noFill/>
                    </a:lnL>
                    <a:lnR>
                      <a:noFill/>
                    </a:lnR>
                    <a:lnT>
                      <a:noFill/>
                    </a:lnT>
                    <a:lnB>
                      <a:noFill/>
                    </a:lnB>
                  </a:tcPr>
                </a:tc>
                <a:tc>
                  <a:txBody>
                    <a:bodyPr/>
                    <a:lstStyle/>
                    <a:p>
                      <a:pPr algn="ctr" rtl="0" fontAlgn="ctr"/>
                      <a:r>
                        <a:rPr lang="en-US" sz="1400" b="0" i="0" u="none" strike="noStrike">
                          <a:solidFill>
                            <a:srgbClr val="000000"/>
                          </a:solidFill>
                          <a:effectLst/>
                          <a:latin typeface="Times New Roman" panose="02020603050405020304" pitchFamily="18" charset="0"/>
                        </a:rPr>
                        <a:t>84.98 (420.2)</a:t>
                      </a:r>
                    </a:p>
                  </a:txBody>
                  <a:tcPr marL="3009" marR="3009" marT="3009" marB="0" anchor="ctr">
                    <a:lnL>
                      <a:noFill/>
                    </a:lnL>
                    <a:lnR>
                      <a:noFill/>
                    </a:lnR>
                    <a:lnT>
                      <a:noFill/>
                    </a:lnT>
                    <a:lnB>
                      <a:noFill/>
                    </a:lnB>
                  </a:tcPr>
                </a:tc>
                <a:extLst>
                  <a:ext uri="{0D108BD9-81ED-4DB2-BD59-A6C34878D82A}">
                    <a16:rowId xmlns:a16="http://schemas.microsoft.com/office/drawing/2014/main" val="2814124094"/>
                  </a:ext>
                </a:extLst>
              </a:tr>
              <a:tr h="207235">
                <a:tc>
                  <a:txBody>
                    <a:bodyPr/>
                    <a:lstStyle/>
                    <a:p>
                      <a:pPr algn="l" rtl="0" fontAlgn="ctr"/>
                      <a:r>
                        <a:rPr lang="en-US" sz="1400" b="0" i="0" u="none" strike="noStrike">
                          <a:solidFill>
                            <a:srgbClr val="000000"/>
                          </a:solidFill>
                          <a:effectLst/>
                          <a:latin typeface="Times New Roman" panose="02020603050405020304" pitchFamily="18" charset="0"/>
                        </a:rPr>
                        <a:t>Age</a:t>
                      </a:r>
                    </a:p>
                  </a:txBody>
                  <a:tcPr marL="3009" marR="3009" marT="3009" marB="0" anchor="ctr">
                    <a:lnL>
                      <a:noFill/>
                    </a:lnL>
                    <a:lnR>
                      <a:noFill/>
                    </a:lnR>
                    <a:lnT>
                      <a:noFill/>
                    </a:lnT>
                    <a:lnB>
                      <a:noFill/>
                    </a:lnB>
                  </a:tcPr>
                </a:tc>
                <a:tc>
                  <a:txBody>
                    <a:bodyPr/>
                    <a:lstStyle/>
                    <a:p>
                      <a:pPr algn="l" rtl="0" fontAlgn="b"/>
                      <a:endParaRPr lang="en-US" sz="1400" b="0" i="0" u="none" strike="noStrike">
                        <a:solidFill>
                          <a:srgbClr val="000000"/>
                        </a:solidFill>
                        <a:effectLst/>
                        <a:latin typeface="Calibri" panose="020F0502020204030204" pitchFamily="34" charset="0"/>
                      </a:endParaRPr>
                    </a:p>
                  </a:txBody>
                  <a:tcPr marL="3009" marR="3009" marT="3009" marB="0" anchor="b">
                    <a:lnL>
                      <a:noFill/>
                    </a:lnL>
                    <a:lnR>
                      <a:noFill/>
                    </a:lnR>
                    <a:lnT>
                      <a:noFill/>
                    </a:lnT>
                    <a:lnB>
                      <a:noFill/>
                    </a:lnB>
                  </a:tcPr>
                </a:tc>
                <a:tc>
                  <a:txBody>
                    <a:bodyPr/>
                    <a:lstStyle/>
                    <a:p>
                      <a:pPr algn="l" rtl="0" fontAlgn="b"/>
                      <a:endParaRPr lang="en-US" sz="1400" b="0" i="0" u="none" strike="noStrike">
                        <a:solidFill>
                          <a:srgbClr val="000000"/>
                        </a:solidFill>
                        <a:effectLst/>
                        <a:latin typeface="Calibri" panose="020F0502020204030204" pitchFamily="34" charset="0"/>
                      </a:endParaRPr>
                    </a:p>
                  </a:txBody>
                  <a:tcPr marL="3009" marR="3009" marT="3009" marB="0" anchor="b">
                    <a:lnL>
                      <a:noFill/>
                    </a:lnL>
                    <a:lnR>
                      <a:noFill/>
                    </a:lnR>
                    <a:lnT>
                      <a:noFill/>
                    </a:lnT>
                    <a:lnB>
                      <a:noFill/>
                    </a:lnB>
                  </a:tcPr>
                </a:tc>
                <a:tc>
                  <a:txBody>
                    <a:bodyPr/>
                    <a:lstStyle/>
                    <a:p>
                      <a:pPr algn="ctr" rtl="0" fontAlgn="ctr"/>
                      <a:r>
                        <a:rPr lang="en-US" sz="1400" b="1" i="0" u="none" strike="noStrike">
                          <a:solidFill>
                            <a:srgbClr val="000000"/>
                          </a:solidFill>
                          <a:effectLst/>
                          <a:latin typeface="Times New Roman" panose="02020603050405020304" pitchFamily="18" charset="0"/>
                        </a:rPr>
                        <a:t>13.99*** (2.212)</a:t>
                      </a:r>
                    </a:p>
                  </a:txBody>
                  <a:tcPr marL="3009" marR="3009" marT="3009" marB="0" anchor="ctr">
                    <a:lnL>
                      <a:noFill/>
                    </a:lnL>
                    <a:lnR>
                      <a:noFill/>
                    </a:lnR>
                    <a:lnT>
                      <a:noFill/>
                    </a:lnT>
                    <a:lnB>
                      <a:noFill/>
                    </a:lnB>
                  </a:tcPr>
                </a:tc>
                <a:extLst>
                  <a:ext uri="{0D108BD9-81ED-4DB2-BD59-A6C34878D82A}">
                    <a16:rowId xmlns:a16="http://schemas.microsoft.com/office/drawing/2014/main" val="253021504"/>
                  </a:ext>
                </a:extLst>
              </a:tr>
              <a:tr h="207235">
                <a:tc>
                  <a:txBody>
                    <a:bodyPr/>
                    <a:lstStyle/>
                    <a:p>
                      <a:pPr algn="l" rtl="0" fontAlgn="ctr"/>
                      <a:r>
                        <a:rPr lang="en-US" sz="1400" b="0" i="0" u="none" strike="noStrike">
                          <a:solidFill>
                            <a:srgbClr val="000000"/>
                          </a:solidFill>
                          <a:effectLst/>
                          <a:latin typeface="Times New Roman" panose="02020603050405020304" pitchFamily="18" charset="0"/>
                        </a:rPr>
                        <a:t>off_farmjob</a:t>
                      </a:r>
                    </a:p>
                  </a:txBody>
                  <a:tcPr marL="3009" marR="3009" marT="3009" marB="0" anchor="ctr">
                    <a:lnL>
                      <a:noFill/>
                    </a:lnL>
                    <a:lnR>
                      <a:noFill/>
                    </a:lnR>
                    <a:lnT>
                      <a:noFill/>
                    </a:lnT>
                    <a:lnB>
                      <a:noFill/>
                    </a:lnB>
                  </a:tcPr>
                </a:tc>
                <a:tc>
                  <a:txBody>
                    <a:bodyPr/>
                    <a:lstStyle/>
                    <a:p>
                      <a:pPr algn="l" rtl="0" fontAlgn="b"/>
                      <a:endParaRPr lang="en-US" sz="1400" b="0" i="0" u="none" strike="noStrike">
                        <a:solidFill>
                          <a:srgbClr val="000000"/>
                        </a:solidFill>
                        <a:effectLst/>
                        <a:latin typeface="Calibri" panose="020F0502020204030204" pitchFamily="34" charset="0"/>
                      </a:endParaRPr>
                    </a:p>
                  </a:txBody>
                  <a:tcPr marL="3009" marR="3009" marT="3009" marB="0" anchor="b">
                    <a:lnL>
                      <a:noFill/>
                    </a:lnL>
                    <a:lnR>
                      <a:noFill/>
                    </a:lnR>
                    <a:lnT>
                      <a:noFill/>
                    </a:lnT>
                    <a:lnB>
                      <a:noFill/>
                    </a:lnB>
                  </a:tcPr>
                </a:tc>
                <a:tc>
                  <a:txBody>
                    <a:bodyPr/>
                    <a:lstStyle/>
                    <a:p>
                      <a:pPr algn="l" rtl="0" fontAlgn="b"/>
                      <a:endParaRPr lang="en-US" sz="1400" b="0" i="0" u="none" strike="noStrike">
                        <a:solidFill>
                          <a:srgbClr val="000000"/>
                        </a:solidFill>
                        <a:effectLst/>
                        <a:latin typeface="Calibri" panose="020F0502020204030204" pitchFamily="34" charset="0"/>
                      </a:endParaRPr>
                    </a:p>
                  </a:txBody>
                  <a:tcPr marL="3009" marR="3009" marT="3009" marB="0" anchor="b">
                    <a:lnL>
                      <a:noFill/>
                    </a:lnL>
                    <a:lnR>
                      <a:noFill/>
                    </a:lnR>
                    <a:lnT>
                      <a:noFill/>
                    </a:lnT>
                    <a:lnB>
                      <a:noFill/>
                    </a:lnB>
                  </a:tcPr>
                </a:tc>
                <a:tc>
                  <a:txBody>
                    <a:bodyPr/>
                    <a:lstStyle/>
                    <a:p>
                      <a:pPr algn="ctr" rtl="0" fontAlgn="ctr"/>
                      <a:r>
                        <a:rPr lang="en-US" sz="1400" b="0" i="0" u="none" strike="noStrike">
                          <a:solidFill>
                            <a:srgbClr val="000000"/>
                          </a:solidFill>
                          <a:effectLst/>
                          <a:latin typeface="Times New Roman" panose="02020603050405020304" pitchFamily="18" charset="0"/>
                        </a:rPr>
                        <a:t>47.91 (80.56)</a:t>
                      </a:r>
                    </a:p>
                  </a:txBody>
                  <a:tcPr marL="3009" marR="3009" marT="3009" marB="0" anchor="ctr">
                    <a:lnL>
                      <a:noFill/>
                    </a:lnL>
                    <a:lnR>
                      <a:noFill/>
                    </a:lnR>
                    <a:lnT>
                      <a:noFill/>
                    </a:lnT>
                    <a:lnB>
                      <a:noFill/>
                    </a:lnB>
                  </a:tcPr>
                </a:tc>
                <a:extLst>
                  <a:ext uri="{0D108BD9-81ED-4DB2-BD59-A6C34878D82A}">
                    <a16:rowId xmlns:a16="http://schemas.microsoft.com/office/drawing/2014/main" val="1757665096"/>
                  </a:ext>
                </a:extLst>
              </a:tr>
              <a:tr h="207235">
                <a:tc>
                  <a:txBody>
                    <a:bodyPr/>
                    <a:lstStyle/>
                    <a:p>
                      <a:pPr algn="l" rtl="0" fontAlgn="ctr"/>
                      <a:r>
                        <a:rPr lang="en-US" sz="1400" b="0" i="0" u="none" strike="noStrike">
                          <a:solidFill>
                            <a:srgbClr val="000000"/>
                          </a:solidFill>
                          <a:effectLst/>
                          <a:latin typeface="Times New Roman" panose="02020603050405020304" pitchFamily="18" charset="0"/>
                        </a:rPr>
                        <a:t>machinery</a:t>
                      </a:r>
                    </a:p>
                  </a:txBody>
                  <a:tcPr marL="3009" marR="3009" marT="3009" marB="0" anchor="ctr">
                    <a:lnL>
                      <a:noFill/>
                    </a:lnL>
                    <a:lnR>
                      <a:noFill/>
                    </a:lnR>
                    <a:lnT>
                      <a:noFill/>
                    </a:lnT>
                    <a:lnB>
                      <a:noFill/>
                    </a:lnB>
                  </a:tcPr>
                </a:tc>
                <a:tc>
                  <a:txBody>
                    <a:bodyPr/>
                    <a:lstStyle/>
                    <a:p>
                      <a:pPr algn="l" rtl="0" fontAlgn="b"/>
                      <a:endParaRPr lang="en-US" sz="1400" b="0" i="0" u="none" strike="noStrike">
                        <a:solidFill>
                          <a:srgbClr val="000000"/>
                        </a:solidFill>
                        <a:effectLst/>
                        <a:latin typeface="Calibri" panose="020F0502020204030204" pitchFamily="34" charset="0"/>
                      </a:endParaRPr>
                    </a:p>
                  </a:txBody>
                  <a:tcPr marL="3009" marR="3009" marT="3009" marB="0" anchor="b">
                    <a:lnL>
                      <a:noFill/>
                    </a:lnL>
                    <a:lnR>
                      <a:noFill/>
                    </a:lnR>
                    <a:lnT>
                      <a:noFill/>
                    </a:lnT>
                    <a:lnB>
                      <a:noFill/>
                    </a:lnB>
                  </a:tcPr>
                </a:tc>
                <a:tc>
                  <a:txBody>
                    <a:bodyPr/>
                    <a:lstStyle/>
                    <a:p>
                      <a:pPr algn="l" rtl="0" fontAlgn="b"/>
                      <a:endParaRPr lang="en-US" sz="1400" b="0" i="0" u="none" strike="noStrike">
                        <a:solidFill>
                          <a:srgbClr val="000000"/>
                        </a:solidFill>
                        <a:effectLst/>
                        <a:latin typeface="Calibri" panose="020F0502020204030204" pitchFamily="34" charset="0"/>
                      </a:endParaRPr>
                    </a:p>
                  </a:txBody>
                  <a:tcPr marL="3009" marR="3009" marT="3009" marB="0" anchor="b">
                    <a:lnL>
                      <a:noFill/>
                    </a:lnL>
                    <a:lnR>
                      <a:noFill/>
                    </a:lnR>
                    <a:lnT>
                      <a:noFill/>
                    </a:lnT>
                    <a:lnB>
                      <a:noFill/>
                    </a:lnB>
                  </a:tcPr>
                </a:tc>
                <a:tc>
                  <a:txBody>
                    <a:bodyPr/>
                    <a:lstStyle/>
                    <a:p>
                      <a:pPr algn="ctr" rtl="0" fontAlgn="ctr"/>
                      <a:r>
                        <a:rPr lang="en-US" sz="1400" b="0" i="0" u="none" strike="noStrike">
                          <a:solidFill>
                            <a:srgbClr val="000000"/>
                          </a:solidFill>
                          <a:effectLst/>
                          <a:latin typeface="Times New Roman" panose="02020603050405020304" pitchFamily="18" charset="0"/>
                        </a:rPr>
                        <a:t>-320.8</a:t>
                      </a:r>
                    </a:p>
                  </a:txBody>
                  <a:tcPr marL="3009" marR="3009" marT="3009" marB="0" anchor="ctr">
                    <a:lnL>
                      <a:noFill/>
                    </a:lnL>
                    <a:lnR>
                      <a:noFill/>
                    </a:lnR>
                    <a:lnT>
                      <a:noFill/>
                    </a:lnT>
                    <a:lnB>
                      <a:noFill/>
                    </a:lnB>
                  </a:tcPr>
                </a:tc>
                <a:extLst>
                  <a:ext uri="{0D108BD9-81ED-4DB2-BD59-A6C34878D82A}">
                    <a16:rowId xmlns:a16="http://schemas.microsoft.com/office/drawing/2014/main" val="3202536688"/>
                  </a:ext>
                </a:extLst>
              </a:tr>
              <a:tr h="207235">
                <a:tc>
                  <a:txBody>
                    <a:bodyPr/>
                    <a:lstStyle/>
                    <a:p>
                      <a:pPr algn="l" rtl="0" fontAlgn="ctr"/>
                      <a:r>
                        <a:rPr lang="en-US" sz="1400" b="0" i="0" u="none" strike="noStrike">
                          <a:solidFill>
                            <a:srgbClr val="000000"/>
                          </a:solidFill>
                          <a:effectLst/>
                          <a:latin typeface="Times New Roman" panose="02020603050405020304" pitchFamily="18" charset="0"/>
                        </a:rPr>
                        <a:t>animals</a:t>
                      </a:r>
                    </a:p>
                  </a:txBody>
                  <a:tcPr marL="3009" marR="3009" marT="3009" marB="0" anchor="ctr">
                    <a:lnL>
                      <a:noFill/>
                    </a:lnL>
                    <a:lnR>
                      <a:noFill/>
                    </a:lnR>
                    <a:lnT>
                      <a:noFill/>
                    </a:lnT>
                    <a:lnB>
                      <a:noFill/>
                    </a:lnB>
                  </a:tcPr>
                </a:tc>
                <a:tc>
                  <a:txBody>
                    <a:bodyPr/>
                    <a:lstStyle/>
                    <a:p>
                      <a:pPr algn="l" rtl="0" fontAlgn="b"/>
                      <a:endParaRPr lang="en-US" sz="1400" b="0" i="0" u="none" strike="noStrike">
                        <a:solidFill>
                          <a:srgbClr val="000000"/>
                        </a:solidFill>
                        <a:effectLst/>
                        <a:latin typeface="Calibri" panose="020F0502020204030204" pitchFamily="34" charset="0"/>
                      </a:endParaRPr>
                    </a:p>
                  </a:txBody>
                  <a:tcPr marL="3009" marR="3009" marT="3009" marB="0" anchor="b">
                    <a:lnL>
                      <a:noFill/>
                    </a:lnL>
                    <a:lnR>
                      <a:noFill/>
                    </a:lnR>
                    <a:lnT>
                      <a:noFill/>
                    </a:lnT>
                    <a:lnB>
                      <a:noFill/>
                    </a:lnB>
                  </a:tcPr>
                </a:tc>
                <a:tc>
                  <a:txBody>
                    <a:bodyPr/>
                    <a:lstStyle/>
                    <a:p>
                      <a:pPr algn="l" rtl="0" fontAlgn="b"/>
                      <a:endParaRPr lang="en-US" sz="1400" b="0" i="0" u="none" strike="noStrike">
                        <a:solidFill>
                          <a:srgbClr val="000000"/>
                        </a:solidFill>
                        <a:effectLst/>
                        <a:latin typeface="Calibri" panose="020F0502020204030204" pitchFamily="34" charset="0"/>
                      </a:endParaRPr>
                    </a:p>
                  </a:txBody>
                  <a:tcPr marL="3009" marR="3009" marT="3009" marB="0" anchor="b">
                    <a:lnL>
                      <a:noFill/>
                    </a:lnL>
                    <a:lnR>
                      <a:noFill/>
                    </a:lnR>
                    <a:lnT>
                      <a:noFill/>
                    </a:lnT>
                    <a:lnB>
                      <a:noFill/>
                    </a:lnB>
                  </a:tcPr>
                </a:tc>
                <a:tc>
                  <a:txBody>
                    <a:bodyPr/>
                    <a:lstStyle/>
                    <a:p>
                      <a:pPr algn="ctr" rtl="0" fontAlgn="ctr"/>
                      <a:r>
                        <a:rPr lang="en-US" sz="1400" b="1" i="0" u="none" strike="noStrike">
                          <a:solidFill>
                            <a:srgbClr val="000000"/>
                          </a:solidFill>
                          <a:effectLst/>
                          <a:latin typeface="Times New Roman" panose="02020603050405020304" pitchFamily="18" charset="0"/>
                        </a:rPr>
                        <a:t>825.7*** (144.2)</a:t>
                      </a:r>
                    </a:p>
                  </a:txBody>
                  <a:tcPr marL="3009" marR="3009" marT="3009" marB="0" anchor="ctr">
                    <a:lnL>
                      <a:noFill/>
                    </a:lnL>
                    <a:lnR>
                      <a:noFill/>
                    </a:lnR>
                    <a:lnT>
                      <a:noFill/>
                    </a:lnT>
                    <a:lnB>
                      <a:noFill/>
                    </a:lnB>
                  </a:tcPr>
                </a:tc>
                <a:extLst>
                  <a:ext uri="{0D108BD9-81ED-4DB2-BD59-A6C34878D82A}">
                    <a16:rowId xmlns:a16="http://schemas.microsoft.com/office/drawing/2014/main" val="2015889236"/>
                  </a:ext>
                </a:extLst>
              </a:tr>
              <a:tr h="207235">
                <a:tc>
                  <a:txBody>
                    <a:bodyPr/>
                    <a:lstStyle/>
                    <a:p>
                      <a:pPr algn="l" rtl="0" fontAlgn="ctr"/>
                      <a:r>
                        <a:rPr lang="en-US" sz="1400" b="0" i="0" u="none" strike="noStrike">
                          <a:solidFill>
                            <a:srgbClr val="000000"/>
                          </a:solidFill>
                          <a:effectLst/>
                          <a:latin typeface="Times New Roman" panose="02020603050405020304" pitchFamily="18" charset="0"/>
                        </a:rPr>
                        <a:t>labor</a:t>
                      </a:r>
                    </a:p>
                  </a:txBody>
                  <a:tcPr marL="3009" marR="3009" marT="3009" marB="0" anchor="ctr">
                    <a:lnL>
                      <a:noFill/>
                    </a:lnL>
                    <a:lnR>
                      <a:noFill/>
                    </a:lnR>
                    <a:lnT>
                      <a:noFill/>
                    </a:lnT>
                    <a:lnB>
                      <a:noFill/>
                    </a:lnB>
                  </a:tcPr>
                </a:tc>
                <a:tc>
                  <a:txBody>
                    <a:bodyPr/>
                    <a:lstStyle/>
                    <a:p>
                      <a:pPr algn="l" rtl="0" fontAlgn="b"/>
                      <a:endParaRPr lang="en-US" sz="1400" b="0" i="0" u="none" strike="noStrike">
                        <a:solidFill>
                          <a:srgbClr val="000000"/>
                        </a:solidFill>
                        <a:effectLst/>
                        <a:latin typeface="Calibri" panose="020F0502020204030204" pitchFamily="34" charset="0"/>
                      </a:endParaRPr>
                    </a:p>
                  </a:txBody>
                  <a:tcPr marL="3009" marR="3009" marT="3009" marB="0" anchor="b">
                    <a:lnL>
                      <a:noFill/>
                    </a:lnL>
                    <a:lnR>
                      <a:noFill/>
                    </a:lnR>
                    <a:lnT>
                      <a:noFill/>
                    </a:lnT>
                    <a:lnB>
                      <a:noFill/>
                    </a:lnB>
                  </a:tcPr>
                </a:tc>
                <a:tc>
                  <a:txBody>
                    <a:bodyPr/>
                    <a:lstStyle/>
                    <a:p>
                      <a:pPr algn="l" rtl="0" fontAlgn="b"/>
                      <a:endParaRPr lang="en-US" sz="1400" b="0" i="0" u="none" strike="noStrike">
                        <a:solidFill>
                          <a:srgbClr val="000000"/>
                        </a:solidFill>
                        <a:effectLst/>
                        <a:latin typeface="Calibri" panose="020F0502020204030204" pitchFamily="34" charset="0"/>
                      </a:endParaRPr>
                    </a:p>
                  </a:txBody>
                  <a:tcPr marL="3009" marR="3009" marT="3009" marB="0" anchor="b">
                    <a:lnL>
                      <a:noFill/>
                    </a:lnL>
                    <a:lnR>
                      <a:noFill/>
                    </a:lnR>
                    <a:lnT>
                      <a:noFill/>
                    </a:lnT>
                    <a:lnB>
                      <a:noFill/>
                    </a:lnB>
                  </a:tcPr>
                </a:tc>
                <a:tc>
                  <a:txBody>
                    <a:bodyPr/>
                    <a:lstStyle/>
                    <a:p>
                      <a:pPr algn="ctr" rtl="0" fontAlgn="ctr"/>
                      <a:r>
                        <a:rPr lang="en-US" sz="1400" b="1" i="0" u="none" strike="noStrike">
                          <a:solidFill>
                            <a:srgbClr val="000000"/>
                          </a:solidFill>
                          <a:effectLst/>
                          <a:latin typeface="Times New Roman" panose="02020603050405020304" pitchFamily="18" charset="0"/>
                        </a:rPr>
                        <a:t>116.2*** (21.08)</a:t>
                      </a:r>
                    </a:p>
                  </a:txBody>
                  <a:tcPr marL="3009" marR="3009" marT="3009" marB="0" anchor="ctr">
                    <a:lnL>
                      <a:noFill/>
                    </a:lnL>
                    <a:lnR>
                      <a:noFill/>
                    </a:lnR>
                    <a:lnT>
                      <a:noFill/>
                    </a:lnT>
                    <a:lnB>
                      <a:noFill/>
                    </a:lnB>
                  </a:tcPr>
                </a:tc>
                <a:extLst>
                  <a:ext uri="{0D108BD9-81ED-4DB2-BD59-A6C34878D82A}">
                    <a16:rowId xmlns:a16="http://schemas.microsoft.com/office/drawing/2014/main" val="1678697529"/>
                  </a:ext>
                </a:extLst>
              </a:tr>
              <a:tr h="207235">
                <a:tc>
                  <a:txBody>
                    <a:bodyPr/>
                    <a:lstStyle/>
                    <a:p>
                      <a:pPr algn="l" rtl="0" fontAlgn="ctr"/>
                      <a:r>
                        <a:rPr lang="en-US" sz="1400" b="0" i="0" u="none" strike="noStrike">
                          <a:solidFill>
                            <a:srgbClr val="000000"/>
                          </a:solidFill>
                          <a:effectLst/>
                          <a:latin typeface="Times New Roman" panose="02020603050405020304" pitchFamily="18" charset="0"/>
                        </a:rPr>
                        <a:t>fertilizers</a:t>
                      </a:r>
                    </a:p>
                  </a:txBody>
                  <a:tcPr marL="3009" marR="3009" marT="3009" marB="0" anchor="ctr">
                    <a:lnL>
                      <a:noFill/>
                    </a:lnL>
                    <a:lnR>
                      <a:noFill/>
                    </a:lnR>
                    <a:lnT>
                      <a:noFill/>
                    </a:lnT>
                    <a:lnB>
                      <a:noFill/>
                    </a:lnB>
                  </a:tcPr>
                </a:tc>
                <a:tc>
                  <a:txBody>
                    <a:bodyPr/>
                    <a:lstStyle/>
                    <a:p>
                      <a:pPr algn="l" rtl="0" fontAlgn="b"/>
                      <a:endParaRPr lang="en-US" sz="1400" b="0" i="0" u="none" strike="noStrike">
                        <a:solidFill>
                          <a:srgbClr val="000000"/>
                        </a:solidFill>
                        <a:effectLst/>
                        <a:latin typeface="Calibri" panose="020F0502020204030204" pitchFamily="34" charset="0"/>
                      </a:endParaRPr>
                    </a:p>
                  </a:txBody>
                  <a:tcPr marL="3009" marR="3009" marT="3009" marB="0" anchor="b">
                    <a:lnL>
                      <a:noFill/>
                    </a:lnL>
                    <a:lnR>
                      <a:noFill/>
                    </a:lnR>
                    <a:lnT>
                      <a:noFill/>
                    </a:lnT>
                    <a:lnB>
                      <a:noFill/>
                    </a:lnB>
                  </a:tcPr>
                </a:tc>
                <a:tc>
                  <a:txBody>
                    <a:bodyPr/>
                    <a:lstStyle/>
                    <a:p>
                      <a:pPr algn="l" rtl="0" fontAlgn="b"/>
                      <a:endParaRPr lang="en-US" sz="1400" b="0" i="0" u="none" strike="noStrike">
                        <a:solidFill>
                          <a:srgbClr val="000000"/>
                        </a:solidFill>
                        <a:effectLst/>
                        <a:latin typeface="Calibri" panose="020F0502020204030204" pitchFamily="34" charset="0"/>
                      </a:endParaRPr>
                    </a:p>
                  </a:txBody>
                  <a:tcPr marL="3009" marR="3009" marT="3009" marB="0" anchor="b">
                    <a:lnL>
                      <a:noFill/>
                    </a:lnL>
                    <a:lnR>
                      <a:noFill/>
                    </a:lnR>
                    <a:lnT>
                      <a:noFill/>
                    </a:lnT>
                    <a:lnB>
                      <a:noFill/>
                    </a:lnB>
                  </a:tcPr>
                </a:tc>
                <a:tc>
                  <a:txBody>
                    <a:bodyPr/>
                    <a:lstStyle/>
                    <a:p>
                      <a:pPr algn="ctr" rtl="0" fontAlgn="ctr"/>
                      <a:r>
                        <a:rPr lang="en-US" sz="1400" b="1" i="0" u="none" strike="noStrike">
                          <a:solidFill>
                            <a:srgbClr val="000000"/>
                          </a:solidFill>
                          <a:effectLst/>
                          <a:latin typeface="Times New Roman" panose="02020603050405020304" pitchFamily="18" charset="0"/>
                        </a:rPr>
                        <a:t>4.239*** (0.511)</a:t>
                      </a:r>
                    </a:p>
                  </a:txBody>
                  <a:tcPr marL="3009" marR="3009" marT="3009" marB="0" anchor="ctr">
                    <a:lnL>
                      <a:noFill/>
                    </a:lnL>
                    <a:lnR>
                      <a:noFill/>
                    </a:lnR>
                    <a:lnT>
                      <a:noFill/>
                    </a:lnT>
                    <a:lnB>
                      <a:noFill/>
                    </a:lnB>
                  </a:tcPr>
                </a:tc>
                <a:extLst>
                  <a:ext uri="{0D108BD9-81ED-4DB2-BD59-A6C34878D82A}">
                    <a16:rowId xmlns:a16="http://schemas.microsoft.com/office/drawing/2014/main" val="391610820"/>
                  </a:ext>
                </a:extLst>
              </a:tr>
              <a:tr h="207235">
                <a:tc>
                  <a:txBody>
                    <a:bodyPr/>
                    <a:lstStyle/>
                    <a:p>
                      <a:pPr algn="l" rtl="0" fontAlgn="ctr"/>
                      <a:r>
                        <a:rPr lang="en-US" sz="1400" b="0" i="0" u="none" strike="noStrike">
                          <a:solidFill>
                            <a:srgbClr val="000000"/>
                          </a:solidFill>
                          <a:effectLst/>
                          <a:latin typeface="Times New Roman" panose="02020603050405020304" pitchFamily="18" charset="0"/>
                        </a:rPr>
                        <a:t>manure</a:t>
                      </a:r>
                    </a:p>
                  </a:txBody>
                  <a:tcPr marL="3009" marR="3009" marT="3009" marB="0" anchor="ctr">
                    <a:lnL>
                      <a:noFill/>
                    </a:lnL>
                    <a:lnR>
                      <a:noFill/>
                    </a:lnR>
                    <a:lnT>
                      <a:noFill/>
                    </a:lnT>
                    <a:lnB>
                      <a:noFill/>
                    </a:lnB>
                  </a:tcPr>
                </a:tc>
                <a:tc>
                  <a:txBody>
                    <a:bodyPr/>
                    <a:lstStyle/>
                    <a:p>
                      <a:pPr algn="l" rtl="0" fontAlgn="b"/>
                      <a:endParaRPr lang="en-US" sz="1400" b="0" i="0" u="none" strike="noStrike">
                        <a:solidFill>
                          <a:srgbClr val="000000"/>
                        </a:solidFill>
                        <a:effectLst/>
                        <a:latin typeface="Calibri" panose="020F0502020204030204" pitchFamily="34" charset="0"/>
                      </a:endParaRPr>
                    </a:p>
                  </a:txBody>
                  <a:tcPr marL="3009" marR="3009" marT="3009" marB="0" anchor="b">
                    <a:lnL>
                      <a:noFill/>
                    </a:lnL>
                    <a:lnR>
                      <a:noFill/>
                    </a:lnR>
                    <a:lnT>
                      <a:noFill/>
                    </a:lnT>
                    <a:lnB>
                      <a:noFill/>
                    </a:lnB>
                  </a:tcPr>
                </a:tc>
                <a:tc>
                  <a:txBody>
                    <a:bodyPr/>
                    <a:lstStyle/>
                    <a:p>
                      <a:pPr algn="l" rtl="0" fontAlgn="b"/>
                      <a:endParaRPr lang="en-US" sz="1400" b="0" i="0" u="none" strike="noStrike">
                        <a:solidFill>
                          <a:srgbClr val="000000"/>
                        </a:solidFill>
                        <a:effectLst/>
                        <a:latin typeface="Calibri" panose="020F0502020204030204" pitchFamily="34" charset="0"/>
                      </a:endParaRPr>
                    </a:p>
                  </a:txBody>
                  <a:tcPr marL="3009" marR="3009" marT="3009" marB="0" anchor="b">
                    <a:lnL>
                      <a:noFill/>
                    </a:lnL>
                    <a:lnR>
                      <a:noFill/>
                    </a:lnR>
                    <a:lnT>
                      <a:noFill/>
                    </a:lnT>
                    <a:lnB>
                      <a:noFill/>
                    </a:lnB>
                  </a:tcPr>
                </a:tc>
                <a:tc>
                  <a:txBody>
                    <a:bodyPr/>
                    <a:lstStyle/>
                    <a:p>
                      <a:pPr algn="ctr" rtl="0" fontAlgn="ctr"/>
                      <a:r>
                        <a:rPr lang="en-US" sz="1400" b="0" i="0" u="none" strike="noStrike">
                          <a:solidFill>
                            <a:srgbClr val="000000"/>
                          </a:solidFill>
                          <a:effectLst/>
                          <a:latin typeface="Times New Roman" panose="02020603050405020304" pitchFamily="18" charset="0"/>
                        </a:rPr>
                        <a:t>0.0282 (0.114)</a:t>
                      </a:r>
                    </a:p>
                  </a:txBody>
                  <a:tcPr marL="3009" marR="3009" marT="3009" marB="0" anchor="ctr">
                    <a:lnL>
                      <a:noFill/>
                    </a:lnL>
                    <a:lnR>
                      <a:noFill/>
                    </a:lnR>
                    <a:lnT>
                      <a:noFill/>
                    </a:lnT>
                    <a:lnB>
                      <a:noFill/>
                    </a:lnB>
                  </a:tcPr>
                </a:tc>
                <a:extLst>
                  <a:ext uri="{0D108BD9-81ED-4DB2-BD59-A6C34878D82A}">
                    <a16:rowId xmlns:a16="http://schemas.microsoft.com/office/drawing/2014/main" val="2847918409"/>
                  </a:ext>
                </a:extLst>
              </a:tr>
              <a:tr h="207235">
                <a:tc>
                  <a:txBody>
                    <a:bodyPr/>
                    <a:lstStyle/>
                    <a:p>
                      <a:pPr algn="l" rtl="0" fontAlgn="ctr"/>
                      <a:r>
                        <a:rPr lang="en-US" sz="1400" b="0" i="0" u="none" strike="noStrike">
                          <a:solidFill>
                            <a:srgbClr val="000000"/>
                          </a:solidFill>
                          <a:effectLst/>
                          <a:latin typeface="Times New Roman" panose="02020603050405020304" pitchFamily="18" charset="0"/>
                        </a:rPr>
                        <a:t>terre</a:t>
                      </a:r>
                    </a:p>
                  </a:txBody>
                  <a:tcPr marL="3009" marR="3009" marT="3009" marB="0" anchor="ctr">
                    <a:lnL>
                      <a:noFill/>
                    </a:lnL>
                    <a:lnR>
                      <a:noFill/>
                    </a:lnR>
                    <a:lnT>
                      <a:noFill/>
                    </a:lnT>
                    <a:lnB>
                      <a:noFill/>
                    </a:lnB>
                  </a:tcPr>
                </a:tc>
                <a:tc>
                  <a:txBody>
                    <a:bodyPr/>
                    <a:lstStyle/>
                    <a:p>
                      <a:pPr algn="l" rtl="0" fontAlgn="b"/>
                      <a:endParaRPr lang="en-US" sz="1400" b="0" i="0" u="none" strike="noStrike">
                        <a:solidFill>
                          <a:srgbClr val="000000"/>
                        </a:solidFill>
                        <a:effectLst/>
                        <a:latin typeface="Calibri" panose="020F0502020204030204" pitchFamily="34" charset="0"/>
                      </a:endParaRPr>
                    </a:p>
                  </a:txBody>
                  <a:tcPr marL="3009" marR="3009" marT="3009" marB="0" anchor="b">
                    <a:lnL>
                      <a:noFill/>
                    </a:lnL>
                    <a:lnR>
                      <a:noFill/>
                    </a:lnR>
                    <a:lnT>
                      <a:noFill/>
                    </a:lnT>
                    <a:lnB>
                      <a:noFill/>
                    </a:lnB>
                  </a:tcPr>
                </a:tc>
                <a:tc>
                  <a:txBody>
                    <a:bodyPr/>
                    <a:lstStyle/>
                    <a:p>
                      <a:pPr algn="l" rtl="0" fontAlgn="b"/>
                      <a:endParaRPr lang="en-US" sz="1400" b="0" i="0" u="none" strike="noStrike">
                        <a:solidFill>
                          <a:srgbClr val="000000"/>
                        </a:solidFill>
                        <a:effectLst/>
                        <a:latin typeface="Calibri" panose="020F0502020204030204" pitchFamily="34" charset="0"/>
                      </a:endParaRPr>
                    </a:p>
                  </a:txBody>
                  <a:tcPr marL="3009" marR="3009" marT="3009" marB="0" anchor="b">
                    <a:lnL>
                      <a:noFill/>
                    </a:lnL>
                    <a:lnR>
                      <a:noFill/>
                    </a:lnR>
                    <a:lnT>
                      <a:noFill/>
                    </a:lnT>
                    <a:lnB>
                      <a:noFill/>
                    </a:lnB>
                  </a:tcPr>
                </a:tc>
                <a:tc>
                  <a:txBody>
                    <a:bodyPr/>
                    <a:lstStyle/>
                    <a:p>
                      <a:pPr algn="ctr" rtl="0" fontAlgn="ctr"/>
                      <a:r>
                        <a:rPr lang="en-US" sz="1400" b="0" i="0" u="none" strike="noStrike">
                          <a:solidFill>
                            <a:srgbClr val="000000"/>
                          </a:solidFill>
                          <a:effectLst/>
                          <a:latin typeface="Times New Roman" panose="02020603050405020304" pitchFamily="18" charset="0"/>
                        </a:rPr>
                        <a:t>-8.576 (185.1)</a:t>
                      </a:r>
                    </a:p>
                  </a:txBody>
                  <a:tcPr marL="3009" marR="3009" marT="3009" marB="0" anchor="ctr">
                    <a:lnL>
                      <a:noFill/>
                    </a:lnL>
                    <a:lnR>
                      <a:noFill/>
                    </a:lnR>
                    <a:lnT>
                      <a:noFill/>
                    </a:lnT>
                    <a:lnB>
                      <a:noFill/>
                    </a:lnB>
                  </a:tcPr>
                </a:tc>
                <a:extLst>
                  <a:ext uri="{0D108BD9-81ED-4DB2-BD59-A6C34878D82A}">
                    <a16:rowId xmlns:a16="http://schemas.microsoft.com/office/drawing/2014/main" val="1059526352"/>
                  </a:ext>
                </a:extLst>
              </a:tr>
              <a:tr h="207235">
                <a:tc>
                  <a:txBody>
                    <a:bodyPr/>
                    <a:lstStyle/>
                    <a:p>
                      <a:pPr algn="l" rtl="0" fontAlgn="ctr"/>
                      <a:r>
                        <a:rPr lang="en-US" sz="1400" b="0" i="0" u="none" strike="noStrike">
                          <a:solidFill>
                            <a:srgbClr val="000000"/>
                          </a:solidFill>
                          <a:effectLst/>
                          <a:latin typeface="Times New Roman" panose="02020603050405020304" pitchFamily="18" charset="0"/>
                        </a:rPr>
                        <a:t>training</a:t>
                      </a:r>
                    </a:p>
                  </a:txBody>
                  <a:tcPr marL="3009" marR="3009" marT="3009" marB="0" anchor="ctr">
                    <a:lnL>
                      <a:noFill/>
                    </a:lnL>
                    <a:lnR>
                      <a:noFill/>
                    </a:lnR>
                    <a:lnT>
                      <a:noFill/>
                    </a:lnT>
                    <a:lnB>
                      <a:noFill/>
                    </a:lnB>
                  </a:tcPr>
                </a:tc>
                <a:tc>
                  <a:txBody>
                    <a:bodyPr/>
                    <a:lstStyle/>
                    <a:p>
                      <a:pPr algn="l" rtl="0" fontAlgn="b"/>
                      <a:endParaRPr lang="en-US" sz="1400" b="0" i="0" u="none" strike="noStrike">
                        <a:solidFill>
                          <a:srgbClr val="000000"/>
                        </a:solidFill>
                        <a:effectLst/>
                        <a:latin typeface="Calibri" panose="020F0502020204030204" pitchFamily="34" charset="0"/>
                      </a:endParaRPr>
                    </a:p>
                  </a:txBody>
                  <a:tcPr marL="3009" marR="3009" marT="3009" marB="0" anchor="b">
                    <a:lnL>
                      <a:noFill/>
                    </a:lnL>
                    <a:lnR>
                      <a:noFill/>
                    </a:lnR>
                    <a:lnT>
                      <a:noFill/>
                    </a:lnT>
                    <a:lnB>
                      <a:noFill/>
                    </a:lnB>
                  </a:tcPr>
                </a:tc>
                <a:tc>
                  <a:txBody>
                    <a:bodyPr/>
                    <a:lstStyle/>
                    <a:p>
                      <a:pPr algn="l" rtl="0" fontAlgn="b"/>
                      <a:endParaRPr lang="en-US" sz="1400" b="0" i="0" u="none" strike="noStrike">
                        <a:solidFill>
                          <a:srgbClr val="000000"/>
                        </a:solidFill>
                        <a:effectLst/>
                        <a:latin typeface="Calibri" panose="020F0502020204030204" pitchFamily="34" charset="0"/>
                      </a:endParaRPr>
                    </a:p>
                  </a:txBody>
                  <a:tcPr marL="3009" marR="3009" marT="3009" marB="0" anchor="b">
                    <a:lnL>
                      <a:noFill/>
                    </a:lnL>
                    <a:lnR>
                      <a:noFill/>
                    </a:lnR>
                    <a:lnT>
                      <a:noFill/>
                    </a:lnT>
                    <a:lnB>
                      <a:noFill/>
                    </a:lnB>
                  </a:tcPr>
                </a:tc>
                <a:tc>
                  <a:txBody>
                    <a:bodyPr/>
                    <a:lstStyle/>
                    <a:p>
                      <a:pPr algn="ctr" rtl="0" fontAlgn="ctr"/>
                      <a:r>
                        <a:rPr lang="en-US" sz="1400" b="0" i="0" u="none" strike="noStrike">
                          <a:solidFill>
                            <a:srgbClr val="000000"/>
                          </a:solidFill>
                          <a:effectLst/>
                          <a:latin typeface="Times New Roman" panose="02020603050405020304" pitchFamily="18" charset="0"/>
                        </a:rPr>
                        <a:t>99.99 (283.2)</a:t>
                      </a:r>
                    </a:p>
                  </a:txBody>
                  <a:tcPr marL="3009" marR="3009" marT="3009" marB="0" anchor="ctr">
                    <a:lnL>
                      <a:noFill/>
                    </a:lnL>
                    <a:lnR>
                      <a:noFill/>
                    </a:lnR>
                    <a:lnT>
                      <a:noFill/>
                    </a:lnT>
                    <a:lnB>
                      <a:noFill/>
                    </a:lnB>
                  </a:tcPr>
                </a:tc>
                <a:extLst>
                  <a:ext uri="{0D108BD9-81ED-4DB2-BD59-A6C34878D82A}">
                    <a16:rowId xmlns:a16="http://schemas.microsoft.com/office/drawing/2014/main" val="3616858810"/>
                  </a:ext>
                </a:extLst>
              </a:tr>
              <a:tr h="207235">
                <a:tc>
                  <a:txBody>
                    <a:bodyPr/>
                    <a:lstStyle/>
                    <a:p>
                      <a:pPr algn="l" rtl="0" fontAlgn="ctr"/>
                      <a:r>
                        <a:rPr lang="en-US" sz="1400" b="0" i="0" u="none" strike="noStrike">
                          <a:solidFill>
                            <a:srgbClr val="000000"/>
                          </a:solidFill>
                          <a:effectLst/>
                          <a:latin typeface="Times New Roman" panose="02020603050405020304" pitchFamily="18" charset="0"/>
                        </a:rPr>
                        <a:t>Constant</a:t>
                      </a:r>
                    </a:p>
                  </a:txBody>
                  <a:tcPr marL="3009" marR="3009" marT="3009" marB="0" anchor="ctr">
                    <a:lnL>
                      <a:noFill/>
                    </a:lnL>
                    <a:lnR>
                      <a:noFill/>
                    </a:lnR>
                    <a:lnT>
                      <a:noFill/>
                    </a:lnT>
                    <a:lnB>
                      <a:noFill/>
                    </a:lnB>
                  </a:tcPr>
                </a:tc>
                <a:tc>
                  <a:txBody>
                    <a:bodyPr/>
                    <a:lstStyle/>
                    <a:p>
                      <a:pPr algn="ctr" rtl="0" fontAlgn="ctr"/>
                      <a:r>
                        <a:rPr lang="en-US" sz="1400" b="0" i="0" u="none" strike="noStrike">
                          <a:solidFill>
                            <a:srgbClr val="000000"/>
                          </a:solidFill>
                          <a:effectLst/>
                          <a:latin typeface="Times New Roman" panose="02020603050405020304" pitchFamily="18" charset="0"/>
                        </a:rPr>
                        <a:t>2,145*** (279.2)</a:t>
                      </a:r>
                    </a:p>
                  </a:txBody>
                  <a:tcPr marL="3009" marR="3009" marT="3009" marB="0" anchor="ctr">
                    <a:lnL>
                      <a:noFill/>
                    </a:lnL>
                    <a:lnR>
                      <a:noFill/>
                    </a:lnR>
                    <a:lnT>
                      <a:noFill/>
                    </a:lnT>
                    <a:lnB>
                      <a:noFill/>
                    </a:lnB>
                  </a:tcPr>
                </a:tc>
                <a:tc>
                  <a:txBody>
                    <a:bodyPr/>
                    <a:lstStyle/>
                    <a:p>
                      <a:pPr algn="ctr" rtl="0" fontAlgn="ctr"/>
                      <a:r>
                        <a:rPr lang="en-US" sz="1400" b="0" i="0" u="none" strike="noStrike">
                          <a:solidFill>
                            <a:srgbClr val="000000"/>
                          </a:solidFill>
                          <a:effectLst/>
                          <a:latin typeface="Times New Roman" panose="02020603050405020304" pitchFamily="18" charset="0"/>
                        </a:rPr>
                        <a:t>2,145*** (263.2)</a:t>
                      </a:r>
                    </a:p>
                  </a:txBody>
                  <a:tcPr marL="3009" marR="3009" marT="3009" marB="0" anchor="ctr">
                    <a:lnL>
                      <a:noFill/>
                    </a:lnL>
                    <a:lnR>
                      <a:noFill/>
                    </a:lnR>
                    <a:lnT>
                      <a:noFill/>
                    </a:lnT>
                    <a:lnB>
                      <a:noFill/>
                    </a:lnB>
                  </a:tcPr>
                </a:tc>
                <a:tc>
                  <a:txBody>
                    <a:bodyPr/>
                    <a:lstStyle/>
                    <a:p>
                      <a:pPr algn="ctr" rtl="0" fontAlgn="ctr"/>
                      <a:r>
                        <a:rPr lang="en-US" sz="1400" b="1" i="0" u="none" strike="noStrike">
                          <a:solidFill>
                            <a:srgbClr val="000000"/>
                          </a:solidFill>
                          <a:effectLst/>
                          <a:latin typeface="Times New Roman" panose="02020603050405020304" pitchFamily="18" charset="0"/>
                        </a:rPr>
                        <a:t>-1,510** (559.5)</a:t>
                      </a:r>
                    </a:p>
                  </a:txBody>
                  <a:tcPr marL="3009" marR="3009" marT="3009" marB="0" anchor="ctr">
                    <a:lnL>
                      <a:noFill/>
                    </a:lnL>
                    <a:lnR>
                      <a:noFill/>
                    </a:lnR>
                    <a:lnT>
                      <a:noFill/>
                    </a:lnT>
                    <a:lnB>
                      <a:noFill/>
                    </a:lnB>
                  </a:tcPr>
                </a:tc>
                <a:extLst>
                  <a:ext uri="{0D108BD9-81ED-4DB2-BD59-A6C34878D82A}">
                    <a16:rowId xmlns:a16="http://schemas.microsoft.com/office/drawing/2014/main" val="3788221145"/>
                  </a:ext>
                </a:extLst>
              </a:tr>
              <a:tr h="207235">
                <a:tc>
                  <a:txBody>
                    <a:bodyPr/>
                    <a:lstStyle/>
                    <a:p>
                      <a:pPr algn="l" rtl="0" fontAlgn="ctr"/>
                      <a:r>
                        <a:rPr lang="en-US" sz="1400" b="0" i="0" u="none" strike="noStrike">
                          <a:solidFill>
                            <a:srgbClr val="000000"/>
                          </a:solidFill>
                          <a:effectLst/>
                          <a:latin typeface="Times New Roman" panose="02020603050405020304" pitchFamily="18" charset="0"/>
                        </a:rPr>
                        <a:t>Effets fixes</a:t>
                      </a:r>
                    </a:p>
                  </a:txBody>
                  <a:tcPr marL="3009" marR="3009" marT="3009" marB="0" anchor="ctr">
                    <a:lnL>
                      <a:noFill/>
                    </a:lnL>
                    <a:lnR>
                      <a:noFill/>
                    </a:lnR>
                    <a:lnT>
                      <a:noFill/>
                    </a:lnT>
                    <a:lnB>
                      <a:noFill/>
                    </a:lnB>
                  </a:tcPr>
                </a:tc>
                <a:tc>
                  <a:txBody>
                    <a:bodyPr/>
                    <a:lstStyle/>
                    <a:p>
                      <a:pPr algn="ctr" rtl="0" fontAlgn="ctr"/>
                      <a:r>
                        <a:rPr lang="en-US" sz="1400" b="0" i="0" u="none" strike="noStrike">
                          <a:solidFill>
                            <a:srgbClr val="000000"/>
                          </a:solidFill>
                          <a:effectLst/>
                          <a:latin typeface="Times New Roman" panose="02020603050405020304" pitchFamily="18" charset="0"/>
                        </a:rPr>
                        <a:t>Non</a:t>
                      </a:r>
                    </a:p>
                  </a:txBody>
                  <a:tcPr marL="3009" marR="3009" marT="3009" marB="0" anchor="ctr">
                    <a:lnL>
                      <a:noFill/>
                    </a:lnL>
                    <a:lnR>
                      <a:noFill/>
                    </a:lnR>
                    <a:lnT>
                      <a:noFill/>
                    </a:lnT>
                    <a:lnB>
                      <a:noFill/>
                    </a:lnB>
                  </a:tcPr>
                </a:tc>
                <a:tc>
                  <a:txBody>
                    <a:bodyPr/>
                    <a:lstStyle/>
                    <a:p>
                      <a:pPr algn="ctr" rtl="0" fontAlgn="ctr"/>
                      <a:r>
                        <a:rPr lang="en-US" sz="1400" b="0" i="0" u="none" strike="noStrike">
                          <a:solidFill>
                            <a:srgbClr val="000000"/>
                          </a:solidFill>
                          <a:effectLst/>
                          <a:latin typeface="Times New Roman" panose="02020603050405020304" pitchFamily="18" charset="0"/>
                        </a:rPr>
                        <a:t>Oui</a:t>
                      </a:r>
                    </a:p>
                  </a:txBody>
                  <a:tcPr marL="3009" marR="3009" marT="3009" marB="0" anchor="ctr">
                    <a:lnL>
                      <a:noFill/>
                    </a:lnL>
                    <a:lnR>
                      <a:noFill/>
                    </a:lnR>
                    <a:lnT>
                      <a:noFill/>
                    </a:lnT>
                    <a:lnB>
                      <a:noFill/>
                    </a:lnB>
                  </a:tcPr>
                </a:tc>
                <a:tc>
                  <a:txBody>
                    <a:bodyPr/>
                    <a:lstStyle/>
                    <a:p>
                      <a:pPr algn="ctr" rtl="0" fontAlgn="ctr"/>
                      <a:r>
                        <a:rPr lang="en-US" sz="1400" b="0" i="0" u="none" strike="noStrike">
                          <a:solidFill>
                            <a:srgbClr val="000000"/>
                          </a:solidFill>
                          <a:effectLst/>
                          <a:latin typeface="Times New Roman" panose="02020603050405020304" pitchFamily="18" charset="0"/>
                        </a:rPr>
                        <a:t>Oui</a:t>
                      </a:r>
                    </a:p>
                  </a:txBody>
                  <a:tcPr marL="3009" marR="3009" marT="3009" marB="0" anchor="ctr">
                    <a:lnL>
                      <a:noFill/>
                    </a:lnL>
                    <a:lnR>
                      <a:noFill/>
                    </a:lnR>
                    <a:lnT>
                      <a:noFill/>
                    </a:lnT>
                    <a:lnB>
                      <a:noFill/>
                    </a:lnB>
                  </a:tcPr>
                </a:tc>
                <a:extLst>
                  <a:ext uri="{0D108BD9-81ED-4DB2-BD59-A6C34878D82A}">
                    <a16:rowId xmlns:a16="http://schemas.microsoft.com/office/drawing/2014/main" val="1523054903"/>
                  </a:ext>
                </a:extLst>
              </a:tr>
              <a:tr h="207235">
                <a:tc>
                  <a:txBody>
                    <a:bodyPr/>
                    <a:lstStyle/>
                    <a:p>
                      <a:pPr algn="l" rtl="0" fontAlgn="ctr"/>
                      <a:r>
                        <a:rPr lang="en-US" sz="1400" b="0" i="0" u="none" strike="noStrike">
                          <a:solidFill>
                            <a:srgbClr val="000000"/>
                          </a:solidFill>
                          <a:effectLst/>
                          <a:latin typeface="Times New Roman" panose="02020603050405020304" pitchFamily="18" charset="0"/>
                        </a:rPr>
                        <a:t>Observations</a:t>
                      </a:r>
                    </a:p>
                  </a:txBody>
                  <a:tcPr marL="3009" marR="3009" marT="3009" marB="0" anchor="ctr">
                    <a:lnL>
                      <a:noFill/>
                    </a:lnL>
                    <a:lnR>
                      <a:noFill/>
                    </a:lnR>
                    <a:lnT>
                      <a:noFill/>
                    </a:lnT>
                    <a:lnB>
                      <a:noFill/>
                    </a:lnB>
                  </a:tcPr>
                </a:tc>
                <a:tc>
                  <a:txBody>
                    <a:bodyPr/>
                    <a:lstStyle/>
                    <a:p>
                      <a:pPr algn="ctr" rtl="0" fontAlgn="ctr"/>
                      <a:r>
                        <a:rPr lang="en-US" sz="1400" b="0" i="0" u="none" strike="noStrike">
                          <a:solidFill>
                            <a:srgbClr val="000000"/>
                          </a:solidFill>
                          <a:effectLst/>
                          <a:latin typeface="Times New Roman" panose="02020603050405020304" pitchFamily="18" charset="0"/>
                        </a:rPr>
                        <a:t>1340</a:t>
                      </a:r>
                    </a:p>
                  </a:txBody>
                  <a:tcPr marL="3009" marR="3009" marT="3009" marB="0" anchor="ctr">
                    <a:lnL>
                      <a:noFill/>
                    </a:lnL>
                    <a:lnR>
                      <a:noFill/>
                    </a:lnR>
                    <a:lnT>
                      <a:noFill/>
                    </a:lnT>
                    <a:lnB>
                      <a:noFill/>
                    </a:lnB>
                  </a:tcPr>
                </a:tc>
                <a:tc>
                  <a:txBody>
                    <a:bodyPr/>
                    <a:lstStyle/>
                    <a:p>
                      <a:pPr algn="ctr" rtl="0" fontAlgn="ctr"/>
                      <a:r>
                        <a:rPr lang="en-US" sz="1400" b="0" i="0" u="none" strike="noStrike">
                          <a:solidFill>
                            <a:srgbClr val="000000"/>
                          </a:solidFill>
                          <a:effectLst/>
                          <a:latin typeface="Times New Roman" panose="02020603050405020304" pitchFamily="18" charset="0"/>
                        </a:rPr>
                        <a:t>1340</a:t>
                      </a:r>
                    </a:p>
                  </a:txBody>
                  <a:tcPr marL="3009" marR="3009" marT="3009" marB="0" anchor="ctr">
                    <a:lnL>
                      <a:noFill/>
                    </a:lnL>
                    <a:lnR>
                      <a:noFill/>
                    </a:lnR>
                    <a:lnT>
                      <a:noFill/>
                    </a:lnT>
                    <a:lnB>
                      <a:noFill/>
                    </a:lnB>
                  </a:tcPr>
                </a:tc>
                <a:tc>
                  <a:txBody>
                    <a:bodyPr/>
                    <a:lstStyle/>
                    <a:p>
                      <a:pPr algn="ctr" rtl="0" fontAlgn="ctr"/>
                      <a:r>
                        <a:rPr lang="en-US" sz="1400" b="0" i="0" u="none" strike="noStrike">
                          <a:solidFill>
                            <a:srgbClr val="000000"/>
                          </a:solidFill>
                          <a:effectLst/>
                          <a:latin typeface="Times New Roman" panose="02020603050405020304" pitchFamily="18" charset="0"/>
                        </a:rPr>
                        <a:t>1340</a:t>
                      </a:r>
                    </a:p>
                  </a:txBody>
                  <a:tcPr marL="3009" marR="3009" marT="3009" marB="0" anchor="ctr">
                    <a:lnL>
                      <a:noFill/>
                    </a:lnL>
                    <a:lnR>
                      <a:noFill/>
                    </a:lnR>
                    <a:lnT>
                      <a:noFill/>
                    </a:lnT>
                    <a:lnB>
                      <a:noFill/>
                    </a:lnB>
                  </a:tcPr>
                </a:tc>
                <a:extLst>
                  <a:ext uri="{0D108BD9-81ED-4DB2-BD59-A6C34878D82A}">
                    <a16:rowId xmlns:a16="http://schemas.microsoft.com/office/drawing/2014/main" val="2717592858"/>
                  </a:ext>
                </a:extLst>
              </a:tr>
              <a:tr h="207235">
                <a:tc>
                  <a:txBody>
                    <a:bodyPr/>
                    <a:lstStyle/>
                    <a:p>
                      <a:pPr algn="l" rtl="0" fontAlgn="ctr"/>
                      <a:r>
                        <a:rPr lang="en-US" sz="1400" b="0" i="0" u="none" strike="noStrike">
                          <a:solidFill>
                            <a:srgbClr val="000000"/>
                          </a:solidFill>
                          <a:effectLst/>
                          <a:latin typeface="Times New Roman" panose="02020603050405020304" pitchFamily="18" charset="0"/>
                        </a:rPr>
                        <a:t>R-squared</a:t>
                      </a:r>
                    </a:p>
                  </a:txBody>
                  <a:tcPr marL="3009" marR="3009" marT="3009"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rtl="0" fontAlgn="ctr"/>
                      <a:r>
                        <a:rPr lang="en-US" sz="1400" b="0" i="0" u="none" strike="noStrike">
                          <a:solidFill>
                            <a:srgbClr val="000000"/>
                          </a:solidFill>
                          <a:effectLst/>
                          <a:latin typeface="Times New Roman" panose="02020603050405020304" pitchFamily="18" charset="0"/>
                        </a:rPr>
                        <a:t>0.090</a:t>
                      </a:r>
                    </a:p>
                  </a:txBody>
                  <a:tcPr marL="3009" marR="3009" marT="3009"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rtl="0" fontAlgn="ctr"/>
                      <a:r>
                        <a:rPr lang="en-US" sz="1400" b="0" i="0" u="none" strike="noStrike">
                          <a:solidFill>
                            <a:srgbClr val="000000"/>
                          </a:solidFill>
                          <a:effectLst/>
                          <a:latin typeface="Times New Roman" panose="02020603050405020304" pitchFamily="18" charset="0"/>
                        </a:rPr>
                        <a:t>0.090</a:t>
                      </a:r>
                    </a:p>
                  </a:txBody>
                  <a:tcPr marL="3009" marR="3009" marT="3009"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rtl="0" fontAlgn="ctr"/>
                      <a:r>
                        <a:rPr lang="en-US" sz="1400" b="0" i="0" u="none" strike="noStrike">
                          <a:solidFill>
                            <a:srgbClr val="000000"/>
                          </a:solidFill>
                          <a:effectLst/>
                          <a:latin typeface="Times New Roman" panose="02020603050405020304" pitchFamily="18" charset="0"/>
                        </a:rPr>
                        <a:t>0.282</a:t>
                      </a:r>
                    </a:p>
                  </a:txBody>
                  <a:tcPr marL="3009" marR="3009" marT="3009"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63268942"/>
                  </a:ext>
                </a:extLst>
              </a:tr>
              <a:tr h="207235">
                <a:tc>
                  <a:txBody>
                    <a:bodyPr/>
                    <a:lstStyle/>
                    <a:p>
                      <a:pPr algn="l" rtl="0" fontAlgn="ctr"/>
                      <a:r>
                        <a:rPr lang="en-US" sz="1400" b="0" i="0" u="none" strike="noStrike">
                          <a:solidFill>
                            <a:srgbClr val="000000"/>
                          </a:solidFill>
                          <a:effectLst/>
                          <a:latin typeface="Times New Roman" panose="02020603050405020304" pitchFamily="18" charset="0"/>
                        </a:rPr>
                        <a:t>Standard errors in parentheses</a:t>
                      </a:r>
                    </a:p>
                  </a:txBody>
                  <a:tcPr marL="3009" marR="3009" marT="3009"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l" rtl="0" fontAlgn="b"/>
                      <a:r>
                        <a:rPr lang="en-US" sz="1400" b="0" i="0" u="none" strike="noStrike">
                          <a:solidFill>
                            <a:srgbClr val="000000"/>
                          </a:solidFill>
                          <a:effectLst/>
                          <a:latin typeface="Calibri" panose="020F0502020204030204" pitchFamily="34" charset="0"/>
                        </a:rPr>
                        <a:t> </a:t>
                      </a:r>
                    </a:p>
                  </a:txBody>
                  <a:tcPr marL="3009" marR="3009" marT="300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rtl="0" fontAlgn="b"/>
                      <a:r>
                        <a:rPr lang="en-US" sz="1400" b="0" i="0" u="none" strike="noStrike">
                          <a:solidFill>
                            <a:srgbClr val="000000"/>
                          </a:solidFill>
                          <a:effectLst/>
                          <a:latin typeface="Calibri" panose="020F0502020204030204" pitchFamily="34" charset="0"/>
                        </a:rPr>
                        <a:t> </a:t>
                      </a:r>
                    </a:p>
                  </a:txBody>
                  <a:tcPr marL="3009" marR="3009" marT="300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rtl="0" fontAlgn="b"/>
                      <a:r>
                        <a:rPr lang="en-US" sz="1400" b="0" i="0" u="none" strike="noStrike">
                          <a:solidFill>
                            <a:srgbClr val="000000"/>
                          </a:solidFill>
                          <a:effectLst/>
                          <a:latin typeface="Calibri" panose="020F0502020204030204" pitchFamily="34" charset="0"/>
                        </a:rPr>
                        <a:t> </a:t>
                      </a:r>
                    </a:p>
                  </a:txBody>
                  <a:tcPr marL="3009" marR="3009" marT="3009"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54204132"/>
                  </a:ext>
                </a:extLst>
              </a:tr>
              <a:tr h="207235">
                <a:tc>
                  <a:txBody>
                    <a:bodyPr/>
                    <a:lstStyle/>
                    <a:p>
                      <a:pPr algn="l" rtl="0" fontAlgn="ctr"/>
                      <a:r>
                        <a:rPr lang="en-US" sz="1400" b="0" i="0" u="none" strike="noStrike" dirty="0">
                          <a:solidFill>
                            <a:srgbClr val="000000"/>
                          </a:solidFill>
                          <a:effectLst/>
                          <a:latin typeface="Times New Roman" panose="02020603050405020304" pitchFamily="18" charset="0"/>
                        </a:rPr>
                        <a:t>*** p&lt;0.01, ** p&lt;0.05, * p&lt;0.1</a:t>
                      </a:r>
                    </a:p>
                  </a:txBody>
                  <a:tcPr marL="3009" marR="3009" marT="3009" marB="0" anchor="ctr">
                    <a:lnL>
                      <a:noFill/>
                    </a:lnL>
                    <a:lnR>
                      <a:noFill/>
                    </a:lnR>
                    <a:lnT>
                      <a:noFill/>
                    </a:lnT>
                    <a:lnB>
                      <a:noFill/>
                    </a:lnB>
                  </a:tcPr>
                </a:tc>
                <a:tc>
                  <a:txBody>
                    <a:bodyPr/>
                    <a:lstStyle/>
                    <a:p>
                      <a:pPr algn="l" rtl="0" fontAlgn="b"/>
                      <a:endParaRPr lang="en-US" sz="1400" b="0" i="0" u="none" strike="noStrike" dirty="0">
                        <a:solidFill>
                          <a:srgbClr val="000000"/>
                        </a:solidFill>
                        <a:effectLst/>
                        <a:latin typeface="Calibri" panose="020F0502020204030204" pitchFamily="34" charset="0"/>
                      </a:endParaRPr>
                    </a:p>
                  </a:txBody>
                  <a:tcPr marL="3009" marR="3009" marT="3009" marB="0" anchor="b">
                    <a:lnL>
                      <a:noFill/>
                    </a:lnL>
                    <a:lnR>
                      <a:noFill/>
                    </a:lnR>
                    <a:lnT>
                      <a:noFill/>
                    </a:lnT>
                    <a:lnB>
                      <a:noFill/>
                    </a:lnB>
                  </a:tcPr>
                </a:tc>
                <a:tc>
                  <a:txBody>
                    <a:bodyPr/>
                    <a:lstStyle/>
                    <a:p>
                      <a:pPr algn="l" rtl="0" fontAlgn="b"/>
                      <a:endParaRPr lang="en-US" sz="1400" b="0" i="0" u="none" strike="noStrike" dirty="0">
                        <a:solidFill>
                          <a:srgbClr val="000000"/>
                        </a:solidFill>
                        <a:effectLst/>
                        <a:latin typeface="Calibri" panose="020F0502020204030204" pitchFamily="34" charset="0"/>
                      </a:endParaRPr>
                    </a:p>
                  </a:txBody>
                  <a:tcPr marL="3009" marR="3009" marT="3009" marB="0" anchor="b">
                    <a:lnL>
                      <a:noFill/>
                    </a:lnL>
                    <a:lnR>
                      <a:noFill/>
                    </a:lnR>
                    <a:lnT>
                      <a:noFill/>
                    </a:lnT>
                    <a:lnB>
                      <a:noFill/>
                    </a:lnB>
                  </a:tcPr>
                </a:tc>
                <a:tc>
                  <a:txBody>
                    <a:bodyPr/>
                    <a:lstStyle/>
                    <a:p>
                      <a:pPr algn="l" rtl="0" fontAlgn="b"/>
                      <a:endParaRPr lang="en-US" sz="1400" b="0" i="0" u="none" strike="noStrike" dirty="0">
                        <a:solidFill>
                          <a:srgbClr val="000000"/>
                        </a:solidFill>
                        <a:effectLst/>
                        <a:latin typeface="Calibri" panose="020F0502020204030204" pitchFamily="34" charset="0"/>
                      </a:endParaRPr>
                    </a:p>
                  </a:txBody>
                  <a:tcPr marL="3009" marR="3009" marT="3009" marB="0" anchor="b">
                    <a:lnL>
                      <a:noFill/>
                    </a:lnL>
                    <a:lnR>
                      <a:noFill/>
                    </a:lnR>
                    <a:lnT>
                      <a:noFill/>
                    </a:lnT>
                    <a:lnB>
                      <a:noFill/>
                    </a:lnB>
                  </a:tcPr>
                </a:tc>
                <a:extLst>
                  <a:ext uri="{0D108BD9-81ED-4DB2-BD59-A6C34878D82A}">
                    <a16:rowId xmlns:a16="http://schemas.microsoft.com/office/drawing/2014/main" val="3988125600"/>
                  </a:ext>
                </a:extLst>
              </a:tr>
            </a:tbl>
          </a:graphicData>
        </a:graphic>
      </p:graphicFrame>
    </p:spTree>
    <p:extLst>
      <p:ext uri="{BB962C8B-B14F-4D97-AF65-F5344CB8AC3E}">
        <p14:creationId xmlns:p14="http://schemas.microsoft.com/office/powerpoint/2010/main" val="35003253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Ndèye Ada Kane sous la direction du Pr. Samba Mbaye</a:t>
            </a:r>
            <a:endParaRPr lang="en-US"/>
          </a:p>
        </p:txBody>
      </p:sp>
      <p:sp>
        <p:nvSpPr>
          <p:cNvPr id="3" name="Espace réservé du numéro de diapositive 2"/>
          <p:cNvSpPr>
            <a:spLocks noGrp="1"/>
          </p:cNvSpPr>
          <p:nvPr>
            <p:ph type="sldNum" sz="quarter" idx="12"/>
          </p:nvPr>
        </p:nvSpPr>
        <p:spPr/>
        <p:txBody>
          <a:bodyPr/>
          <a:lstStyle/>
          <a:p>
            <a:fld id="{E5003937-8C32-4DD1-AABB-62F814AB4AD2}" type="slidenum">
              <a:rPr lang="en-US" smtClean="0"/>
              <a:t>16</a:t>
            </a:fld>
            <a:endParaRPr lang="en-US"/>
          </a:p>
        </p:txBody>
      </p:sp>
      <p:sp>
        <p:nvSpPr>
          <p:cNvPr id="9" name="Rectangle 8"/>
          <p:cNvSpPr/>
          <p:nvPr/>
        </p:nvSpPr>
        <p:spPr>
          <a:xfrm>
            <a:off x="196734" y="132199"/>
            <a:ext cx="11416145" cy="369332"/>
          </a:xfrm>
          <a:prstGeom prst="rect">
            <a:avLst/>
          </a:prstGeom>
        </p:spPr>
        <p:txBody>
          <a:bodyPr wrap="square">
            <a:spAutoFit/>
          </a:bodyPr>
          <a:lstStyle/>
          <a:p>
            <a:r>
              <a:rPr lang="en-US" dirty="0"/>
              <a:t>Table 5: Impact of climate change adaptation on the existence of lean periods and meal skips</a:t>
            </a:r>
          </a:p>
        </p:txBody>
      </p:sp>
      <p:graphicFrame>
        <p:nvGraphicFramePr>
          <p:cNvPr id="5" name="Tableau 4"/>
          <p:cNvGraphicFramePr>
            <a:graphicFrameLocks noGrp="1"/>
          </p:cNvGraphicFramePr>
          <p:nvPr>
            <p:extLst>
              <p:ext uri="{D42A27DB-BD31-4B8C-83A1-F6EECF244321}">
                <p14:modId xmlns:p14="http://schemas.microsoft.com/office/powerpoint/2010/main" val="350253021"/>
              </p:ext>
            </p:extLst>
          </p:nvPr>
        </p:nvGraphicFramePr>
        <p:xfrm>
          <a:off x="0" y="744180"/>
          <a:ext cx="11915193" cy="4229034"/>
        </p:xfrm>
        <a:graphic>
          <a:graphicData uri="http://schemas.openxmlformats.org/drawingml/2006/table">
            <a:tbl>
              <a:tblPr/>
              <a:tblGrid>
                <a:gridCol w="1286256">
                  <a:extLst>
                    <a:ext uri="{9D8B030D-6E8A-4147-A177-3AD203B41FA5}">
                      <a16:colId xmlns:a16="http://schemas.microsoft.com/office/drawing/2014/main" val="1917977672"/>
                    </a:ext>
                  </a:extLst>
                </a:gridCol>
                <a:gridCol w="1863915">
                  <a:extLst>
                    <a:ext uri="{9D8B030D-6E8A-4147-A177-3AD203B41FA5}">
                      <a16:colId xmlns:a16="http://schemas.microsoft.com/office/drawing/2014/main" val="441934798"/>
                    </a:ext>
                  </a:extLst>
                </a:gridCol>
                <a:gridCol w="1863915">
                  <a:extLst>
                    <a:ext uri="{9D8B030D-6E8A-4147-A177-3AD203B41FA5}">
                      <a16:colId xmlns:a16="http://schemas.microsoft.com/office/drawing/2014/main" val="3782831455"/>
                    </a:ext>
                  </a:extLst>
                </a:gridCol>
                <a:gridCol w="1863915">
                  <a:extLst>
                    <a:ext uri="{9D8B030D-6E8A-4147-A177-3AD203B41FA5}">
                      <a16:colId xmlns:a16="http://schemas.microsoft.com/office/drawing/2014/main" val="2468067577"/>
                    </a:ext>
                  </a:extLst>
                </a:gridCol>
                <a:gridCol w="1756086">
                  <a:extLst>
                    <a:ext uri="{9D8B030D-6E8A-4147-A177-3AD203B41FA5}">
                      <a16:colId xmlns:a16="http://schemas.microsoft.com/office/drawing/2014/main" val="2152436367"/>
                    </a:ext>
                  </a:extLst>
                </a:gridCol>
                <a:gridCol w="1640553">
                  <a:extLst>
                    <a:ext uri="{9D8B030D-6E8A-4147-A177-3AD203B41FA5}">
                      <a16:colId xmlns:a16="http://schemas.microsoft.com/office/drawing/2014/main" val="3674225001"/>
                    </a:ext>
                  </a:extLst>
                </a:gridCol>
                <a:gridCol w="1640553">
                  <a:extLst>
                    <a:ext uri="{9D8B030D-6E8A-4147-A177-3AD203B41FA5}">
                      <a16:colId xmlns:a16="http://schemas.microsoft.com/office/drawing/2014/main" val="1710825059"/>
                    </a:ext>
                  </a:extLst>
                </a:gridCol>
              </a:tblGrid>
              <a:tr h="407688">
                <a:tc>
                  <a:txBody>
                    <a:bodyPr/>
                    <a:lstStyle/>
                    <a:p>
                      <a:pPr algn="l" rtl="0" fontAlgn="ctr"/>
                      <a:r>
                        <a:rPr lang="en-US" sz="1500" b="0" i="0" u="none" strike="noStrike">
                          <a:solidFill>
                            <a:srgbClr val="000000"/>
                          </a:solidFill>
                          <a:effectLst/>
                          <a:latin typeface="Times New Roman" panose="02020603050405020304" pitchFamily="18" charset="0"/>
                        </a:rPr>
                        <a:t>Variables</a:t>
                      </a:r>
                    </a:p>
                  </a:txBody>
                  <a:tcPr marL="6492" marR="6492" marT="649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ctr" rtl="0" fontAlgn="ctr"/>
                      <a:r>
                        <a:rPr lang="en-US" sz="1500" b="0" i="0" u="none" strike="noStrike">
                          <a:solidFill>
                            <a:srgbClr val="000000"/>
                          </a:solidFill>
                          <a:effectLst/>
                          <a:latin typeface="Times New Roman" panose="02020603050405020304" pitchFamily="18" charset="0"/>
                        </a:rPr>
                        <a:t>Hunger period</a:t>
                      </a:r>
                    </a:p>
                  </a:txBody>
                  <a:tcPr marL="6492" marR="6492" marT="649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3">
                  <a:txBody>
                    <a:bodyPr/>
                    <a:lstStyle/>
                    <a:p>
                      <a:pPr algn="ctr" rtl="0" fontAlgn="ctr"/>
                      <a:r>
                        <a:rPr lang="en-US" sz="1500" b="0" i="0" u="none" strike="noStrike">
                          <a:solidFill>
                            <a:srgbClr val="000000"/>
                          </a:solidFill>
                          <a:effectLst/>
                          <a:latin typeface="Times New Roman" panose="02020603050405020304" pitchFamily="18" charset="0"/>
                        </a:rPr>
                        <a:t>Meal skip</a:t>
                      </a:r>
                    </a:p>
                  </a:txBody>
                  <a:tcPr marL="6492" marR="6492" marT="649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39408896"/>
                  </a:ext>
                </a:extLst>
              </a:tr>
              <a:tr h="427816">
                <a:tc>
                  <a:txBody>
                    <a:bodyPr/>
                    <a:lstStyle/>
                    <a:p>
                      <a:pPr algn="l" rtl="0" fontAlgn="ctr"/>
                      <a:r>
                        <a:rPr lang="en-US" sz="1500" b="0" i="0" u="none" strike="noStrike">
                          <a:solidFill>
                            <a:srgbClr val="000000"/>
                          </a:solidFill>
                          <a:effectLst/>
                          <a:latin typeface="Calibri" panose="020F0502020204030204" pitchFamily="34" charset="0"/>
                        </a:rPr>
                        <a:t>temps</a:t>
                      </a:r>
                    </a:p>
                  </a:txBody>
                  <a:tcPr marL="6492" marR="6492" marT="6492"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ctr"/>
                      <a:r>
                        <a:rPr lang="en-US" sz="1500" b="0" i="0" u="none" strike="noStrike">
                          <a:solidFill>
                            <a:srgbClr val="000000"/>
                          </a:solidFill>
                          <a:effectLst/>
                          <a:latin typeface="Calibri" panose="020F0502020204030204" pitchFamily="34" charset="0"/>
                        </a:rPr>
                        <a:t>0.0581 (0.0573)</a:t>
                      </a:r>
                    </a:p>
                  </a:txBody>
                  <a:tcPr marL="6492" marR="6492" marT="6492"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ctr"/>
                      <a:r>
                        <a:rPr lang="en-US" sz="1500" b="0" i="0" u="none" strike="noStrike">
                          <a:solidFill>
                            <a:srgbClr val="000000"/>
                          </a:solidFill>
                          <a:effectLst/>
                          <a:latin typeface="Calibri" panose="020F0502020204030204" pitchFamily="34" charset="0"/>
                        </a:rPr>
                        <a:t>0.0581 (0.0825)</a:t>
                      </a:r>
                    </a:p>
                  </a:txBody>
                  <a:tcPr marL="6492" marR="6492" marT="6492"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ctr"/>
                      <a:r>
                        <a:rPr lang="en-US" sz="1500" b="0" i="0" u="none" strike="noStrike">
                          <a:solidFill>
                            <a:srgbClr val="000000"/>
                          </a:solidFill>
                          <a:effectLst/>
                          <a:latin typeface="Calibri" panose="020F0502020204030204" pitchFamily="34" charset="0"/>
                        </a:rPr>
                        <a:t>0.0279 (0.0832)</a:t>
                      </a:r>
                    </a:p>
                  </a:txBody>
                  <a:tcPr marL="6492" marR="6492" marT="6492"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ctr"/>
                      <a:r>
                        <a:rPr lang="en-US" sz="1500" b="0" i="0" u="none" strike="noStrike">
                          <a:solidFill>
                            <a:srgbClr val="000000"/>
                          </a:solidFill>
                          <a:effectLst/>
                          <a:latin typeface="Calibri" panose="020F0502020204030204" pitchFamily="34" charset="0"/>
                        </a:rPr>
                        <a:t>-0.0465 (0.0409)</a:t>
                      </a:r>
                    </a:p>
                  </a:txBody>
                  <a:tcPr marL="6492" marR="6492" marT="6492"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ctr"/>
                      <a:r>
                        <a:rPr lang="en-US" sz="1500" b="0" i="0" u="none" strike="noStrike">
                          <a:solidFill>
                            <a:srgbClr val="000000"/>
                          </a:solidFill>
                          <a:effectLst/>
                          <a:latin typeface="Calibri" panose="020F0502020204030204" pitchFamily="34" charset="0"/>
                        </a:rPr>
                        <a:t>-0.0465 (0.0748)</a:t>
                      </a:r>
                    </a:p>
                  </a:txBody>
                  <a:tcPr marL="6492" marR="6492" marT="6492"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ctr"/>
                      <a:r>
                        <a:rPr lang="en-US" sz="1500" b="0" i="0" u="none" strike="noStrike">
                          <a:solidFill>
                            <a:srgbClr val="000000"/>
                          </a:solidFill>
                          <a:effectLst/>
                          <a:latin typeface="Calibri" panose="020F0502020204030204" pitchFamily="34" charset="0"/>
                        </a:rPr>
                        <a:t>-0.0388 (0.0715)</a:t>
                      </a:r>
                    </a:p>
                  </a:txBody>
                  <a:tcPr marL="6492" marR="6492" marT="6492" marB="0" anchor="ctr">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584799690"/>
                  </a:ext>
                </a:extLst>
              </a:tr>
              <a:tr h="427816">
                <a:tc>
                  <a:txBody>
                    <a:bodyPr/>
                    <a:lstStyle/>
                    <a:p>
                      <a:pPr algn="l" rtl="0" fontAlgn="ctr"/>
                      <a:r>
                        <a:rPr lang="en-US" sz="1500" b="0" i="0" u="none" strike="noStrike">
                          <a:solidFill>
                            <a:srgbClr val="000000"/>
                          </a:solidFill>
                          <a:effectLst/>
                          <a:latin typeface="Calibri" panose="020F0502020204030204" pitchFamily="34" charset="0"/>
                        </a:rPr>
                        <a:t>adaptation</a:t>
                      </a:r>
                    </a:p>
                  </a:txBody>
                  <a:tcPr marL="6492" marR="6492" marT="6492" marB="0" anchor="ctr">
                    <a:lnL>
                      <a:noFill/>
                    </a:lnL>
                    <a:lnR>
                      <a:noFill/>
                    </a:lnR>
                    <a:lnT>
                      <a:noFill/>
                    </a:lnT>
                    <a:lnB>
                      <a:noFill/>
                    </a:lnB>
                  </a:tcPr>
                </a:tc>
                <a:tc>
                  <a:txBody>
                    <a:bodyPr/>
                    <a:lstStyle/>
                    <a:p>
                      <a:pPr algn="ctr" rtl="0" fontAlgn="ctr"/>
                      <a:r>
                        <a:rPr lang="en-US" sz="1500" b="0" i="0" u="none" strike="noStrike">
                          <a:solidFill>
                            <a:srgbClr val="000000"/>
                          </a:solidFill>
                          <a:effectLst/>
                          <a:latin typeface="Calibri" panose="020F0502020204030204" pitchFamily="34" charset="0"/>
                        </a:rPr>
                        <a:t>0.0301 (0.0434</a:t>
                      </a:r>
                    </a:p>
                  </a:txBody>
                  <a:tcPr marL="6492" marR="6492" marT="6492" marB="0" anchor="ctr">
                    <a:lnL>
                      <a:noFill/>
                    </a:lnL>
                    <a:lnR>
                      <a:noFill/>
                    </a:lnR>
                    <a:lnT>
                      <a:noFill/>
                    </a:lnT>
                    <a:lnB>
                      <a:noFill/>
                    </a:lnB>
                  </a:tcPr>
                </a:tc>
                <a:tc>
                  <a:txBody>
                    <a:bodyPr/>
                    <a:lstStyle/>
                    <a:p>
                      <a:pPr algn="ctr" rtl="0" fontAlgn="ctr"/>
                      <a:r>
                        <a:rPr lang="en-US" sz="1500" b="0" i="0" u="none" strike="noStrike">
                          <a:solidFill>
                            <a:srgbClr val="000000"/>
                          </a:solidFill>
                          <a:effectLst/>
                          <a:latin typeface="Calibri" panose="020F0502020204030204" pitchFamily="34" charset="0"/>
                        </a:rPr>
                        <a:t>0.0301 (0.0828)</a:t>
                      </a:r>
                    </a:p>
                  </a:txBody>
                  <a:tcPr marL="6492" marR="6492" marT="6492" marB="0" anchor="ctr">
                    <a:lnL>
                      <a:noFill/>
                    </a:lnL>
                    <a:lnR>
                      <a:noFill/>
                    </a:lnR>
                    <a:lnT>
                      <a:noFill/>
                    </a:lnT>
                    <a:lnB>
                      <a:noFill/>
                    </a:lnB>
                  </a:tcPr>
                </a:tc>
                <a:tc>
                  <a:txBody>
                    <a:bodyPr/>
                    <a:lstStyle/>
                    <a:p>
                      <a:pPr algn="ctr" rtl="0" fontAlgn="ctr"/>
                      <a:r>
                        <a:rPr lang="en-US" sz="1500" b="0" i="0" u="none" strike="noStrike">
                          <a:solidFill>
                            <a:srgbClr val="000000"/>
                          </a:solidFill>
                          <a:effectLst/>
                          <a:latin typeface="Calibri" panose="020F0502020204030204" pitchFamily="34" charset="0"/>
                        </a:rPr>
                        <a:t>0.0312 (0.0799)</a:t>
                      </a:r>
                    </a:p>
                  </a:txBody>
                  <a:tcPr marL="6492" marR="6492" marT="6492" marB="0" anchor="ctr">
                    <a:lnL>
                      <a:noFill/>
                    </a:lnL>
                    <a:lnR>
                      <a:noFill/>
                    </a:lnR>
                    <a:lnT>
                      <a:noFill/>
                    </a:lnT>
                    <a:lnB>
                      <a:noFill/>
                    </a:lnB>
                  </a:tcPr>
                </a:tc>
                <a:tc>
                  <a:txBody>
                    <a:bodyPr/>
                    <a:lstStyle/>
                    <a:p>
                      <a:pPr algn="ctr" rtl="0" fontAlgn="ctr"/>
                      <a:r>
                        <a:rPr lang="en-US" sz="1500" b="0" i="0" u="none" strike="noStrike">
                          <a:solidFill>
                            <a:srgbClr val="000000"/>
                          </a:solidFill>
                          <a:effectLst/>
                          <a:latin typeface="Calibri" panose="020F0502020204030204" pitchFamily="34" charset="0"/>
                        </a:rPr>
                        <a:t>-0.0254 (0.0310)</a:t>
                      </a:r>
                    </a:p>
                  </a:txBody>
                  <a:tcPr marL="6492" marR="6492" marT="6492" marB="0" anchor="ctr">
                    <a:lnL>
                      <a:noFill/>
                    </a:lnL>
                    <a:lnR>
                      <a:noFill/>
                    </a:lnR>
                    <a:lnT>
                      <a:noFill/>
                    </a:lnT>
                    <a:lnB>
                      <a:noFill/>
                    </a:lnB>
                  </a:tcPr>
                </a:tc>
                <a:tc>
                  <a:txBody>
                    <a:bodyPr/>
                    <a:lstStyle/>
                    <a:p>
                      <a:pPr algn="ctr" rtl="0" fontAlgn="ctr"/>
                      <a:r>
                        <a:rPr lang="en-US" sz="1500" b="0" i="0" u="none" strike="noStrike">
                          <a:solidFill>
                            <a:srgbClr val="000000"/>
                          </a:solidFill>
                          <a:effectLst/>
                          <a:latin typeface="Calibri" panose="020F0502020204030204" pitchFamily="34" charset="0"/>
                        </a:rPr>
                        <a:t>-0.0254 (0.0456)</a:t>
                      </a:r>
                    </a:p>
                  </a:txBody>
                  <a:tcPr marL="6492" marR="6492" marT="6492" marB="0" anchor="ctr">
                    <a:lnL>
                      <a:noFill/>
                    </a:lnL>
                    <a:lnR>
                      <a:noFill/>
                    </a:lnR>
                    <a:lnT>
                      <a:noFill/>
                    </a:lnT>
                    <a:lnB>
                      <a:noFill/>
                    </a:lnB>
                  </a:tcPr>
                </a:tc>
                <a:tc>
                  <a:txBody>
                    <a:bodyPr/>
                    <a:lstStyle/>
                    <a:p>
                      <a:pPr algn="ctr" rtl="0" fontAlgn="ctr"/>
                      <a:r>
                        <a:rPr lang="en-US" sz="1500" b="0" i="0" u="none" strike="noStrike">
                          <a:solidFill>
                            <a:srgbClr val="000000"/>
                          </a:solidFill>
                          <a:effectLst/>
                          <a:latin typeface="Calibri" panose="020F0502020204030204" pitchFamily="34" charset="0"/>
                        </a:rPr>
                        <a:t>-0.0164 (0.0403)</a:t>
                      </a:r>
                    </a:p>
                  </a:txBody>
                  <a:tcPr marL="6492" marR="6492" marT="6492" marB="0" anchor="ctr">
                    <a:lnL>
                      <a:noFill/>
                    </a:lnL>
                    <a:lnR>
                      <a:noFill/>
                    </a:lnR>
                    <a:lnT>
                      <a:noFill/>
                    </a:lnT>
                    <a:lnB>
                      <a:noFill/>
                    </a:lnB>
                  </a:tcPr>
                </a:tc>
                <a:extLst>
                  <a:ext uri="{0D108BD9-81ED-4DB2-BD59-A6C34878D82A}">
                    <a16:rowId xmlns:a16="http://schemas.microsoft.com/office/drawing/2014/main" val="72458647"/>
                  </a:ext>
                </a:extLst>
              </a:tr>
              <a:tr h="427816">
                <a:tc>
                  <a:txBody>
                    <a:bodyPr/>
                    <a:lstStyle/>
                    <a:p>
                      <a:pPr algn="l" rtl="0" fontAlgn="ctr"/>
                      <a:r>
                        <a:rPr lang="en-US" sz="1500" b="0" i="0" u="none" strike="noStrike">
                          <a:solidFill>
                            <a:srgbClr val="000000"/>
                          </a:solidFill>
                          <a:effectLst/>
                          <a:latin typeface="Calibri" panose="020F0502020204030204" pitchFamily="34" charset="0"/>
                        </a:rPr>
                        <a:t>impact</a:t>
                      </a:r>
                    </a:p>
                  </a:txBody>
                  <a:tcPr marL="6492" marR="6492" marT="6492" marB="0" anchor="ctr">
                    <a:lnL>
                      <a:noFill/>
                    </a:lnL>
                    <a:lnR>
                      <a:noFill/>
                    </a:lnR>
                    <a:lnT>
                      <a:noFill/>
                    </a:lnT>
                    <a:lnB>
                      <a:noFill/>
                    </a:lnB>
                  </a:tcPr>
                </a:tc>
                <a:tc>
                  <a:txBody>
                    <a:bodyPr/>
                    <a:lstStyle/>
                    <a:p>
                      <a:pPr algn="ctr" rtl="0" fontAlgn="ctr"/>
                      <a:r>
                        <a:rPr lang="en-US" sz="1500" b="1" i="0" u="none" strike="noStrike">
                          <a:solidFill>
                            <a:srgbClr val="000000"/>
                          </a:solidFill>
                          <a:effectLst/>
                          <a:latin typeface="Calibri" panose="020F0502020204030204" pitchFamily="34" charset="0"/>
                        </a:rPr>
                        <a:t>-0.565*** (0.0614)</a:t>
                      </a:r>
                    </a:p>
                  </a:txBody>
                  <a:tcPr marL="6492" marR="6492" marT="6492" marB="0" anchor="ctr">
                    <a:lnL>
                      <a:noFill/>
                    </a:lnL>
                    <a:lnR>
                      <a:noFill/>
                    </a:lnR>
                    <a:lnT>
                      <a:noFill/>
                    </a:lnT>
                    <a:lnB>
                      <a:noFill/>
                    </a:lnB>
                  </a:tcPr>
                </a:tc>
                <a:tc>
                  <a:txBody>
                    <a:bodyPr/>
                    <a:lstStyle/>
                    <a:p>
                      <a:pPr algn="ctr" rtl="0" fontAlgn="ctr"/>
                      <a:r>
                        <a:rPr lang="en-US" sz="1500" b="1" i="0" u="none" strike="noStrike">
                          <a:solidFill>
                            <a:srgbClr val="000000"/>
                          </a:solidFill>
                          <a:effectLst/>
                          <a:latin typeface="Calibri" panose="020F0502020204030204" pitchFamily="34" charset="0"/>
                        </a:rPr>
                        <a:t>-0.565*** (0.0706)</a:t>
                      </a:r>
                    </a:p>
                  </a:txBody>
                  <a:tcPr marL="6492" marR="6492" marT="6492" marB="0" anchor="ctr">
                    <a:lnL>
                      <a:noFill/>
                    </a:lnL>
                    <a:lnR>
                      <a:noFill/>
                    </a:lnR>
                    <a:lnT>
                      <a:noFill/>
                    </a:lnT>
                    <a:lnB>
                      <a:noFill/>
                    </a:lnB>
                  </a:tcPr>
                </a:tc>
                <a:tc>
                  <a:txBody>
                    <a:bodyPr/>
                    <a:lstStyle/>
                    <a:p>
                      <a:pPr algn="ctr" rtl="0" fontAlgn="ctr"/>
                      <a:r>
                        <a:rPr lang="en-US" sz="1500" b="1" i="0" u="none" strike="noStrike">
                          <a:solidFill>
                            <a:srgbClr val="000000"/>
                          </a:solidFill>
                          <a:effectLst/>
                          <a:latin typeface="Calibri" panose="020F0502020204030204" pitchFamily="34" charset="0"/>
                        </a:rPr>
                        <a:t>-0.624*** (0.0784)</a:t>
                      </a:r>
                    </a:p>
                  </a:txBody>
                  <a:tcPr marL="6492" marR="6492" marT="6492" marB="0" anchor="ctr">
                    <a:lnL>
                      <a:noFill/>
                    </a:lnL>
                    <a:lnR>
                      <a:noFill/>
                    </a:lnR>
                    <a:lnT>
                      <a:noFill/>
                    </a:lnT>
                    <a:lnB>
                      <a:noFill/>
                    </a:lnB>
                  </a:tcPr>
                </a:tc>
                <a:tc>
                  <a:txBody>
                    <a:bodyPr/>
                    <a:lstStyle/>
                    <a:p>
                      <a:pPr algn="ctr" rtl="0" fontAlgn="ctr"/>
                      <a:r>
                        <a:rPr lang="en-US" sz="1500" b="1" i="0" u="none" strike="noStrike">
                          <a:solidFill>
                            <a:srgbClr val="000000"/>
                          </a:solidFill>
                          <a:effectLst/>
                          <a:latin typeface="Calibri" panose="020F0502020204030204" pitchFamily="34" charset="0"/>
                        </a:rPr>
                        <a:t>-0.102** (0.0438)</a:t>
                      </a:r>
                    </a:p>
                  </a:txBody>
                  <a:tcPr marL="6492" marR="6492" marT="6492" marB="0" anchor="ctr">
                    <a:lnL>
                      <a:noFill/>
                    </a:lnL>
                    <a:lnR>
                      <a:noFill/>
                    </a:lnR>
                    <a:lnT>
                      <a:noFill/>
                    </a:lnT>
                    <a:lnB>
                      <a:noFill/>
                    </a:lnB>
                  </a:tcPr>
                </a:tc>
                <a:tc>
                  <a:txBody>
                    <a:bodyPr/>
                    <a:lstStyle/>
                    <a:p>
                      <a:pPr algn="ctr" rtl="0" fontAlgn="ctr"/>
                      <a:r>
                        <a:rPr lang="en-US" sz="1500" b="1" i="0" u="none" strike="noStrike">
                          <a:solidFill>
                            <a:srgbClr val="000000"/>
                          </a:solidFill>
                          <a:effectLst/>
                          <a:latin typeface="Calibri" panose="020F0502020204030204" pitchFamily="34" charset="0"/>
                        </a:rPr>
                        <a:t>-0.102* (0.0492)</a:t>
                      </a:r>
                    </a:p>
                  </a:txBody>
                  <a:tcPr marL="6492" marR="6492" marT="6492" marB="0" anchor="ctr">
                    <a:lnL>
                      <a:noFill/>
                    </a:lnL>
                    <a:lnR>
                      <a:noFill/>
                    </a:lnR>
                    <a:lnT>
                      <a:noFill/>
                    </a:lnT>
                    <a:lnB>
                      <a:noFill/>
                    </a:lnB>
                  </a:tcPr>
                </a:tc>
                <a:tc>
                  <a:txBody>
                    <a:bodyPr/>
                    <a:lstStyle/>
                    <a:p>
                      <a:pPr algn="ctr" rtl="0" fontAlgn="ctr"/>
                      <a:r>
                        <a:rPr lang="en-US" sz="1500" b="1" i="0" u="none" strike="noStrike">
                          <a:solidFill>
                            <a:srgbClr val="000000"/>
                          </a:solidFill>
                          <a:effectLst/>
                          <a:latin typeface="Calibri" panose="020F0502020204030204" pitchFamily="34" charset="0"/>
                        </a:rPr>
                        <a:t>-0.120* (0.0593)</a:t>
                      </a:r>
                    </a:p>
                  </a:txBody>
                  <a:tcPr marL="6492" marR="6492" marT="6492" marB="0" anchor="ctr">
                    <a:lnL>
                      <a:noFill/>
                    </a:lnL>
                    <a:lnR>
                      <a:noFill/>
                    </a:lnR>
                    <a:lnT>
                      <a:noFill/>
                    </a:lnT>
                    <a:lnB>
                      <a:noFill/>
                    </a:lnB>
                  </a:tcPr>
                </a:tc>
                <a:extLst>
                  <a:ext uri="{0D108BD9-81ED-4DB2-BD59-A6C34878D82A}">
                    <a16:rowId xmlns:a16="http://schemas.microsoft.com/office/drawing/2014/main" val="2372343134"/>
                  </a:ext>
                </a:extLst>
              </a:tr>
              <a:tr h="427816">
                <a:tc>
                  <a:txBody>
                    <a:bodyPr/>
                    <a:lstStyle/>
                    <a:p>
                      <a:pPr algn="l" rtl="0" fontAlgn="ctr"/>
                      <a:r>
                        <a:rPr lang="en-US" sz="1500" b="0" i="0" u="none" strike="noStrike">
                          <a:solidFill>
                            <a:srgbClr val="000000"/>
                          </a:solidFill>
                          <a:effectLst/>
                          <a:latin typeface="Calibri" panose="020F0502020204030204" pitchFamily="34" charset="0"/>
                        </a:rPr>
                        <a:t>Effets fixes</a:t>
                      </a:r>
                    </a:p>
                  </a:txBody>
                  <a:tcPr marL="6492" marR="6492" marT="6492" marB="0" anchor="ctr">
                    <a:lnL>
                      <a:noFill/>
                    </a:lnL>
                    <a:lnR>
                      <a:noFill/>
                    </a:lnR>
                    <a:lnT>
                      <a:noFill/>
                    </a:lnT>
                    <a:lnB>
                      <a:noFill/>
                    </a:lnB>
                  </a:tcPr>
                </a:tc>
                <a:tc>
                  <a:txBody>
                    <a:bodyPr/>
                    <a:lstStyle/>
                    <a:p>
                      <a:pPr algn="l" rtl="0" fontAlgn="ctr"/>
                      <a:r>
                        <a:rPr lang="en-US" sz="1500" b="0" i="0" u="none" strike="noStrike">
                          <a:solidFill>
                            <a:srgbClr val="000000"/>
                          </a:solidFill>
                          <a:effectLst/>
                          <a:latin typeface="Calibri" panose="020F0502020204030204" pitchFamily="34" charset="0"/>
                        </a:rPr>
                        <a:t>Non</a:t>
                      </a:r>
                    </a:p>
                  </a:txBody>
                  <a:tcPr marL="6492" marR="6492" marT="6492" marB="0" anchor="ctr">
                    <a:lnL>
                      <a:noFill/>
                    </a:lnL>
                    <a:lnR>
                      <a:noFill/>
                    </a:lnR>
                    <a:lnT>
                      <a:noFill/>
                    </a:lnT>
                    <a:lnB>
                      <a:noFill/>
                    </a:lnB>
                  </a:tcPr>
                </a:tc>
                <a:tc>
                  <a:txBody>
                    <a:bodyPr/>
                    <a:lstStyle/>
                    <a:p>
                      <a:pPr algn="l" rtl="0" fontAlgn="ctr"/>
                      <a:r>
                        <a:rPr lang="en-US" sz="1500" b="0" i="0" u="none" strike="noStrike">
                          <a:solidFill>
                            <a:srgbClr val="000000"/>
                          </a:solidFill>
                          <a:effectLst/>
                          <a:latin typeface="Calibri" panose="020F0502020204030204" pitchFamily="34" charset="0"/>
                        </a:rPr>
                        <a:t>Oui</a:t>
                      </a:r>
                    </a:p>
                  </a:txBody>
                  <a:tcPr marL="6492" marR="6492" marT="6492" marB="0" anchor="ctr">
                    <a:lnL>
                      <a:noFill/>
                    </a:lnL>
                    <a:lnR>
                      <a:noFill/>
                    </a:lnR>
                    <a:lnT>
                      <a:noFill/>
                    </a:lnT>
                    <a:lnB>
                      <a:noFill/>
                    </a:lnB>
                  </a:tcPr>
                </a:tc>
                <a:tc>
                  <a:txBody>
                    <a:bodyPr/>
                    <a:lstStyle/>
                    <a:p>
                      <a:pPr algn="l" rtl="0" fontAlgn="ctr"/>
                      <a:r>
                        <a:rPr lang="en-US" sz="1500" b="0" i="0" u="none" strike="noStrike">
                          <a:solidFill>
                            <a:srgbClr val="000000"/>
                          </a:solidFill>
                          <a:effectLst/>
                          <a:latin typeface="Calibri" panose="020F0502020204030204" pitchFamily="34" charset="0"/>
                        </a:rPr>
                        <a:t>Oui</a:t>
                      </a:r>
                    </a:p>
                  </a:txBody>
                  <a:tcPr marL="6492" marR="6492" marT="6492" marB="0" anchor="ctr">
                    <a:lnL>
                      <a:noFill/>
                    </a:lnL>
                    <a:lnR>
                      <a:noFill/>
                    </a:lnR>
                    <a:lnT>
                      <a:noFill/>
                    </a:lnT>
                    <a:lnB>
                      <a:noFill/>
                    </a:lnB>
                  </a:tcPr>
                </a:tc>
                <a:tc>
                  <a:txBody>
                    <a:bodyPr/>
                    <a:lstStyle/>
                    <a:p>
                      <a:pPr algn="l" rtl="0" fontAlgn="ctr"/>
                      <a:r>
                        <a:rPr lang="en-US" sz="1500" b="0" i="0" u="none" strike="noStrike">
                          <a:solidFill>
                            <a:srgbClr val="000000"/>
                          </a:solidFill>
                          <a:effectLst/>
                          <a:latin typeface="Calibri" panose="020F0502020204030204" pitchFamily="34" charset="0"/>
                        </a:rPr>
                        <a:t>Non</a:t>
                      </a:r>
                    </a:p>
                  </a:txBody>
                  <a:tcPr marL="6492" marR="6492" marT="6492" marB="0" anchor="ctr">
                    <a:lnL>
                      <a:noFill/>
                    </a:lnL>
                    <a:lnR>
                      <a:noFill/>
                    </a:lnR>
                    <a:lnT>
                      <a:noFill/>
                    </a:lnT>
                    <a:lnB>
                      <a:noFill/>
                    </a:lnB>
                  </a:tcPr>
                </a:tc>
                <a:tc>
                  <a:txBody>
                    <a:bodyPr/>
                    <a:lstStyle/>
                    <a:p>
                      <a:pPr algn="l" rtl="0" fontAlgn="ctr"/>
                      <a:r>
                        <a:rPr lang="en-US" sz="1500" b="0" i="0" u="none" strike="noStrike">
                          <a:solidFill>
                            <a:srgbClr val="000000"/>
                          </a:solidFill>
                          <a:effectLst/>
                          <a:latin typeface="Calibri" panose="020F0502020204030204" pitchFamily="34" charset="0"/>
                        </a:rPr>
                        <a:t>Oui</a:t>
                      </a:r>
                    </a:p>
                  </a:txBody>
                  <a:tcPr marL="6492" marR="6492" marT="6492" marB="0" anchor="ctr">
                    <a:lnL>
                      <a:noFill/>
                    </a:lnL>
                    <a:lnR>
                      <a:noFill/>
                    </a:lnR>
                    <a:lnT>
                      <a:noFill/>
                    </a:lnT>
                    <a:lnB>
                      <a:noFill/>
                    </a:lnB>
                  </a:tcPr>
                </a:tc>
                <a:tc>
                  <a:txBody>
                    <a:bodyPr/>
                    <a:lstStyle/>
                    <a:p>
                      <a:pPr algn="l" rtl="0" fontAlgn="ctr"/>
                      <a:r>
                        <a:rPr lang="en-US" sz="1500" b="0" i="0" u="none" strike="noStrike">
                          <a:solidFill>
                            <a:srgbClr val="000000"/>
                          </a:solidFill>
                          <a:effectLst/>
                          <a:latin typeface="Calibri" panose="020F0502020204030204" pitchFamily="34" charset="0"/>
                        </a:rPr>
                        <a:t>Oui</a:t>
                      </a:r>
                    </a:p>
                  </a:txBody>
                  <a:tcPr marL="6492" marR="6492" marT="6492" marB="0" anchor="ctr">
                    <a:lnL>
                      <a:noFill/>
                    </a:lnL>
                    <a:lnR>
                      <a:noFill/>
                    </a:lnR>
                    <a:lnT>
                      <a:noFill/>
                    </a:lnT>
                    <a:lnB>
                      <a:noFill/>
                    </a:lnB>
                  </a:tcPr>
                </a:tc>
                <a:extLst>
                  <a:ext uri="{0D108BD9-81ED-4DB2-BD59-A6C34878D82A}">
                    <a16:rowId xmlns:a16="http://schemas.microsoft.com/office/drawing/2014/main" val="3735422297"/>
                  </a:ext>
                </a:extLst>
              </a:tr>
              <a:tr h="427816">
                <a:tc>
                  <a:txBody>
                    <a:bodyPr/>
                    <a:lstStyle/>
                    <a:p>
                      <a:pPr algn="l" rtl="0" fontAlgn="ctr"/>
                      <a:r>
                        <a:rPr lang="en-US" sz="1500" b="0" i="0" u="none" strike="noStrike">
                          <a:solidFill>
                            <a:srgbClr val="000000"/>
                          </a:solidFill>
                          <a:effectLst/>
                          <a:latin typeface="Calibri" panose="020F0502020204030204" pitchFamily="34" charset="0"/>
                        </a:rPr>
                        <a:t>Covariables</a:t>
                      </a:r>
                    </a:p>
                  </a:txBody>
                  <a:tcPr marL="6492" marR="6492" marT="6492" marB="0" anchor="ctr">
                    <a:lnL>
                      <a:noFill/>
                    </a:lnL>
                    <a:lnR>
                      <a:noFill/>
                    </a:lnR>
                    <a:lnT>
                      <a:noFill/>
                    </a:lnT>
                    <a:lnB>
                      <a:noFill/>
                    </a:lnB>
                  </a:tcPr>
                </a:tc>
                <a:tc>
                  <a:txBody>
                    <a:bodyPr/>
                    <a:lstStyle/>
                    <a:p>
                      <a:pPr algn="l" rtl="0" fontAlgn="ctr"/>
                      <a:r>
                        <a:rPr lang="en-US" sz="1500" b="0" i="0" u="none" strike="noStrike">
                          <a:solidFill>
                            <a:srgbClr val="000000"/>
                          </a:solidFill>
                          <a:effectLst/>
                          <a:latin typeface="Calibri" panose="020F0502020204030204" pitchFamily="34" charset="0"/>
                        </a:rPr>
                        <a:t>Non</a:t>
                      </a:r>
                    </a:p>
                  </a:txBody>
                  <a:tcPr marL="6492" marR="6492" marT="6492" marB="0" anchor="ctr">
                    <a:lnL>
                      <a:noFill/>
                    </a:lnL>
                    <a:lnR>
                      <a:noFill/>
                    </a:lnR>
                    <a:lnT>
                      <a:noFill/>
                    </a:lnT>
                    <a:lnB>
                      <a:noFill/>
                    </a:lnB>
                  </a:tcPr>
                </a:tc>
                <a:tc>
                  <a:txBody>
                    <a:bodyPr/>
                    <a:lstStyle/>
                    <a:p>
                      <a:pPr algn="l" rtl="0" fontAlgn="ctr"/>
                      <a:r>
                        <a:rPr lang="en-US" sz="1500" b="0" i="0" u="none" strike="noStrike">
                          <a:solidFill>
                            <a:srgbClr val="000000"/>
                          </a:solidFill>
                          <a:effectLst/>
                          <a:latin typeface="Calibri" panose="020F0502020204030204" pitchFamily="34" charset="0"/>
                        </a:rPr>
                        <a:t>Non</a:t>
                      </a:r>
                    </a:p>
                  </a:txBody>
                  <a:tcPr marL="6492" marR="6492" marT="6492" marB="0" anchor="ctr">
                    <a:lnL>
                      <a:noFill/>
                    </a:lnL>
                    <a:lnR>
                      <a:noFill/>
                    </a:lnR>
                    <a:lnT>
                      <a:noFill/>
                    </a:lnT>
                    <a:lnB>
                      <a:noFill/>
                    </a:lnB>
                  </a:tcPr>
                </a:tc>
                <a:tc>
                  <a:txBody>
                    <a:bodyPr/>
                    <a:lstStyle/>
                    <a:p>
                      <a:pPr algn="l" rtl="0" fontAlgn="ctr"/>
                      <a:r>
                        <a:rPr lang="en-US" sz="1500" b="0" i="0" u="none" strike="noStrike">
                          <a:solidFill>
                            <a:srgbClr val="000000"/>
                          </a:solidFill>
                          <a:effectLst/>
                          <a:latin typeface="Calibri" panose="020F0502020204030204" pitchFamily="34" charset="0"/>
                        </a:rPr>
                        <a:t>Oui</a:t>
                      </a:r>
                    </a:p>
                  </a:txBody>
                  <a:tcPr marL="6492" marR="6492" marT="6492" marB="0" anchor="ctr">
                    <a:lnL>
                      <a:noFill/>
                    </a:lnL>
                    <a:lnR>
                      <a:noFill/>
                    </a:lnR>
                    <a:lnT>
                      <a:noFill/>
                    </a:lnT>
                    <a:lnB>
                      <a:noFill/>
                    </a:lnB>
                  </a:tcPr>
                </a:tc>
                <a:tc>
                  <a:txBody>
                    <a:bodyPr/>
                    <a:lstStyle/>
                    <a:p>
                      <a:pPr algn="l" rtl="0" fontAlgn="ctr"/>
                      <a:r>
                        <a:rPr lang="en-US" sz="1500" b="0" i="0" u="none" strike="noStrike">
                          <a:solidFill>
                            <a:srgbClr val="000000"/>
                          </a:solidFill>
                          <a:effectLst/>
                          <a:latin typeface="Calibri" panose="020F0502020204030204" pitchFamily="34" charset="0"/>
                        </a:rPr>
                        <a:t>Non</a:t>
                      </a:r>
                    </a:p>
                  </a:txBody>
                  <a:tcPr marL="6492" marR="6492" marT="6492" marB="0" anchor="ctr">
                    <a:lnL>
                      <a:noFill/>
                    </a:lnL>
                    <a:lnR>
                      <a:noFill/>
                    </a:lnR>
                    <a:lnT>
                      <a:noFill/>
                    </a:lnT>
                    <a:lnB>
                      <a:noFill/>
                    </a:lnB>
                  </a:tcPr>
                </a:tc>
                <a:tc>
                  <a:txBody>
                    <a:bodyPr/>
                    <a:lstStyle/>
                    <a:p>
                      <a:pPr algn="l" rtl="0" fontAlgn="ctr"/>
                      <a:r>
                        <a:rPr lang="en-US" sz="1500" b="0" i="0" u="none" strike="noStrike">
                          <a:solidFill>
                            <a:srgbClr val="000000"/>
                          </a:solidFill>
                          <a:effectLst/>
                          <a:latin typeface="Calibri" panose="020F0502020204030204" pitchFamily="34" charset="0"/>
                        </a:rPr>
                        <a:t>Non</a:t>
                      </a:r>
                    </a:p>
                  </a:txBody>
                  <a:tcPr marL="6492" marR="6492" marT="6492" marB="0" anchor="ctr">
                    <a:lnL>
                      <a:noFill/>
                    </a:lnL>
                    <a:lnR>
                      <a:noFill/>
                    </a:lnR>
                    <a:lnT>
                      <a:noFill/>
                    </a:lnT>
                    <a:lnB>
                      <a:noFill/>
                    </a:lnB>
                  </a:tcPr>
                </a:tc>
                <a:tc>
                  <a:txBody>
                    <a:bodyPr/>
                    <a:lstStyle/>
                    <a:p>
                      <a:pPr algn="l" rtl="0" fontAlgn="ctr"/>
                      <a:r>
                        <a:rPr lang="en-US" sz="1500" b="0" i="0" u="none" strike="noStrike">
                          <a:solidFill>
                            <a:srgbClr val="000000"/>
                          </a:solidFill>
                          <a:effectLst/>
                          <a:latin typeface="Calibri" panose="020F0502020204030204" pitchFamily="34" charset="0"/>
                        </a:rPr>
                        <a:t>Oui</a:t>
                      </a:r>
                    </a:p>
                  </a:txBody>
                  <a:tcPr marL="6492" marR="6492" marT="6492" marB="0" anchor="ctr">
                    <a:lnL>
                      <a:noFill/>
                    </a:lnL>
                    <a:lnR>
                      <a:noFill/>
                    </a:lnR>
                    <a:lnT>
                      <a:noFill/>
                    </a:lnT>
                    <a:lnB>
                      <a:noFill/>
                    </a:lnB>
                  </a:tcPr>
                </a:tc>
                <a:extLst>
                  <a:ext uri="{0D108BD9-81ED-4DB2-BD59-A6C34878D82A}">
                    <a16:rowId xmlns:a16="http://schemas.microsoft.com/office/drawing/2014/main" val="3032682404"/>
                  </a:ext>
                </a:extLst>
              </a:tr>
              <a:tr h="427816">
                <a:tc>
                  <a:txBody>
                    <a:bodyPr/>
                    <a:lstStyle/>
                    <a:p>
                      <a:pPr algn="l" rtl="0" fontAlgn="ctr"/>
                      <a:r>
                        <a:rPr lang="en-US" sz="1500" b="0" i="0" u="none" strike="noStrike">
                          <a:solidFill>
                            <a:srgbClr val="000000"/>
                          </a:solidFill>
                          <a:effectLst/>
                          <a:latin typeface="Calibri" panose="020F0502020204030204" pitchFamily="34" charset="0"/>
                        </a:rPr>
                        <a:t>Observations</a:t>
                      </a:r>
                    </a:p>
                  </a:txBody>
                  <a:tcPr marL="6492" marR="6492" marT="6492" marB="0" anchor="ctr">
                    <a:lnL>
                      <a:noFill/>
                    </a:lnL>
                    <a:lnR>
                      <a:noFill/>
                    </a:lnR>
                    <a:lnT>
                      <a:noFill/>
                    </a:lnT>
                    <a:lnB>
                      <a:noFill/>
                    </a:lnB>
                  </a:tcPr>
                </a:tc>
                <a:tc>
                  <a:txBody>
                    <a:bodyPr/>
                    <a:lstStyle/>
                    <a:p>
                      <a:pPr algn="ctr" rtl="0" fontAlgn="ctr"/>
                      <a:r>
                        <a:rPr lang="en-US" sz="1500" b="0" i="0" u="none" strike="noStrike">
                          <a:solidFill>
                            <a:srgbClr val="000000"/>
                          </a:solidFill>
                          <a:effectLst/>
                          <a:latin typeface="Calibri" panose="020F0502020204030204" pitchFamily="34" charset="0"/>
                        </a:rPr>
                        <a:t>1340</a:t>
                      </a:r>
                    </a:p>
                  </a:txBody>
                  <a:tcPr marL="6492" marR="6492" marT="6492" marB="0" anchor="ctr">
                    <a:lnL>
                      <a:noFill/>
                    </a:lnL>
                    <a:lnR>
                      <a:noFill/>
                    </a:lnR>
                    <a:lnT>
                      <a:noFill/>
                    </a:lnT>
                    <a:lnB>
                      <a:noFill/>
                    </a:lnB>
                  </a:tcPr>
                </a:tc>
                <a:tc>
                  <a:txBody>
                    <a:bodyPr/>
                    <a:lstStyle/>
                    <a:p>
                      <a:pPr algn="ctr" rtl="0" fontAlgn="ctr"/>
                      <a:r>
                        <a:rPr lang="en-US" sz="1500" b="0" i="0" u="none" strike="noStrike">
                          <a:solidFill>
                            <a:srgbClr val="000000"/>
                          </a:solidFill>
                          <a:effectLst/>
                          <a:latin typeface="Calibri" panose="020F0502020204030204" pitchFamily="34" charset="0"/>
                        </a:rPr>
                        <a:t>1340</a:t>
                      </a:r>
                    </a:p>
                  </a:txBody>
                  <a:tcPr marL="6492" marR="6492" marT="6492" marB="0" anchor="ctr">
                    <a:lnL>
                      <a:noFill/>
                    </a:lnL>
                    <a:lnR>
                      <a:noFill/>
                    </a:lnR>
                    <a:lnT>
                      <a:noFill/>
                    </a:lnT>
                    <a:lnB>
                      <a:noFill/>
                    </a:lnB>
                  </a:tcPr>
                </a:tc>
                <a:tc>
                  <a:txBody>
                    <a:bodyPr/>
                    <a:lstStyle/>
                    <a:p>
                      <a:pPr algn="ctr" rtl="0" fontAlgn="ctr"/>
                      <a:r>
                        <a:rPr lang="en-US" sz="1500" b="0" i="0" u="none" strike="noStrike">
                          <a:solidFill>
                            <a:srgbClr val="000000"/>
                          </a:solidFill>
                          <a:effectLst/>
                          <a:latin typeface="Calibri" panose="020F0502020204030204" pitchFamily="34" charset="0"/>
                        </a:rPr>
                        <a:t>1340</a:t>
                      </a:r>
                    </a:p>
                  </a:txBody>
                  <a:tcPr marL="6492" marR="6492" marT="6492" marB="0" anchor="ctr">
                    <a:lnL>
                      <a:noFill/>
                    </a:lnL>
                    <a:lnR>
                      <a:noFill/>
                    </a:lnR>
                    <a:lnT>
                      <a:noFill/>
                    </a:lnT>
                    <a:lnB>
                      <a:noFill/>
                    </a:lnB>
                  </a:tcPr>
                </a:tc>
                <a:tc>
                  <a:txBody>
                    <a:bodyPr/>
                    <a:lstStyle/>
                    <a:p>
                      <a:pPr algn="ctr" rtl="0" fontAlgn="ctr"/>
                      <a:r>
                        <a:rPr lang="en-US" sz="1500" b="0" i="0" u="none" strike="noStrike">
                          <a:solidFill>
                            <a:srgbClr val="000000"/>
                          </a:solidFill>
                          <a:effectLst/>
                          <a:latin typeface="Calibri" panose="020F0502020204030204" pitchFamily="34" charset="0"/>
                        </a:rPr>
                        <a:t>1340</a:t>
                      </a:r>
                    </a:p>
                  </a:txBody>
                  <a:tcPr marL="6492" marR="6492" marT="6492" marB="0" anchor="ctr">
                    <a:lnL>
                      <a:noFill/>
                    </a:lnL>
                    <a:lnR>
                      <a:noFill/>
                    </a:lnR>
                    <a:lnT>
                      <a:noFill/>
                    </a:lnT>
                    <a:lnB>
                      <a:noFill/>
                    </a:lnB>
                  </a:tcPr>
                </a:tc>
                <a:tc>
                  <a:txBody>
                    <a:bodyPr/>
                    <a:lstStyle/>
                    <a:p>
                      <a:pPr algn="ctr" rtl="0" fontAlgn="ctr"/>
                      <a:r>
                        <a:rPr lang="en-US" sz="1500" b="0" i="0" u="none" strike="noStrike">
                          <a:solidFill>
                            <a:srgbClr val="000000"/>
                          </a:solidFill>
                          <a:effectLst/>
                          <a:latin typeface="Calibri" panose="020F0502020204030204" pitchFamily="34" charset="0"/>
                        </a:rPr>
                        <a:t>1340</a:t>
                      </a:r>
                    </a:p>
                  </a:txBody>
                  <a:tcPr marL="6492" marR="6492" marT="6492" marB="0" anchor="ctr">
                    <a:lnL>
                      <a:noFill/>
                    </a:lnL>
                    <a:lnR>
                      <a:noFill/>
                    </a:lnR>
                    <a:lnT>
                      <a:noFill/>
                    </a:lnT>
                    <a:lnB>
                      <a:noFill/>
                    </a:lnB>
                  </a:tcPr>
                </a:tc>
                <a:tc>
                  <a:txBody>
                    <a:bodyPr/>
                    <a:lstStyle/>
                    <a:p>
                      <a:pPr algn="ctr" rtl="0" fontAlgn="ctr"/>
                      <a:r>
                        <a:rPr lang="en-US" sz="1500" b="0" i="0" u="none" strike="noStrike">
                          <a:solidFill>
                            <a:srgbClr val="000000"/>
                          </a:solidFill>
                          <a:effectLst/>
                          <a:latin typeface="Calibri" panose="020F0502020204030204" pitchFamily="34" charset="0"/>
                        </a:rPr>
                        <a:t>1340</a:t>
                      </a:r>
                    </a:p>
                  </a:txBody>
                  <a:tcPr marL="6492" marR="6492" marT="6492" marB="0" anchor="ctr">
                    <a:lnL>
                      <a:noFill/>
                    </a:lnL>
                    <a:lnR>
                      <a:noFill/>
                    </a:lnR>
                    <a:lnT>
                      <a:noFill/>
                    </a:lnT>
                    <a:lnB>
                      <a:noFill/>
                    </a:lnB>
                  </a:tcPr>
                </a:tc>
                <a:extLst>
                  <a:ext uri="{0D108BD9-81ED-4DB2-BD59-A6C34878D82A}">
                    <a16:rowId xmlns:a16="http://schemas.microsoft.com/office/drawing/2014/main" val="1313054798"/>
                  </a:ext>
                </a:extLst>
              </a:tr>
              <a:tr h="439074">
                <a:tc>
                  <a:txBody>
                    <a:bodyPr/>
                    <a:lstStyle/>
                    <a:p>
                      <a:pPr algn="l" rtl="0" fontAlgn="ctr"/>
                      <a:r>
                        <a:rPr lang="en-US" sz="1500" b="0" i="0" u="none" strike="noStrike">
                          <a:solidFill>
                            <a:srgbClr val="000000"/>
                          </a:solidFill>
                          <a:effectLst/>
                          <a:latin typeface="Calibri" panose="020F0502020204030204" pitchFamily="34" charset="0"/>
                        </a:rPr>
                        <a:t>R-squared</a:t>
                      </a:r>
                    </a:p>
                  </a:txBody>
                  <a:tcPr marL="6492" marR="6492" marT="6492"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rtl="0" fontAlgn="ctr"/>
                      <a:r>
                        <a:rPr lang="en-US" sz="1500" b="0" i="0" u="none" strike="noStrike">
                          <a:solidFill>
                            <a:srgbClr val="000000"/>
                          </a:solidFill>
                          <a:effectLst/>
                          <a:latin typeface="Calibri" panose="020F0502020204030204" pitchFamily="34" charset="0"/>
                        </a:rPr>
                        <a:t>0.310</a:t>
                      </a:r>
                    </a:p>
                  </a:txBody>
                  <a:tcPr marL="6492" marR="6492" marT="6492"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rtl="0" fontAlgn="ctr"/>
                      <a:r>
                        <a:rPr lang="en-US" sz="1500" b="0" i="0" u="none" strike="noStrike">
                          <a:solidFill>
                            <a:srgbClr val="000000"/>
                          </a:solidFill>
                          <a:effectLst/>
                          <a:latin typeface="Calibri" panose="020F0502020204030204" pitchFamily="34" charset="0"/>
                        </a:rPr>
                        <a:t>0.310</a:t>
                      </a:r>
                    </a:p>
                  </a:txBody>
                  <a:tcPr marL="6492" marR="6492" marT="6492"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rtl="0" fontAlgn="ctr"/>
                      <a:r>
                        <a:rPr lang="en-US" sz="1500" b="0" i="0" u="none" strike="noStrike">
                          <a:solidFill>
                            <a:srgbClr val="000000"/>
                          </a:solidFill>
                          <a:effectLst/>
                          <a:latin typeface="Calibri" panose="020F0502020204030204" pitchFamily="34" charset="0"/>
                        </a:rPr>
                        <a:t>0.324</a:t>
                      </a:r>
                    </a:p>
                  </a:txBody>
                  <a:tcPr marL="6492" marR="6492" marT="6492"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rtl="0" fontAlgn="ctr"/>
                      <a:r>
                        <a:rPr lang="en-US" sz="1500" b="0" i="0" u="none" strike="noStrike">
                          <a:solidFill>
                            <a:srgbClr val="000000"/>
                          </a:solidFill>
                          <a:effectLst/>
                          <a:latin typeface="Calibri" panose="020F0502020204030204" pitchFamily="34" charset="0"/>
                        </a:rPr>
                        <a:t>0.072</a:t>
                      </a:r>
                    </a:p>
                  </a:txBody>
                  <a:tcPr marL="6492" marR="6492" marT="6492"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rtl="0" fontAlgn="ctr"/>
                      <a:r>
                        <a:rPr lang="en-US" sz="1500" b="0" i="0" u="none" strike="noStrike">
                          <a:solidFill>
                            <a:srgbClr val="000000"/>
                          </a:solidFill>
                          <a:effectLst/>
                          <a:latin typeface="Calibri" panose="020F0502020204030204" pitchFamily="34" charset="0"/>
                        </a:rPr>
                        <a:t>0.072</a:t>
                      </a:r>
                    </a:p>
                  </a:txBody>
                  <a:tcPr marL="6492" marR="6492" marT="6492"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rtl="0" fontAlgn="ctr"/>
                      <a:r>
                        <a:rPr lang="en-US" sz="1500" b="0" i="0" u="none" strike="noStrike">
                          <a:solidFill>
                            <a:srgbClr val="000000"/>
                          </a:solidFill>
                          <a:effectLst/>
                          <a:latin typeface="Calibri" panose="020F0502020204030204" pitchFamily="34" charset="0"/>
                        </a:rPr>
                        <a:t>0.085</a:t>
                      </a:r>
                    </a:p>
                  </a:txBody>
                  <a:tcPr marL="6492" marR="6492" marT="6492"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72630613"/>
                  </a:ext>
                </a:extLst>
              </a:tr>
              <a:tr h="407688">
                <a:tc gridSpan="2">
                  <a:txBody>
                    <a:bodyPr/>
                    <a:lstStyle/>
                    <a:p>
                      <a:pPr algn="l" rtl="0" fontAlgn="ctr"/>
                      <a:r>
                        <a:rPr lang="en-US" sz="1500" b="0" i="0" u="none" strike="noStrike">
                          <a:solidFill>
                            <a:srgbClr val="000000"/>
                          </a:solidFill>
                          <a:effectLst/>
                          <a:latin typeface="Calibri" panose="020F0502020204030204" pitchFamily="34" charset="0"/>
                        </a:rPr>
                        <a:t>Standard errors in parentheses</a:t>
                      </a:r>
                    </a:p>
                  </a:txBody>
                  <a:tcPr marL="6492" marR="6492" marT="6492" marB="0" anchor="ctr">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a:txBody>
                    <a:bodyPr/>
                    <a:lstStyle/>
                    <a:p>
                      <a:pPr algn="l" rtl="0" fontAlgn="b"/>
                      <a:r>
                        <a:rPr lang="en-US" sz="1500" b="0" i="0" u="none" strike="noStrike">
                          <a:solidFill>
                            <a:srgbClr val="000000"/>
                          </a:solidFill>
                          <a:effectLst/>
                          <a:latin typeface="Calibri" panose="020F0502020204030204" pitchFamily="34" charset="0"/>
                        </a:rPr>
                        <a:t> </a:t>
                      </a:r>
                    </a:p>
                  </a:txBody>
                  <a:tcPr marL="6492" marR="6492" marT="6492"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rtl="0" fontAlgn="b"/>
                      <a:r>
                        <a:rPr lang="en-US" sz="1500" b="0" i="0" u="none" strike="noStrike">
                          <a:solidFill>
                            <a:srgbClr val="000000"/>
                          </a:solidFill>
                          <a:effectLst/>
                          <a:latin typeface="Calibri" panose="020F0502020204030204" pitchFamily="34" charset="0"/>
                        </a:rPr>
                        <a:t> </a:t>
                      </a:r>
                    </a:p>
                  </a:txBody>
                  <a:tcPr marL="6492" marR="6492" marT="6492"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rtl="0" fontAlgn="b"/>
                      <a:r>
                        <a:rPr lang="en-US" sz="1500" b="0" i="0" u="none" strike="noStrike">
                          <a:solidFill>
                            <a:srgbClr val="000000"/>
                          </a:solidFill>
                          <a:effectLst/>
                          <a:latin typeface="Calibri" panose="020F0502020204030204" pitchFamily="34" charset="0"/>
                        </a:rPr>
                        <a:t> </a:t>
                      </a:r>
                    </a:p>
                  </a:txBody>
                  <a:tcPr marL="6492" marR="6492" marT="6492"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rtl="0" fontAlgn="b"/>
                      <a:r>
                        <a:rPr lang="en-US" sz="1500" b="0" i="0" u="none" strike="noStrike">
                          <a:solidFill>
                            <a:srgbClr val="000000"/>
                          </a:solidFill>
                          <a:effectLst/>
                          <a:latin typeface="Calibri" panose="020F0502020204030204" pitchFamily="34" charset="0"/>
                        </a:rPr>
                        <a:t> </a:t>
                      </a:r>
                    </a:p>
                  </a:txBody>
                  <a:tcPr marL="6492" marR="6492" marT="6492"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rtl="0" fontAlgn="b"/>
                      <a:r>
                        <a:rPr lang="en-US" sz="1500" b="0" i="0" u="none" strike="noStrike">
                          <a:solidFill>
                            <a:srgbClr val="000000"/>
                          </a:solidFill>
                          <a:effectLst/>
                          <a:latin typeface="Calibri" panose="020F0502020204030204" pitchFamily="34" charset="0"/>
                        </a:rPr>
                        <a:t> </a:t>
                      </a:r>
                    </a:p>
                  </a:txBody>
                  <a:tcPr marL="6492" marR="6492" marT="6492"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481997946"/>
                  </a:ext>
                </a:extLst>
              </a:tr>
              <a:tr h="407688">
                <a:tc gridSpan="2">
                  <a:txBody>
                    <a:bodyPr/>
                    <a:lstStyle/>
                    <a:p>
                      <a:pPr algn="l" rtl="0" fontAlgn="ctr"/>
                      <a:r>
                        <a:rPr lang="en-US" sz="1500" b="0" i="0" u="none" strike="noStrike">
                          <a:solidFill>
                            <a:srgbClr val="000000"/>
                          </a:solidFill>
                          <a:effectLst/>
                          <a:latin typeface="Calibri" panose="020F0502020204030204" pitchFamily="34" charset="0"/>
                        </a:rPr>
                        <a:t>*** p&lt;0.01, ** p&lt;0.05, * p&lt;0.1</a:t>
                      </a:r>
                    </a:p>
                  </a:txBody>
                  <a:tcPr marL="6492" marR="6492" marT="6492" marB="0" anchor="ctr">
                    <a:lnL>
                      <a:noFill/>
                    </a:lnL>
                    <a:lnR>
                      <a:noFill/>
                    </a:lnR>
                    <a:lnT>
                      <a:noFill/>
                    </a:lnT>
                    <a:lnB>
                      <a:noFill/>
                    </a:lnB>
                  </a:tcPr>
                </a:tc>
                <a:tc hMerge="1">
                  <a:txBody>
                    <a:bodyPr/>
                    <a:lstStyle/>
                    <a:p>
                      <a:endParaRPr lang="en-US"/>
                    </a:p>
                  </a:txBody>
                  <a:tcPr/>
                </a:tc>
                <a:tc>
                  <a:txBody>
                    <a:bodyPr/>
                    <a:lstStyle/>
                    <a:p>
                      <a:pPr algn="l" rtl="0" fontAlgn="b"/>
                      <a:endParaRPr lang="en-US" sz="1500" b="0" i="0" u="none" strike="noStrike">
                        <a:solidFill>
                          <a:srgbClr val="000000"/>
                        </a:solidFill>
                        <a:effectLst/>
                        <a:latin typeface="Calibri" panose="020F0502020204030204" pitchFamily="34" charset="0"/>
                      </a:endParaRPr>
                    </a:p>
                  </a:txBody>
                  <a:tcPr marL="6492" marR="6492" marT="6492" marB="0" anchor="b">
                    <a:lnL>
                      <a:noFill/>
                    </a:lnL>
                    <a:lnR>
                      <a:noFill/>
                    </a:lnR>
                    <a:lnT>
                      <a:noFill/>
                    </a:lnT>
                    <a:lnB>
                      <a:noFill/>
                    </a:lnB>
                  </a:tcPr>
                </a:tc>
                <a:tc>
                  <a:txBody>
                    <a:bodyPr/>
                    <a:lstStyle/>
                    <a:p>
                      <a:pPr algn="l" rtl="0" fontAlgn="b"/>
                      <a:endParaRPr lang="en-US" sz="1500" b="0" i="0" u="none" strike="noStrike">
                        <a:solidFill>
                          <a:srgbClr val="000000"/>
                        </a:solidFill>
                        <a:effectLst/>
                        <a:latin typeface="Calibri" panose="020F0502020204030204" pitchFamily="34" charset="0"/>
                      </a:endParaRPr>
                    </a:p>
                  </a:txBody>
                  <a:tcPr marL="6492" marR="6492" marT="6492" marB="0" anchor="b">
                    <a:lnL>
                      <a:noFill/>
                    </a:lnL>
                    <a:lnR>
                      <a:noFill/>
                    </a:lnR>
                    <a:lnT>
                      <a:noFill/>
                    </a:lnT>
                    <a:lnB>
                      <a:noFill/>
                    </a:lnB>
                  </a:tcPr>
                </a:tc>
                <a:tc>
                  <a:txBody>
                    <a:bodyPr/>
                    <a:lstStyle/>
                    <a:p>
                      <a:pPr algn="l" rtl="0" fontAlgn="b"/>
                      <a:endParaRPr lang="en-US" sz="1500" b="0" i="0" u="none" strike="noStrike">
                        <a:solidFill>
                          <a:srgbClr val="000000"/>
                        </a:solidFill>
                        <a:effectLst/>
                        <a:latin typeface="Calibri" panose="020F0502020204030204" pitchFamily="34" charset="0"/>
                      </a:endParaRPr>
                    </a:p>
                  </a:txBody>
                  <a:tcPr marL="6492" marR="6492" marT="6492" marB="0" anchor="b">
                    <a:lnL>
                      <a:noFill/>
                    </a:lnL>
                    <a:lnR>
                      <a:noFill/>
                    </a:lnR>
                    <a:lnT>
                      <a:noFill/>
                    </a:lnT>
                    <a:lnB>
                      <a:noFill/>
                    </a:lnB>
                  </a:tcPr>
                </a:tc>
                <a:tc>
                  <a:txBody>
                    <a:bodyPr/>
                    <a:lstStyle/>
                    <a:p>
                      <a:pPr algn="l" rtl="0" fontAlgn="b"/>
                      <a:endParaRPr lang="en-US" sz="1500" b="0" i="0" u="none" strike="noStrike">
                        <a:solidFill>
                          <a:srgbClr val="000000"/>
                        </a:solidFill>
                        <a:effectLst/>
                        <a:latin typeface="Calibri" panose="020F0502020204030204" pitchFamily="34" charset="0"/>
                      </a:endParaRPr>
                    </a:p>
                  </a:txBody>
                  <a:tcPr marL="6492" marR="6492" marT="6492" marB="0" anchor="b">
                    <a:lnL>
                      <a:noFill/>
                    </a:lnL>
                    <a:lnR>
                      <a:noFill/>
                    </a:lnR>
                    <a:lnT>
                      <a:noFill/>
                    </a:lnT>
                    <a:lnB>
                      <a:noFill/>
                    </a:lnB>
                  </a:tcPr>
                </a:tc>
                <a:tc>
                  <a:txBody>
                    <a:bodyPr/>
                    <a:lstStyle/>
                    <a:p>
                      <a:pPr algn="l" rtl="0" fontAlgn="b"/>
                      <a:endParaRPr lang="en-US" sz="1500" b="0" i="0" u="none" strike="noStrike" dirty="0">
                        <a:solidFill>
                          <a:srgbClr val="000000"/>
                        </a:solidFill>
                        <a:effectLst/>
                        <a:latin typeface="Calibri" panose="020F0502020204030204" pitchFamily="34" charset="0"/>
                      </a:endParaRPr>
                    </a:p>
                  </a:txBody>
                  <a:tcPr marL="6492" marR="6492" marT="6492" marB="0" anchor="b">
                    <a:lnL>
                      <a:noFill/>
                    </a:lnL>
                    <a:lnR>
                      <a:noFill/>
                    </a:lnR>
                    <a:lnT>
                      <a:noFill/>
                    </a:lnT>
                    <a:lnB>
                      <a:noFill/>
                    </a:lnB>
                  </a:tcPr>
                </a:tc>
                <a:extLst>
                  <a:ext uri="{0D108BD9-81ED-4DB2-BD59-A6C34878D82A}">
                    <a16:rowId xmlns:a16="http://schemas.microsoft.com/office/drawing/2014/main" val="2225291935"/>
                  </a:ext>
                </a:extLst>
              </a:tr>
            </a:tbl>
          </a:graphicData>
        </a:graphic>
      </p:graphicFrame>
    </p:spTree>
    <p:extLst>
      <p:ext uri="{BB962C8B-B14F-4D97-AF65-F5344CB8AC3E}">
        <p14:creationId xmlns:p14="http://schemas.microsoft.com/office/powerpoint/2010/main" val="35706624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82102" y="-7535"/>
            <a:ext cx="10353762" cy="970450"/>
          </a:xfrm>
        </p:spPr>
        <p:txBody>
          <a:bodyPr/>
          <a:lstStyle/>
          <a:p>
            <a:r>
              <a:rPr lang="fr-SN" sz="5400" dirty="0"/>
              <a:t>                       </a:t>
            </a:r>
            <a:r>
              <a:rPr lang="fr-SN" sz="5400" b="1" dirty="0">
                <a:latin typeface="Georgia" panose="02040502050405020303" pitchFamily="18" charset="0"/>
              </a:rPr>
              <a:t>Conclusion</a:t>
            </a:r>
            <a:endParaRPr lang="en-US" sz="5400" b="1" dirty="0">
              <a:latin typeface="Georgia" panose="02040502050405020303" pitchFamily="18" charset="0"/>
            </a:endParaRPr>
          </a:p>
        </p:txBody>
      </p:sp>
      <p:sp>
        <p:nvSpPr>
          <p:cNvPr id="4" name="Espace réservé du pied de page 3"/>
          <p:cNvSpPr>
            <a:spLocks noGrp="1"/>
          </p:cNvSpPr>
          <p:nvPr>
            <p:ph type="ftr" sz="quarter" idx="11"/>
          </p:nvPr>
        </p:nvSpPr>
        <p:spPr/>
        <p:txBody>
          <a:bodyPr/>
          <a:lstStyle/>
          <a:p>
            <a:r>
              <a:rPr lang="fr-FR"/>
              <a:t>Ndèye Ada Kane sous la direction du Pr. Samba Mbaye</a:t>
            </a:r>
            <a:endParaRPr lang="en-US"/>
          </a:p>
        </p:txBody>
      </p:sp>
      <p:sp>
        <p:nvSpPr>
          <p:cNvPr id="5" name="Espace réservé du numéro de diapositive 4"/>
          <p:cNvSpPr>
            <a:spLocks noGrp="1"/>
          </p:cNvSpPr>
          <p:nvPr>
            <p:ph type="sldNum" sz="quarter" idx="12"/>
          </p:nvPr>
        </p:nvSpPr>
        <p:spPr/>
        <p:txBody>
          <a:bodyPr/>
          <a:lstStyle/>
          <a:p>
            <a:fld id="{E5003937-8C32-4DD1-AABB-62F814AB4AD2}" type="slidenum">
              <a:rPr lang="en-US" smtClean="0"/>
              <a:t>17</a:t>
            </a:fld>
            <a:endParaRPr lang="en-US"/>
          </a:p>
        </p:txBody>
      </p:sp>
      <p:pic>
        <p:nvPicPr>
          <p:cNvPr id="7" name="Imag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382568" cy="641268"/>
          </a:xfrm>
          <a:prstGeom prst="rect">
            <a:avLst/>
          </a:prstGeom>
        </p:spPr>
      </p:pic>
      <p:pic>
        <p:nvPicPr>
          <p:cNvPr id="13" name="Imag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25200" y="34884"/>
            <a:ext cx="1066800" cy="571500"/>
          </a:xfrm>
          <a:prstGeom prst="rect">
            <a:avLst/>
          </a:prstGeom>
        </p:spPr>
      </p:pic>
      <p:sp>
        <p:nvSpPr>
          <p:cNvPr id="3" name="ZoneTexte 2"/>
          <p:cNvSpPr txBox="1"/>
          <p:nvPr/>
        </p:nvSpPr>
        <p:spPr>
          <a:xfrm rot="10800000" flipV="1">
            <a:off x="546764" y="870815"/>
            <a:ext cx="10777728" cy="5324535"/>
          </a:xfrm>
          <a:prstGeom prst="rect">
            <a:avLst/>
          </a:prstGeom>
          <a:noFill/>
        </p:spPr>
        <p:txBody>
          <a:bodyPr wrap="square" rtlCol="0">
            <a:spAutoFit/>
          </a:bodyPr>
          <a:lstStyle/>
          <a:p>
            <a:pPr marL="342900" indent="-342900" algn="just">
              <a:buFont typeface="Arial" panose="020B0604020202020204" pitchFamily="34" charset="0"/>
              <a:buChar char="•"/>
            </a:pPr>
            <a:r>
              <a:rPr lang="en-US" sz="2000" dirty="0">
                <a:latin typeface="Georgia" panose="02040502050405020303" pitchFamily="18" charset="0"/>
              </a:rPr>
              <a:t>At the end of the analysis, it was found that variables related to climatic hazards such as droughts, floods, and insect pests positively and significantly influence the probability of adaptation to climate change by rural agricultural households. Other positive determinants of climate change adaptation include the variable on access to credit and whether a given household resides in the </a:t>
            </a:r>
            <a:r>
              <a:rPr lang="en-US" sz="2000" dirty="0" err="1">
                <a:latin typeface="Georgia" panose="02040502050405020303" pitchFamily="18" charset="0"/>
              </a:rPr>
              <a:t>Thiès</a:t>
            </a:r>
            <a:r>
              <a:rPr lang="en-US" sz="2000" dirty="0">
                <a:latin typeface="Georgia" panose="02040502050405020303" pitchFamily="18" charset="0"/>
              </a:rPr>
              <a:t> region compared to the </a:t>
            </a:r>
            <a:r>
              <a:rPr lang="en-US" sz="2000" dirty="0" err="1">
                <a:latin typeface="Georgia" panose="02040502050405020303" pitchFamily="18" charset="0"/>
              </a:rPr>
              <a:t>Diourbel</a:t>
            </a:r>
            <a:r>
              <a:rPr lang="en-US" sz="2000" dirty="0">
                <a:latin typeface="Georgia" panose="02040502050405020303" pitchFamily="18" charset="0"/>
              </a:rPr>
              <a:t> region. On the other hand, the variables on training in climate change adaptation, living in the </a:t>
            </a:r>
            <a:r>
              <a:rPr lang="en-US" sz="2000" dirty="0" err="1">
                <a:latin typeface="Georgia" panose="02040502050405020303" pitchFamily="18" charset="0"/>
              </a:rPr>
              <a:t>Kaffrine</a:t>
            </a:r>
            <a:r>
              <a:rPr lang="en-US" sz="2000" dirty="0">
                <a:latin typeface="Georgia" panose="02040502050405020303" pitchFamily="18" charset="0"/>
              </a:rPr>
              <a:t> region compared to the </a:t>
            </a:r>
            <a:r>
              <a:rPr lang="en-US" sz="2000" dirty="0" err="1">
                <a:latin typeface="Georgia" panose="02040502050405020303" pitchFamily="18" charset="0"/>
              </a:rPr>
              <a:t>Diourbel</a:t>
            </a:r>
            <a:r>
              <a:rPr lang="en-US" sz="2000" dirty="0">
                <a:latin typeface="Georgia" panose="02040502050405020303" pitchFamily="18" charset="0"/>
              </a:rPr>
              <a:t> region, and education have highly significant but negative coefficients. This means that these variables negatively influence the probability of adaptation to climate change by agricultural households.</a:t>
            </a:r>
          </a:p>
          <a:p>
            <a:pPr marL="342900" indent="-342900" algn="just">
              <a:buFont typeface="Arial" panose="020B0604020202020204" pitchFamily="34" charset="0"/>
              <a:buChar char="•"/>
            </a:pPr>
            <a:r>
              <a:rPr lang="en-US" sz="2000" dirty="0">
                <a:latin typeface="Georgia" panose="02040502050405020303" pitchFamily="18" charset="0"/>
              </a:rPr>
              <a:t>Adaptation to climate change has a very significant positive impact on agricultural production and a very significant negative impact on the existence or not of the hunger gap. In other words, adaptation to climate change has increased agricultural production in the sampled households and reduced the existence of the hunger gap in households. In addition, adaptation to climate change has also led to a reduction in meal skipping within agricultural households</a:t>
            </a:r>
            <a:br>
              <a:rPr lang="en-US" sz="2000" dirty="0">
                <a:latin typeface="Georgia" panose="02040502050405020303" pitchFamily="18" charset="0"/>
              </a:rPr>
            </a:br>
            <a:br>
              <a:rPr lang="en-US" sz="2000" dirty="0">
                <a:latin typeface="Georgia" panose="02040502050405020303" pitchFamily="18" charset="0"/>
              </a:rPr>
            </a:br>
            <a:endParaRPr lang="en-US" sz="2000" dirty="0">
              <a:latin typeface="Georgia" panose="02040502050405020303" pitchFamily="18" charset="0"/>
            </a:endParaRPr>
          </a:p>
        </p:txBody>
      </p:sp>
    </p:spTree>
    <p:extLst>
      <p:ext uri="{BB962C8B-B14F-4D97-AF65-F5344CB8AC3E}">
        <p14:creationId xmlns:p14="http://schemas.microsoft.com/office/powerpoint/2010/main" val="36626612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82102" y="-7535"/>
            <a:ext cx="10353762" cy="970450"/>
          </a:xfrm>
        </p:spPr>
        <p:txBody>
          <a:bodyPr/>
          <a:lstStyle/>
          <a:p>
            <a:r>
              <a:rPr lang="fr-SN" sz="5400" b="1" dirty="0">
                <a:latin typeface="Georgia" panose="02040502050405020303" pitchFamily="18" charset="0"/>
              </a:rPr>
              <a:t>                       Conclusion</a:t>
            </a:r>
            <a:endParaRPr lang="en-US" sz="5400" b="1" dirty="0">
              <a:latin typeface="Georgia" panose="02040502050405020303" pitchFamily="18" charset="0"/>
            </a:endParaRPr>
          </a:p>
        </p:txBody>
      </p:sp>
      <p:sp>
        <p:nvSpPr>
          <p:cNvPr id="4" name="Espace réservé du pied de page 3"/>
          <p:cNvSpPr>
            <a:spLocks noGrp="1"/>
          </p:cNvSpPr>
          <p:nvPr>
            <p:ph type="ftr" sz="quarter" idx="11"/>
          </p:nvPr>
        </p:nvSpPr>
        <p:spPr/>
        <p:txBody>
          <a:bodyPr/>
          <a:lstStyle/>
          <a:p>
            <a:r>
              <a:rPr lang="fr-FR"/>
              <a:t>Ndèye Ada Kane sous la direction du Pr. Samba Mbaye</a:t>
            </a:r>
            <a:endParaRPr lang="en-US"/>
          </a:p>
        </p:txBody>
      </p:sp>
      <p:sp>
        <p:nvSpPr>
          <p:cNvPr id="5" name="Espace réservé du numéro de diapositive 4"/>
          <p:cNvSpPr>
            <a:spLocks noGrp="1"/>
          </p:cNvSpPr>
          <p:nvPr>
            <p:ph type="sldNum" sz="quarter" idx="12"/>
          </p:nvPr>
        </p:nvSpPr>
        <p:spPr/>
        <p:txBody>
          <a:bodyPr/>
          <a:lstStyle/>
          <a:p>
            <a:fld id="{E5003937-8C32-4DD1-AABB-62F814AB4AD2}" type="slidenum">
              <a:rPr lang="en-US" smtClean="0"/>
              <a:t>18</a:t>
            </a:fld>
            <a:endParaRPr lang="en-US"/>
          </a:p>
        </p:txBody>
      </p:sp>
      <p:pic>
        <p:nvPicPr>
          <p:cNvPr id="7" name="Imag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382568" cy="641268"/>
          </a:xfrm>
          <a:prstGeom prst="rect">
            <a:avLst/>
          </a:prstGeom>
        </p:spPr>
      </p:pic>
      <p:pic>
        <p:nvPicPr>
          <p:cNvPr id="13" name="Imag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25200" y="34884"/>
            <a:ext cx="1066800" cy="571500"/>
          </a:xfrm>
          <a:prstGeom prst="rect">
            <a:avLst/>
          </a:prstGeom>
        </p:spPr>
      </p:pic>
      <p:sp>
        <p:nvSpPr>
          <p:cNvPr id="3" name="ZoneTexte 2"/>
          <p:cNvSpPr txBox="1"/>
          <p:nvPr/>
        </p:nvSpPr>
        <p:spPr>
          <a:xfrm rot="10800000" flipV="1">
            <a:off x="382102" y="862358"/>
            <a:ext cx="10777728" cy="5632311"/>
          </a:xfrm>
          <a:prstGeom prst="rect">
            <a:avLst/>
          </a:prstGeom>
          <a:noFill/>
        </p:spPr>
        <p:txBody>
          <a:bodyPr wrap="square" rtlCol="0">
            <a:spAutoFit/>
          </a:bodyPr>
          <a:lstStyle/>
          <a:p>
            <a:pPr marL="342900" indent="-342900" algn="just">
              <a:buFont typeface="Arial" panose="020B0604020202020204" pitchFamily="34" charset="0"/>
              <a:buChar char="•"/>
            </a:pPr>
            <a:r>
              <a:rPr lang="en-US" sz="2000" dirty="0">
                <a:latin typeface="Georgia" panose="02040502050405020303" pitchFamily="18" charset="0"/>
              </a:rPr>
              <a:t>Adaptation also has an impact on food security through its availability and access components, and the PUDC, by helping agricultural households to protect themselves and adapt to the risks associated with climate change, has indirectly improved the food security of agricultural households in rural areas.</a:t>
            </a:r>
          </a:p>
          <a:p>
            <a:pPr algn="just"/>
            <a:r>
              <a:rPr lang="en-US" sz="2000" b="1" dirty="0">
                <a:effectLst>
                  <a:outerShdw blurRad="38100" dist="38100" dir="2700000" algn="tl">
                    <a:srgbClr val="000000">
                      <a:alpha val="43137"/>
                    </a:srgbClr>
                  </a:outerShdw>
                </a:effectLst>
                <a:latin typeface="Georgia" panose="02040502050405020303" pitchFamily="18" charset="0"/>
              </a:rPr>
              <a:t>economic policy implications</a:t>
            </a:r>
          </a:p>
          <a:p>
            <a:pPr marL="342900" indent="-342900" algn="just">
              <a:buFont typeface="Arial" panose="020B0604020202020204" pitchFamily="34" charset="0"/>
              <a:buChar char="•"/>
            </a:pPr>
            <a:r>
              <a:rPr lang="en-US" sz="2000" dirty="0">
                <a:latin typeface="Georgia" panose="02040502050405020303" pitchFamily="18" charset="0"/>
              </a:rPr>
              <a:t>Invest more in programs that will help households adapt to climate change,</a:t>
            </a:r>
          </a:p>
          <a:p>
            <a:pPr marL="342900" indent="-342900" algn="just">
              <a:buFont typeface="Arial" panose="020B0604020202020204" pitchFamily="34" charset="0"/>
              <a:buChar char="•"/>
            </a:pPr>
            <a:r>
              <a:rPr lang="en-US" sz="2000" dirty="0">
                <a:latin typeface="Georgia" panose="02040502050405020303" pitchFamily="18" charset="0"/>
              </a:rPr>
              <a:t>To provide households with adequate agricultural technology packages taking into account the climate change observed in the different ecologies and agricultural systems of the country.</a:t>
            </a:r>
          </a:p>
          <a:p>
            <a:pPr marL="342900" indent="-342900" algn="just">
              <a:buFont typeface="Arial" panose="020B0604020202020204" pitchFamily="34" charset="0"/>
              <a:buChar char="•"/>
            </a:pPr>
            <a:r>
              <a:rPr lang="en-US" sz="2000" dirty="0">
                <a:latin typeface="Georgia" panose="02040502050405020303" pitchFamily="18" charset="0"/>
              </a:rPr>
              <a:t>To provide farm households with specific training programs on climate change adaptation that meet their needs; this could have a positive impact on their adaptation decision.</a:t>
            </a:r>
          </a:p>
          <a:p>
            <a:pPr marL="342900" indent="-342900" algn="just">
              <a:buFont typeface="Arial" panose="020B0604020202020204" pitchFamily="34" charset="0"/>
              <a:buChar char="•"/>
            </a:pPr>
            <a:r>
              <a:rPr lang="en-US" sz="2000" dirty="0">
                <a:latin typeface="Georgia" panose="02040502050405020303" pitchFamily="18" charset="0"/>
              </a:rPr>
              <a:t>To further strengthen access to climate data information and its dissemination in rural areas.</a:t>
            </a:r>
          </a:p>
          <a:p>
            <a:pPr marL="342900" indent="-342900" algn="just">
              <a:buFont typeface="Arial" panose="020B0604020202020204" pitchFamily="34" charset="0"/>
              <a:buChar char="•"/>
            </a:pPr>
            <a:r>
              <a:rPr lang="en-US" sz="2000" dirty="0">
                <a:latin typeface="Georgia" panose="02040502050405020303" pitchFamily="18" charset="0"/>
              </a:rPr>
              <a:t>To reverse the trend in the use of fertilizers by encouraging the population to favor organic fertilizer over chemical fertilizer in order to have healthier food and thus reduce greenhouse gas emissions which are mainly responsible for all these climate changes.</a:t>
            </a:r>
          </a:p>
          <a:p>
            <a:pPr marL="342900" indent="-342900" algn="just">
              <a:buFont typeface="Arial" panose="020B0604020202020204" pitchFamily="34" charset="0"/>
              <a:buChar char="•"/>
            </a:pPr>
            <a:r>
              <a:rPr lang="en-US" sz="2000" dirty="0">
                <a:latin typeface="Georgia" panose="02040502050405020303" pitchFamily="18" charset="0"/>
              </a:rPr>
              <a:t>And strengthen targeted food safety nets and agricultural subsidy programs for the poorest farm households</a:t>
            </a:r>
          </a:p>
        </p:txBody>
      </p:sp>
    </p:spTree>
    <p:extLst>
      <p:ext uri="{BB962C8B-B14F-4D97-AF65-F5344CB8AC3E}">
        <p14:creationId xmlns:p14="http://schemas.microsoft.com/office/powerpoint/2010/main" val="29368120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2783" y="2250258"/>
            <a:ext cx="10353762" cy="970450"/>
          </a:xfrm>
        </p:spPr>
        <p:txBody>
          <a:bodyPr/>
          <a:lstStyle/>
          <a:p>
            <a:pPr algn="just"/>
            <a:r>
              <a:rPr lang="en-US" sz="5400" dirty="0">
                <a:latin typeface="Georgia" panose="02040502050405020303" pitchFamily="18" charset="0"/>
              </a:rPr>
              <a:t>Thank you for your interest</a:t>
            </a:r>
          </a:p>
        </p:txBody>
      </p:sp>
      <p:sp>
        <p:nvSpPr>
          <p:cNvPr id="4" name="Espace réservé du pied de page 3"/>
          <p:cNvSpPr>
            <a:spLocks noGrp="1"/>
          </p:cNvSpPr>
          <p:nvPr>
            <p:ph type="ftr" sz="quarter" idx="11"/>
          </p:nvPr>
        </p:nvSpPr>
        <p:spPr/>
        <p:txBody>
          <a:bodyPr/>
          <a:lstStyle/>
          <a:p>
            <a:r>
              <a:rPr lang="fr-FR"/>
              <a:t>Ndèye Ada Kane sous la direction du Pr. Samba Mbaye</a:t>
            </a:r>
            <a:endParaRPr lang="en-US"/>
          </a:p>
        </p:txBody>
      </p:sp>
      <p:sp>
        <p:nvSpPr>
          <p:cNvPr id="5" name="Espace réservé du numéro de diapositive 4"/>
          <p:cNvSpPr>
            <a:spLocks noGrp="1"/>
          </p:cNvSpPr>
          <p:nvPr>
            <p:ph type="sldNum" sz="quarter" idx="12"/>
          </p:nvPr>
        </p:nvSpPr>
        <p:spPr/>
        <p:txBody>
          <a:bodyPr/>
          <a:lstStyle/>
          <a:p>
            <a:fld id="{E5003937-8C32-4DD1-AABB-62F814AB4AD2}" type="slidenum">
              <a:rPr lang="en-US" smtClean="0"/>
              <a:t>19</a:t>
            </a:fld>
            <a:endParaRPr lang="en-US"/>
          </a:p>
        </p:txBody>
      </p:sp>
      <p:pic>
        <p:nvPicPr>
          <p:cNvPr id="7" name="Imag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382568" cy="641268"/>
          </a:xfrm>
          <a:prstGeom prst="rect">
            <a:avLst/>
          </a:prstGeom>
        </p:spPr>
      </p:pic>
      <p:pic>
        <p:nvPicPr>
          <p:cNvPr id="8" name="Imag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25200" y="34884"/>
            <a:ext cx="1066800" cy="571500"/>
          </a:xfrm>
          <a:prstGeom prst="rect">
            <a:avLst/>
          </a:prstGeom>
        </p:spPr>
      </p:pic>
      <p:pic>
        <p:nvPicPr>
          <p:cNvPr id="9" name="Imag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90693" y="0"/>
            <a:ext cx="1221984" cy="533401"/>
          </a:xfrm>
          <a:prstGeom prst="rect">
            <a:avLst/>
          </a:prstGeom>
        </p:spPr>
      </p:pic>
    </p:spTree>
    <p:extLst>
      <p:ext uri="{BB962C8B-B14F-4D97-AF65-F5344CB8AC3E}">
        <p14:creationId xmlns:p14="http://schemas.microsoft.com/office/powerpoint/2010/main" val="27818934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54083" y="129293"/>
            <a:ext cx="10058400" cy="1450757"/>
          </a:xfrm>
        </p:spPr>
        <p:txBody>
          <a:bodyPr>
            <a:normAutofit/>
          </a:bodyPr>
          <a:lstStyle/>
          <a:p>
            <a:r>
              <a:rPr lang="fr-SN" sz="5400" b="1" dirty="0" err="1">
                <a:latin typeface="Georgia" panose="02040502050405020303" pitchFamily="18" charset="0"/>
              </a:rPr>
              <a:t>Outline</a:t>
            </a:r>
            <a:endParaRPr lang="en-US" sz="5400" b="1" dirty="0">
              <a:latin typeface="Georgia" panose="02040502050405020303" pitchFamily="18" charset="0"/>
            </a:endParaRPr>
          </a:p>
        </p:txBody>
      </p:sp>
      <p:sp>
        <p:nvSpPr>
          <p:cNvPr id="8" name="Espace réservé du pied de page 7"/>
          <p:cNvSpPr>
            <a:spLocks noGrp="1"/>
          </p:cNvSpPr>
          <p:nvPr>
            <p:ph type="ftr" sz="quarter" idx="11"/>
          </p:nvPr>
        </p:nvSpPr>
        <p:spPr>
          <a:xfrm>
            <a:off x="913795" y="5896338"/>
            <a:ext cx="6672865" cy="365125"/>
          </a:xfrm>
        </p:spPr>
        <p:txBody>
          <a:bodyPr/>
          <a:lstStyle/>
          <a:p>
            <a:r>
              <a:rPr lang="fr-FR"/>
              <a:t>Ndèye Ada Kane sous la direction du Pr. Samba Mbaye</a:t>
            </a:r>
            <a:endParaRPr lang="en-US"/>
          </a:p>
        </p:txBody>
      </p:sp>
      <p:sp>
        <p:nvSpPr>
          <p:cNvPr id="9" name="Espace réservé du numéro de diapositive 8"/>
          <p:cNvSpPr>
            <a:spLocks noGrp="1"/>
          </p:cNvSpPr>
          <p:nvPr>
            <p:ph type="sldNum" sz="quarter" idx="12"/>
          </p:nvPr>
        </p:nvSpPr>
        <p:spPr/>
        <p:txBody>
          <a:bodyPr/>
          <a:lstStyle/>
          <a:p>
            <a:fld id="{E5003937-8C32-4DD1-AABB-62F814AB4AD2}" type="slidenum">
              <a:rPr lang="en-US" smtClean="0"/>
              <a:t>2</a:t>
            </a:fld>
            <a:endParaRPr lang="en-US"/>
          </a:p>
        </p:txBody>
      </p:sp>
      <p:pic>
        <p:nvPicPr>
          <p:cNvPr id="7" name="Imag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382568" cy="498764"/>
          </a:xfrm>
          <a:prstGeom prst="rect">
            <a:avLst/>
          </a:prstGeom>
        </p:spPr>
      </p:pic>
      <p:sp>
        <p:nvSpPr>
          <p:cNvPr id="10" name="ZoneTexte 9"/>
          <p:cNvSpPr txBox="1"/>
          <p:nvPr/>
        </p:nvSpPr>
        <p:spPr>
          <a:xfrm>
            <a:off x="913795" y="2034758"/>
            <a:ext cx="5937663" cy="3970318"/>
          </a:xfrm>
          <a:prstGeom prst="rect">
            <a:avLst/>
          </a:prstGeom>
          <a:noFill/>
        </p:spPr>
        <p:txBody>
          <a:bodyPr wrap="square" rtlCol="0">
            <a:spAutoFit/>
          </a:bodyPr>
          <a:lstStyle/>
          <a:p>
            <a:pPr marL="285750" indent="-285750" algn="just">
              <a:buFont typeface="Wingdings" panose="05000000000000000000" pitchFamily="2" charset="2"/>
              <a:buChar char="v"/>
            </a:pPr>
            <a:r>
              <a:rPr lang="fr-SN" sz="3600" dirty="0">
                <a:latin typeface="Georgia" panose="02040502050405020303" pitchFamily="18" charset="0"/>
              </a:rPr>
              <a:t>Introduction</a:t>
            </a:r>
          </a:p>
          <a:p>
            <a:pPr algn="just"/>
            <a:endParaRPr lang="fr-SN" sz="3600" dirty="0">
              <a:latin typeface="Georgia" panose="02040502050405020303" pitchFamily="18" charset="0"/>
            </a:endParaRPr>
          </a:p>
          <a:p>
            <a:pPr marL="285750" indent="-285750" algn="just">
              <a:buFont typeface="Wingdings" panose="05000000000000000000" pitchFamily="2" charset="2"/>
              <a:buChar char="v"/>
            </a:pPr>
            <a:r>
              <a:rPr lang="fr-SN" sz="3600" dirty="0" err="1">
                <a:latin typeface="Georgia" panose="02040502050405020303" pitchFamily="18" charset="0"/>
              </a:rPr>
              <a:t>Methodology</a:t>
            </a:r>
            <a:endParaRPr lang="fr-SN" sz="3600" dirty="0">
              <a:latin typeface="Georgia" panose="02040502050405020303" pitchFamily="18" charset="0"/>
            </a:endParaRPr>
          </a:p>
          <a:p>
            <a:pPr algn="just"/>
            <a:endParaRPr lang="fr-SN" sz="3600" dirty="0">
              <a:latin typeface="Georgia" panose="02040502050405020303" pitchFamily="18" charset="0"/>
            </a:endParaRPr>
          </a:p>
          <a:p>
            <a:pPr marL="285750" indent="-285750" algn="just">
              <a:buFont typeface="Wingdings" panose="05000000000000000000" pitchFamily="2" charset="2"/>
              <a:buChar char="v"/>
            </a:pPr>
            <a:r>
              <a:rPr lang="fr-SN" sz="3600" dirty="0" err="1">
                <a:latin typeface="Georgia" panose="02040502050405020303" pitchFamily="18" charset="0"/>
              </a:rPr>
              <a:t>Results</a:t>
            </a:r>
            <a:r>
              <a:rPr lang="fr-SN" sz="3600" dirty="0">
                <a:latin typeface="Georgia" panose="02040502050405020303" pitchFamily="18" charset="0"/>
              </a:rPr>
              <a:t> </a:t>
            </a:r>
          </a:p>
          <a:p>
            <a:pPr algn="just"/>
            <a:endParaRPr lang="fr-SN" sz="3600" dirty="0">
              <a:latin typeface="Georgia" panose="02040502050405020303" pitchFamily="18" charset="0"/>
            </a:endParaRPr>
          </a:p>
          <a:p>
            <a:pPr marL="285750" indent="-285750" algn="just">
              <a:buFont typeface="Wingdings" panose="05000000000000000000" pitchFamily="2" charset="2"/>
              <a:buChar char="v"/>
            </a:pPr>
            <a:r>
              <a:rPr lang="fr-SN" sz="3600" dirty="0">
                <a:latin typeface="Georgia" panose="02040502050405020303" pitchFamily="18" charset="0"/>
              </a:rPr>
              <a:t>Conclusion</a:t>
            </a:r>
            <a:endParaRPr lang="en-US" sz="3600" dirty="0">
              <a:latin typeface="Georgia" panose="02040502050405020303" pitchFamily="18" charset="0"/>
            </a:endParaRPr>
          </a:p>
        </p:txBody>
      </p:sp>
      <p:pic>
        <p:nvPicPr>
          <p:cNvPr id="11" name="Imag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25200" y="34884"/>
            <a:ext cx="1066800" cy="571500"/>
          </a:xfrm>
          <a:prstGeom prst="rect">
            <a:avLst/>
          </a:prstGeom>
        </p:spPr>
      </p:pic>
      <p:pic>
        <p:nvPicPr>
          <p:cNvPr id="12" name="Image 1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90693" y="0"/>
            <a:ext cx="1221984" cy="533401"/>
          </a:xfrm>
          <a:prstGeom prst="rect">
            <a:avLst/>
          </a:prstGeom>
        </p:spPr>
      </p:pic>
    </p:spTree>
    <p:extLst>
      <p:ext uri="{BB962C8B-B14F-4D97-AF65-F5344CB8AC3E}">
        <p14:creationId xmlns:p14="http://schemas.microsoft.com/office/powerpoint/2010/main" val="40111700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2485" y="817814"/>
            <a:ext cx="10058400" cy="823307"/>
          </a:xfrm>
        </p:spPr>
        <p:txBody>
          <a:bodyPr>
            <a:normAutofit/>
          </a:bodyPr>
          <a:lstStyle/>
          <a:p>
            <a:r>
              <a:rPr lang="fr-SN" sz="5400" b="1" dirty="0">
                <a:latin typeface="Georgia" panose="02040502050405020303" pitchFamily="18" charset="0"/>
              </a:rPr>
              <a:t>Introduction</a:t>
            </a:r>
            <a:endParaRPr lang="en-US" sz="5400" b="1" dirty="0">
              <a:latin typeface="Georgia" panose="02040502050405020303" pitchFamily="18" charset="0"/>
            </a:endParaRPr>
          </a:p>
        </p:txBody>
      </p:sp>
      <p:sp>
        <p:nvSpPr>
          <p:cNvPr id="3" name="Espace réservé du contenu 2"/>
          <p:cNvSpPr>
            <a:spLocks noGrp="1"/>
          </p:cNvSpPr>
          <p:nvPr>
            <p:ph idx="1"/>
          </p:nvPr>
        </p:nvSpPr>
        <p:spPr>
          <a:xfrm>
            <a:off x="913795" y="1852551"/>
            <a:ext cx="10640896" cy="4261645"/>
          </a:xfrm>
        </p:spPr>
        <p:txBody>
          <a:bodyPr>
            <a:normAutofit fontScale="92500" lnSpcReduction="10000"/>
          </a:bodyPr>
          <a:lstStyle/>
          <a:p>
            <a:pPr lvl="0" algn="just"/>
            <a:r>
              <a:rPr lang="en-US" dirty="0">
                <a:latin typeface="Georgia" panose="02040502050405020303" pitchFamily="18" charset="0"/>
              </a:rPr>
              <a:t>The economy of Senegal, like the economies of other sub-Saharan countries, is mainly based on agriculture. Indeed we note that:</a:t>
            </a:r>
          </a:p>
          <a:p>
            <a:pPr algn="just">
              <a:buFont typeface="Arial" panose="020B0604020202020204" pitchFamily="34" charset="0"/>
              <a:buChar char="•"/>
            </a:pPr>
            <a:r>
              <a:rPr lang="en-US" dirty="0">
                <a:latin typeface="Georgia" panose="02040502050405020303" pitchFamily="18" charset="0"/>
              </a:rPr>
              <a:t>this sector employs more than 60% of the active population (PSE 2014)</a:t>
            </a:r>
          </a:p>
          <a:p>
            <a:pPr algn="just">
              <a:buFont typeface="Arial" panose="020B0604020202020204" pitchFamily="34" charset="0"/>
              <a:buChar char="•"/>
            </a:pPr>
            <a:r>
              <a:rPr lang="en-US" dirty="0">
                <a:latin typeface="Georgia" panose="02040502050405020303" pitchFamily="18" charset="0"/>
              </a:rPr>
              <a:t>while its contribution to the Gross Domestic Product is only 15% in 2018 (World Bank2018)</a:t>
            </a:r>
          </a:p>
          <a:p>
            <a:pPr marL="0" indent="0" algn="just">
              <a:buNone/>
            </a:pPr>
            <a:r>
              <a:rPr lang="en-US" dirty="0">
                <a:latin typeface="Georgia" panose="02040502050405020303" pitchFamily="18" charset="0"/>
              </a:rPr>
              <a:t>Among the factors that explain this low contribution of the agricultural sector is climate change.</a:t>
            </a:r>
          </a:p>
          <a:p>
            <a:pPr marL="0" indent="0" algn="just">
              <a:buNone/>
            </a:pPr>
            <a:r>
              <a:rPr lang="en-US" dirty="0">
                <a:latin typeface="Georgia" panose="02040502050405020303" pitchFamily="18" charset="0"/>
              </a:rPr>
              <a:t>For the last thirty years, the climate has been manifested mainly by an increase in extreme climatic events such as droughts and droughts and meteorological, and a variability in the length of rainy seasons, and even thermal seasons. </a:t>
            </a:r>
            <a:r>
              <a:rPr lang="fr-FR" dirty="0">
                <a:latin typeface="Georgia" panose="02040502050405020303" pitchFamily="18" charset="0"/>
              </a:rPr>
              <a:t>(Gaye, Lo, </a:t>
            </a:r>
            <a:r>
              <a:rPr lang="fr-FR" dirty="0" err="1">
                <a:latin typeface="Georgia" panose="02040502050405020303" pitchFamily="18" charset="0"/>
              </a:rPr>
              <a:t>Djimbyra</a:t>
            </a:r>
            <a:r>
              <a:rPr lang="fr-FR" dirty="0">
                <a:latin typeface="Georgia" panose="02040502050405020303" pitchFamily="18" charset="0"/>
              </a:rPr>
              <a:t>, </a:t>
            </a:r>
            <a:r>
              <a:rPr lang="fr-FR" dirty="0" err="1">
                <a:latin typeface="Georgia" panose="02040502050405020303" pitchFamily="18" charset="0"/>
              </a:rPr>
              <a:t>Fall</a:t>
            </a:r>
            <a:r>
              <a:rPr lang="fr-FR" dirty="0">
                <a:latin typeface="Georgia" panose="02040502050405020303" pitchFamily="18" charset="0"/>
              </a:rPr>
              <a:t>, &amp; Ndiaye, 2015) Taylor et al. ( 2019),</a:t>
            </a:r>
          </a:p>
          <a:p>
            <a:pPr marL="0" indent="0" algn="just">
              <a:buNone/>
            </a:pPr>
            <a:r>
              <a:rPr lang="en-US" dirty="0">
                <a:latin typeface="Georgia" panose="02040502050405020303" pitchFamily="18" charset="0"/>
              </a:rPr>
              <a:t>climate change negatively affects all components of food security, namely availability, access, utilization and stability through the decrease in agricultural yields, reducing food intake by limiting the content, variety and frequency of daily meals </a:t>
            </a:r>
            <a:r>
              <a:rPr lang="fr-FR" dirty="0">
                <a:latin typeface="Georgia" panose="02040502050405020303" pitchFamily="18" charset="0"/>
              </a:rPr>
              <a:t>(FAO, 2008a ; </a:t>
            </a:r>
            <a:r>
              <a:rPr lang="fr-FR" dirty="0" err="1">
                <a:latin typeface="Georgia" panose="02040502050405020303" pitchFamily="18" charset="0"/>
              </a:rPr>
              <a:t>Thorlakson</a:t>
            </a:r>
            <a:r>
              <a:rPr lang="fr-FR" dirty="0">
                <a:latin typeface="Georgia" panose="02040502050405020303" pitchFamily="18" charset="0"/>
              </a:rPr>
              <a:t> &amp; </a:t>
            </a:r>
            <a:r>
              <a:rPr lang="fr-FR" dirty="0" err="1">
                <a:latin typeface="Georgia" panose="02040502050405020303" pitchFamily="18" charset="0"/>
              </a:rPr>
              <a:t>Neufeldt</a:t>
            </a:r>
            <a:r>
              <a:rPr lang="fr-FR" dirty="0">
                <a:latin typeface="Georgia" panose="02040502050405020303" pitchFamily="18" charset="0"/>
              </a:rPr>
              <a:t>, 2012 ; Harvey et al., 2014) </a:t>
            </a:r>
            <a:r>
              <a:rPr lang="en-US" dirty="0">
                <a:latin typeface="Georgia" panose="02040502050405020303" pitchFamily="18" charset="0"/>
              </a:rPr>
              <a:t>; a decrease in the nutritional quality of the seeds </a:t>
            </a:r>
            <a:r>
              <a:rPr lang="fr-SN" dirty="0">
                <a:latin typeface="Georgia" panose="02040502050405020303" pitchFamily="18" charset="0"/>
              </a:rPr>
              <a:t>(</a:t>
            </a:r>
            <a:r>
              <a:rPr lang="fr-SN" dirty="0" err="1">
                <a:latin typeface="Georgia" panose="02040502050405020303" pitchFamily="18" charset="0"/>
              </a:rPr>
              <a:t>Kettlewell</a:t>
            </a:r>
            <a:r>
              <a:rPr lang="fr-SN" dirty="0">
                <a:latin typeface="Georgia" panose="02040502050405020303" pitchFamily="18" charset="0"/>
              </a:rPr>
              <a:t>, </a:t>
            </a:r>
            <a:r>
              <a:rPr lang="fr-SN" dirty="0" err="1">
                <a:latin typeface="Georgia" panose="02040502050405020303" pitchFamily="18" charset="0"/>
              </a:rPr>
              <a:t>Sothern</a:t>
            </a:r>
            <a:r>
              <a:rPr lang="fr-SN" dirty="0">
                <a:latin typeface="Georgia" panose="02040502050405020303" pitchFamily="18" charset="0"/>
              </a:rPr>
              <a:t>, and </a:t>
            </a:r>
            <a:r>
              <a:rPr lang="fr-SN" dirty="0" err="1">
                <a:latin typeface="Georgia" panose="02040502050405020303" pitchFamily="18" charset="0"/>
              </a:rPr>
              <a:t>Koukkari</a:t>
            </a:r>
            <a:r>
              <a:rPr lang="fr-SN" dirty="0">
                <a:latin typeface="Georgia" panose="02040502050405020303" pitchFamily="18" charset="0"/>
              </a:rPr>
              <a:t> , 1999)</a:t>
            </a:r>
            <a:r>
              <a:rPr lang="en-US" dirty="0">
                <a:latin typeface="Georgia" panose="02040502050405020303" pitchFamily="18" charset="0"/>
              </a:rPr>
              <a:t>; an outbreak of food-borne diseases through microbiological contamination of food </a:t>
            </a:r>
            <a:r>
              <a:rPr lang="fr-SN" dirty="0">
                <a:latin typeface="Georgia" panose="02040502050405020303" pitchFamily="18" charset="0"/>
              </a:rPr>
              <a:t>(</a:t>
            </a:r>
            <a:r>
              <a:rPr lang="fr-SN" dirty="0" err="1">
                <a:latin typeface="Georgia" panose="02040502050405020303" pitchFamily="18" charset="0"/>
              </a:rPr>
              <a:t>Tirado</a:t>
            </a:r>
            <a:r>
              <a:rPr lang="fr-SN" dirty="0">
                <a:latin typeface="Georgia" panose="02040502050405020303" pitchFamily="18" charset="0"/>
              </a:rPr>
              <a:t> et al. (2010)</a:t>
            </a:r>
            <a:endParaRPr lang="en-US" dirty="0">
              <a:latin typeface="Georgia" panose="02040502050405020303" pitchFamily="18" charset="0"/>
            </a:endParaRPr>
          </a:p>
        </p:txBody>
      </p:sp>
      <p:sp>
        <p:nvSpPr>
          <p:cNvPr id="6" name="Espace réservé du pied de page 5"/>
          <p:cNvSpPr>
            <a:spLocks noGrp="1"/>
          </p:cNvSpPr>
          <p:nvPr>
            <p:ph type="ftr" sz="quarter" idx="11"/>
          </p:nvPr>
        </p:nvSpPr>
        <p:spPr/>
        <p:txBody>
          <a:bodyPr/>
          <a:lstStyle/>
          <a:p>
            <a:r>
              <a:rPr lang="fr-FR"/>
              <a:t>Ndèye Ada Kane sous la direction du Pr. Samba Mbaye</a:t>
            </a:r>
            <a:endParaRPr lang="en-US"/>
          </a:p>
        </p:txBody>
      </p:sp>
      <p:sp>
        <p:nvSpPr>
          <p:cNvPr id="7" name="Espace réservé du numéro de diapositive 6"/>
          <p:cNvSpPr>
            <a:spLocks noGrp="1"/>
          </p:cNvSpPr>
          <p:nvPr>
            <p:ph type="sldNum" sz="quarter" idx="12"/>
          </p:nvPr>
        </p:nvSpPr>
        <p:spPr/>
        <p:txBody>
          <a:bodyPr/>
          <a:lstStyle/>
          <a:p>
            <a:fld id="{E5003937-8C32-4DD1-AABB-62F814AB4AD2}" type="slidenum">
              <a:rPr lang="en-US" smtClean="0"/>
              <a:t>3</a:t>
            </a:fld>
            <a:endParaRPr lang="en-US"/>
          </a:p>
        </p:txBody>
      </p:sp>
      <p:pic>
        <p:nvPicPr>
          <p:cNvPr id="5" name="Imag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382568" cy="641268"/>
          </a:xfrm>
          <a:prstGeom prst="rect">
            <a:avLst/>
          </a:prstGeom>
        </p:spPr>
      </p:pic>
      <p:pic>
        <p:nvPicPr>
          <p:cNvPr id="8" name="Imag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25200" y="34884"/>
            <a:ext cx="1066800" cy="571500"/>
          </a:xfrm>
          <a:prstGeom prst="rect">
            <a:avLst/>
          </a:prstGeom>
        </p:spPr>
      </p:pic>
      <p:pic>
        <p:nvPicPr>
          <p:cNvPr id="9" name="Imag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90693" y="0"/>
            <a:ext cx="1221984" cy="533401"/>
          </a:xfrm>
          <a:prstGeom prst="rect">
            <a:avLst/>
          </a:prstGeom>
        </p:spPr>
      </p:pic>
    </p:spTree>
    <p:extLst>
      <p:ext uri="{BB962C8B-B14F-4D97-AF65-F5344CB8AC3E}">
        <p14:creationId xmlns:p14="http://schemas.microsoft.com/office/powerpoint/2010/main" val="2310541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81237" y="813681"/>
            <a:ext cx="10058400" cy="823307"/>
          </a:xfrm>
        </p:spPr>
        <p:txBody>
          <a:bodyPr>
            <a:normAutofit/>
          </a:bodyPr>
          <a:lstStyle/>
          <a:p>
            <a:r>
              <a:rPr lang="fr-SN" sz="5400" b="1" dirty="0">
                <a:latin typeface="Georgia" panose="02040502050405020303" pitchFamily="18" charset="0"/>
              </a:rPr>
              <a:t>Introduction</a:t>
            </a:r>
            <a:endParaRPr lang="en-US" sz="5400" b="1" dirty="0">
              <a:latin typeface="Georgia" panose="02040502050405020303" pitchFamily="18" charset="0"/>
            </a:endParaRPr>
          </a:p>
        </p:txBody>
      </p:sp>
      <p:sp>
        <p:nvSpPr>
          <p:cNvPr id="3" name="Espace réservé du contenu 2"/>
          <p:cNvSpPr>
            <a:spLocks noGrp="1"/>
          </p:cNvSpPr>
          <p:nvPr>
            <p:ph idx="1"/>
          </p:nvPr>
        </p:nvSpPr>
        <p:spPr>
          <a:xfrm>
            <a:off x="481237" y="1899259"/>
            <a:ext cx="10640896" cy="4198311"/>
          </a:xfrm>
        </p:spPr>
        <p:txBody>
          <a:bodyPr>
            <a:normAutofit fontScale="77500" lnSpcReduction="20000"/>
          </a:bodyPr>
          <a:lstStyle/>
          <a:p>
            <a:pPr algn="just"/>
            <a:r>
              <a:rPr lang="en-US" sz="2800" dirty="0">
                <a:latin typeface="Georgia" panose="02040502050405020303" pitchFamily="18" charset="0"/>
              </a:rPr>
              <a:t>In Senegal, one person in s</a:t>
            </a:r>
            <a:r>
              <a:rPr lang="en-US" sz="2500" dirty="0">
                <a:latin typeface="Georgia" panose="02040502050405020303" pitchFamily="18" charset="0"/>
              </a:rPr>
              <a:t>i</a:t>
            </a:r>
            <a:r>
              <a:rPr lang="en-US" sz="2800" dirty="0">
                <a:latin typeface="Georgia" panose="02040502050405020303" pitchFamily="18" charset="0"/>
              </a:rPr>
              <a:t>x is food insecure (AVGSAN, 2014). the 2021 report of the global food security index ranks Senegal 89th out of 113 countries and gives it a score of 47.4 out of 100, not even reaching the average. and climate change is among the most important factors in this situation.</a:t>
            </a:r>
          </a:p>
          <a:p>
            <a:pPr algn="just"/>
            <a:r>
              <a:rPr lang="en-US" sz="2800" dirty="0">
                <a:latin typeface="Georgia" panose="02040502050405020303" pitchFamily="18" charset="0"/>
              </a:rPr>
              <a:t>So it is normal that people find ways to protect themselves from the harmful consequences of climate change and farm households are experimenting with several climate change adaptation techniques,</a:t>
            </a:r>
          </a:p>
          <a:p>
            <a:pPr algn="just"/>
            <a:r>
              <a:rPr lang="en-US" sz="2800" dirty="0">
                <a:latin typeface="Georgia" panose="02040502050405020303" pitchFamily="18" charset="0"/>
              </a:rPr>
              <a:t>In addition, some programs such as PUDC, in its implementation, has helped farm households to adapt to climate change by providing them with training in this context.</a:t>
            </a:r>
          </a:p>
          <a:p>
            <a:pPr algn="just"/>
            <a:r>
              <a:rPr lang="en-US" sz="2800" dirty="0">
                <a:latin typeface="Georgia" panose="02040502050405020303" pitchFamily="18" charset="0"/>
              </a:rPr>
              <a:t>In view of all this, we feel it is important to look more closely at the link between climate change adaptation strategies and food security indicators.</a:t>
            </a:r>
          </a:p>
          <a:p>
            <a:pPr algn="just"/>
            <a:r>
              <a:rPr lang="en-US" sz="2800" dirty="0">
                <a:latin typeface="Georgia" panose="02040502050405020303" pitchFamily="18" charset="0"/>
              </a:rPr>
              <a:t>but also to deepen the analysis on the determinants of adaptation to climate change in Senegal</a:t>
            </a:r>
          </a:p>
        </p:txBody>
      </p:sp>
      <p:sp>
        <p:nvSpPr>
          <p:cNvPr id="6" name="Espace réservé du pied de page 5"/>
          <p:cNvSpPr>
            <a:spLocks noGrp="1"/>
          </p:cNvSpPr>
          <p:nvPr>
            <p:ph type="ftr" sz="quarter" idx="11"/>
          </p:nvPr>
        </p:nvSpPr>
        <p:spPr/>
        <p:txBody>
          <a:bodyPr/>
          <a:lstStyle/>
          <a:p>
            <a:r>
              <a:rPr lang="fr-FR"/>
              <a:t>Ndèye Ada Kane sous la direction du Pr. Samba Mbaye</a:t>
            </a:r>
            <a:endParaRPr lang="en-US"/>
          </a:p>
        </p:txBody>
      </p:sp>
      <p:sp>
        <p:nvSpPr>
          <p:cNvPr id="7" name="Espace réservé du numéro de diapositive 6"/>
          <p:cNvSpPr>
            <a:spLocks noGrp="1"/>
          </p:cNvSpPr>
          <p:nvPr>
            <p:ph type="sldNum" sz="quarter" idx="12"/>
          </p:nvPr>
        </p:nvSpPr>
        <p:spPr/>
        <p:txBody>
          <a:bodyPr/>
          <a:lstStyle/>
          <a:p>
            <a:fld id="{E5003937-8C32-4DD1-AABB-62F814AB4AD2}" type="slidenum">
              <a:rPr lang="en-US" smtClean="0"/>
              <a:t>4</a:t>
            </a:fld>
            <a:endParaRPr lang="en-US"/>
          </a:p>
        </p:txBody>
      </p:sp>
      <p:pic>
        <p:nvPicPr>
          <p:cNvPr id="5" name="Imag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382568" cy="641268"/>
          </a:xfrm>
          <a:prstGeom prst="rect">
            <a:avLst/>
          </a:prstGeom>
        </p:spPr>
      </p:pic>
      <p:pic>
        <p:nvPicPr>
          <p:cNvPr id="8" name="Imag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25200" y="34884"/>
            <a:ext cx="1066800" cy="571500"/>
          </a:xfrm>
          <a:prstGeom prst="rect">
            <a:avLst/>
          </a:prstGeom>
        </p:spPr>
      </p:pic>
      <p:pic>
        <p:nvPicPr>
          <p:cNvPr id="9" name="Imag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90693" y="0"/>
            <a:ext cx="1221984" cy="533401"/>
          </a:xfrm>
          <a:prstGeom prst="rect">
            <a:avLst/>
          </a:prstGeom>
        </p:spPr>
      </p:pic>
    </p:spTree>
    <p:extLst>
      <p:ext uri="{BB962C8B-B14F-4D97-AF65-F5344CB8AC3E}">
        <p14:creationId xmlns:p14="http://schemas.microsoft.com/office/powerpoint/2010/main" val="11167813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97280" y="286603"/>
            <a:ext cx="10058400" cy="823307"/>
          </a:xfrm>
        </p:spPr>
        <p:txBody>
          <a:bodyPr>
            <a:normAutofit/>
          </a:bodyPr>
          <a:lstStyle/>
          <a:p>
            <a:r>
              <a:rPr lang="fr-SN" sz="5400" dirty="0"/>
              <a:t>Introduction</a:t>
            </a:r>
            <a:endParaRPr lang="en-US" sz="5400" dirty="0"/>
          </a:p>
        </p:txBody>
      </p:sp>
      <p:sp>
        <p:nvSpPr>
          <p:cNvPr id="3" name="Espace réservé du contenu 2"/>
          <p:cNvSpPr>
            <a:spLocks noGrp="1"/>
          </p:cNvSpPr>
          <p:nvPr>
            <p:ph idx="1"/>
          </p:nvPr>
        </p:nvSpPr>
        <p:spPr>
          <a:xfrm>
            <a:off x="913795" y="1915885"/>
            <a:ext cx="10640896" cy="4198311"/>
          </a:xfrm>
        </p:spPr>
        <p:txBody>
          <a:bodyPr>
            <a:normAutofit fontScale="85000" lnSpcReduction="20000"/>
          </a:bodyPr>
          <a:lstStyle/>
          <a:p>
            <a:pPr algn="just"/>
            <a:r>
              <a:rPr lang="fr-FR" sz="2800" dirty="0">
                <a:latin typeface="Georgia" panose="02040502050405020303" pitchFamily="18" charset="0"/>
              </a:rPr>
              <a:t>Main </a:t>
            </a:r>
            <a:r>
              <a:rPr lang="fr-FR" sz="2800" dirty="0" err="1">
                <a:latin typeface="Georgia" panose="02040502050405020303" pitchFamily="18" charset="0"/>
              </a:rPr>
              <a:t>ojective</a:t>
            </a:r>
            <a:r>
              <a:rPr lang="fr-FR" sz="2800" dirty="0">
                <a:latin typeface="Georgia" panose="02040502050405020303" pitchFamily="18" charset="0"/>
              </a:rPr>
              <a:t>: </a:t>
            </a:r>
            <a:r>
              <a:rPr lang="en-US" sz="2800" dirty="0">
                <a:latin typeface="Georgia" panose="02040502050405020303" pitchFamily="18" charset="0"/>
              </a:rPr>
              <a:t>but also to deepen the analysis on the determinants of adaptation to climate change in Senegal</a:t>
            </a:r>
          </a:p>
          <a:p>
            <a:pPr algn="just"/>
            <a:r>
              <a:rPr lang="fr-FR" sz="2800" dirty="0" err="1">
                <a:latin typeface="Georgia" panose="02040502050405020303" pitchFamily="18" charset="0"/>
              </a:rPr>
              <a:t>Spécifics</a:t>
            </a:r>
            <a:r>
              <a:rPr lang="fr-FR" sz="2800" dirty="0">
                <a:latin typeface="Georgia" panose="02040502050405020303" pitchFamily="18" charset="0"/>
              </a:rPr>
              <a:t> objectives</a:t>
            </a:r>
          </a:p>
          <a:p>
            <a:pPr marL="514350" indent="-514350" algn="just">
              <a:buFont typeface="+mj-lt"/>
              <a:buAutoNum type="arabicPeriod"/>
            </a:pPr>
            <a:r>
              <a:rPr lang="en-US" sz="2800" dirty="0" err="1">
                <a:latin typeface="Georgia" panose="02040502050405020303" pitchFamily="18" charset="0"/>
              </a:rPr>
              <a:t>Analyse</a:t>
            </a:r>
            <a:r>
              <a:rPr lang="en-US" sz="2800" dirty="0">
                <a:latin typeface="Georgia" panose="02040502050405020303" pitchFamily="18" charset="0"/>
              </a:rPr>
              <a:t> the determinants of adaptation techniques adopted by farm households ;</a:t>
            </a:r>
          </a:p>
          <a:p>
            <a:pPr marL="514350" indent="-514350" algn="just">
              <a:buFont typeface="+mj-lt"/>
              <a:buAutoNum type="arabicPeriod"/>
            </a:pPr>
            <a:r>
              <a:rPr lang="en-US" sz="2800" dirty="0">
                <a:latin typeface="Georgia" panose="02040502050405020303" pitchFamily="18" charset="0"/>
              </a:rPr>
              <a:t>study how adaptation has impacted the food security of rural households</a:t>
            </a:r>
          </a:p>
          <a:p>
            <a:pPr marL="0" indent="0" algn="just">
              <a:buNone/>
            </a:pPr>
            <a:r>
              <a:rPr lang="en-US" sz="2800" dirty="0">
                <a:latin typeface="Georgia" panose="02040502050405020303" pitchFamily="18" charset="0"/>
              </a:rPr>
              <a:t>Contribution of this research</a:t>
            </a:r>
          </a:p>
          <a:p>
            <a:pPr marL="0" indent="0" algn="just">
              <a:buNone/>
            </a:pPr>
            <a:r>
              <a:rPr lang="en-US" sz="2800" dirty="0">
                <a:latin typeface="Georgia" panose="02040502050405020303" pitchFamily="18" charset="0"/>
              </a:rPr>
              <a:t>Most research in Senegal has been limited to the impacts of climate change on food security, and the objective of this paper is to go beyond this by focusing on the determinants of adaptation in Senegal and its impact on the country's food security</a:t>
            </a:r>
          </a:p>
          <a:p>
            <a:pPr marL="0" indent="0">
              <a:buNone/>
            </a:pPr>
            <a:endParaRPr lang="en-US" sz="2800" dirty="0"/>
          </a:p>
        </p:txBody>
      </p:sp>
      <p:sp>
        <p:nvSpPr>
          <p:cNvPr id="6" name="Espace réservé du pied de page 5"/>
          <p:cNvSpPr>
            <a:spLocks noGrp="1"/>
          </p:cNvSpPr>
          <p:nvPr>
            <p:ph type="ftr" sz="quarter" idx="11"/>
          </p:nvPr>
        </p:nvSpPr>
        <p:spPr/>
        <p:txBody>
          <a:bodyPr/>
          <a:lstStyle/>
          <a:p>
            <a:r>
              <a:rPr lang="fr-FR"/>
              <a:t>Ndèye Ada Kane sous la direction du Pr. Samba Mbaye</a:t>
            </a:r>
            <a:endParaRPr lang="en-US"/>
          </a:p>
        </p:txBody>
      </p:sp>
      <p:sp>
        <p:nvSpPr>
          <p:cNvPr id="7" name="Espace réservé du numéro de diapositive 6"/>
          <p:cNvSpPr>
            <a:spLocks noGrp="1"/>
          </p:cNvSpPr>
          <p:nvPr>
            <p:ph type="sldNum" sz="quarter" idx="12"/>
          </p:nvPr>
        </p:nvSpPr>
        <p:spPr/>
        <p:txBody>
          <a:bodyPr/>
          <a:lstStyle/>
          <a:p>
            <a:fld id="{E5003937-8C32-4DD1-AABB-62F814AB4AD2}" type="slidenum">
              <a:rPr lang="en-US" smtClean="0"/>
              <a:t>5</a:t>
            </a:fld>
            <a:endParaRPr lang="en-US"/>
          </a:p>
        </p:txBody>
      </p:sp>
      <p:pic>
        <p:nvPicPr>
          <p:cNvPr id="5" name="Imag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382568" cy="641268"/>
          </a:xfrm>
          <a:prstGeom prst="rect">
            <a:avLst/>
          </a:prstGeom>
        </p:spPr>
      </p:pic>
      <p:pic>
        <p:nvPicPr>
          <p:cNvPr id="8" name="Imag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25200" y="34884"/>
            <a:ext cx="1066800" cy="571500"/>
          </a:xfrm>
          <a:prstGeom prst="rect">
            <a:avLst/>
          </a:prstGeom>
        </p:spPr>
      </p:pic>
      <p:pic>
        <p:nvPicPr>
          <p:cNvPr id="9" name="Imag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90693" y="0"/>
            <a:ext cx="1221984" cy="533401"/>
          </a:xfrm>
          <a:prstGeom prst="rect">
            <a:avLst/>
          </a:prstGeom>
        </p:spPr>
      </p:pic>
    </p:spTree>
    <p:extLst>
      <p:ext uri="{BB962C8B-B14F-4D97-AF65-F5344CB8AC3E}">
        <p14:creationId xmlns:p14="http://schemas.microsoft.com/office/powerpoint/2010/main" val="35596777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3794" y="709351"/>
            <a:ext cx="10353762" cy="970450"/>
          </a:xfrm>
        </p:spPr>
        <p:txBody>
          <a:bodyPr/>
          <a:lstStyle/>
          <a:p>
            <a:r>
              <a:rPr lang="fr-SN" sz="5400" b="1" dirty="0" err="1">
                <a:latin typeface="Georgia" panose="02040502050405020303" pitchFamily="18" charset="0"/>
              </a:rPr>
              <a:t>Methodology</a:t>
            </a:r>
            <a:endParaRPr lang="en-US" sz="5400" b="1" dirty="0">
              <a:latin typeface="Georgia" panose="02040502050405020303" pitchFamily="18" charset="0"/>
            </a:endParaRPr>
          </a:p>
        </p:txBody>
      </p:sp>
      <p:sp>
        <p:nvSpPr>
          <p:cNvPr id="3" name="Espace réservé du contenu 2"/>
          <p:cNvSpPr>
            <a:spLocks noGrp="1"/>
          </p:cNvSpPr>
          <p:nvPr>
            <p:ph idx="1"/>
          </p:nvPr>
        </p:nvSpPr>
        <p:spPr>
          <a:xfrm>
            <a:off x="772485" y="1855751"/>
            <a:ext cx="4931629" cy="3738467"/>
          </a:xfrm>
        </p:spPr>
        <p:txBody>
          <a:bodyPr>
            <a:normAutofit fontScale="47500" lnSpcReduction="20000"/>
          </a:bodyPr>
          <a:lstStyle/>
          <a:p>
            <a:pPr algn="just"/>
            <a:r>
              <a:rPr lang="en-US" sz="3200" dirty="0">
                <a:latin typeface="Georgia" panose="02040502050405020303" pitchFamily="18" charset="0"/>
              </a:rPr>
              <a:t>The study area is located in Senegal, a West African state that covers an area of 196,722 km2 and lies between 12°8 and 16°09 north latitude and 12° and 17° west longitude. It is a </a:t>
            </a:r>
            <a:r>
              <a:rPr lang="en-US" sz="3200" dirty="0" err="1">
                <a:latin typeface="Georgia" panose="02040502050405020303" pitchFamily="18" charset="0"/>
              </a:rPr>
              <a:t>Sudano-Sahelian</a:t>
            </a:r>
            <a:r>
              <a:rPr lang="en-US" sz="3200" dirty="0">
                <a:latin typeface="Georgia" panose="02040502050405020303" pitchFamily="18" charset="0"/>
              </a:rPr>
              <a:t> country composed of fourteen (14) administrative regions, with few rivers and regularly hit by rainfall deficits. There are six agro-ecological zones: the groundnut basin, the </a:t>
            </a:r>
            <a:r>
              <a:rPr lang="en-US" sz="3200" dirty="0" err="1">
                <a:latin typeface="Georgia" panose="02040502050405020303" pitchFamily="18" charset="0"/>
              </a:rPr>
              <a:t>Casamance</a:t>
            </a:r>
            <a:r>
              <a:rPr lang="en-US" sz="3200" dirty="0">
                <a:latin typeface="Georgia" panose="02040502050405020303" pitchFamily="18" charset="0"/>
              </a:rPr>
              <a:t>, the </a:t>
            </a:r>
            <a:r>
              <a:rPr lang="en-US" sz="3200" dirty="0" err="1">
                <a:latin typeface="Georgia" panose="02040502050405020303" pitchFamily="18" charset="0"/>
              </a:rPr>
              <a:t>Niayes</a:t>
            </a:r>
            <a:r>
              <a:rPr lang="en-US" sz="3200" dirty="0">
                <a:latin typeface="Georgia" panose="02040502050405020303" pitchFamily="18" charset="0"/>
              </a:rPr>
              <a:t>, Eastern Senegal, the river valley and the </a:t>
            </a:r>
            <a:r>
              <a:rPr lang="en-US" sz="3200" dirty="0" err="1">
                <a:latin typeface="Georgia" panose="02040502050405020303" pitchFamily="18" charset="0"/>
              </a:rPr>
              <a:t>sylvopastoral</a:t>
            </a:r>
            <a:r>
              <a:rPr lang="en-US" sz="3200" dirty="0">
                <a:latin typeface="Georgia" panose="02040502050405020303" pitchFamily="18" charset="0"/>
              </a:rPr>
              <a:t> zone.</a:t>
            </a:r>
          </a:p>
          <a:p>
            <a:pPr algn="just"/>
            <a:r>
              <a:rPr lang="en-US" sz="3200" dirty="0">
                <a:latin typeface="Georgia" panose="02040502050405020303" pitchFamily="18" charset="0"/>
              </a:rPr>
              <a:t>88% of the households studied in this article, are located in the groundnut basin and the remaining 12% are in the river valley area. The groundnut basin is composed of five (05) regions including </a:t>
            </a:r>
            <a:r>
              <a:rPr lang="en-US" sz="3200" dirty="0" err="1">
                <a:latin typeface="Georgia" panose="02040502050405020303" pitchFamily="18" charset="0"/>
              </a:rPr>
              <a:t>Thies</a:t>
            </a:r>
            <a:r>
              <a:rPr lang="en-US" sz="3200" dirty="0">
                <a:latin typeface="Georgia" panose="02040502050405020303" pitchFamily="18" charset="0"/>
              </a:rPr>
              <a:t>, </a:t>
            </a:r>
            <a:r>
              <a:rPr lang="en-US" sz="3200" dirty="0" err="1">
                <a:latin typeface="Georgia" panose="02040502050405020303" pitchFamily="18" charset="0"/>
              </a:rPr>
              <a:t>Louga</a:t>
            </a:r>
            <a:r>
              <a:rPr lang="en-US" sz="3200" dirty="0">
                <a:latin typeface="Georgia" panose="02040502050405020303" pitchFamily="18" charset="0"/>
              </a:rPr>
              <a:t>, </a:t>
            </a:r>
            <a:r>
              <a:rPr lang="en-US" sz="3200" dirty="0" err="1">
                <a:latin typeface="Georgia" panose="02040502050405020303" pitchFamily="18" charset="0"/>
              </a:rPr>
              <a:t>Diourbel</a:t>
            </a:r>
            <a:r>
              <a:rPr lang="en-US" sz="3200" dirty="0">
                <a:latin typeface="Georgia" panose="02040502050405020303" pitchFamily="18" charset="0"/>
              </a:rPr>
              <a:t>, </a:t>
            </a:r>
            <a:r>
              <a:rPr lang="en-US" sz="3200" dirty="0" err="1">
                <a:latin typeface="Georgia" panose="02040502050405020303" pitchFamily="18" charset="0"/>
              </a:rPr>
              <a:t>Fatick</a:t>
            </a:r>
            <a:r>
              <a:rPr lang="en-US" sz="3200" dirty="0">
                <a:latin typeface="Georgia" panose="02040502050405020303" pitchFamily="18" charset="0"/>
              </a:rPr>
              <a:t>, and </a:t>
            </a:r>
            <a:r>
              <a:rPr lang="en-US" sz="3200" dirty="0" err="1">
                <a:latin typeface="Georgia" panose="02040502050405020303" pitchFamily="18" charset="0"/>
              </a:rPr>
              <a:t>Kaolack</a:t>
            </a:r>
            <a:r>
              <a:rPr lang="en-US" sz="3200" dirty="0">
                <a:latin typeface="Georgia" panose="02040502050405020303" pitchFamily="18" charset="0"/>
              </a:rPr>
              <a:t>. It is the leading agricultural region in Senegal (BIGNEBAT &amp; SAKHO-JIMBIRA, 2013).</a:t>
            </a:r>
          </a:p>
          <a:p>
            <a:pPr algn="just"/>
            <a:r>
              <a:rPr lang="en-US" sz="3200" dirty="0">
                <a:latin typeface="Georgia" panose="02040502050405020303" pitchFamily="18" charset="0"/>
              </a:rPr>
              <a:t>The data comes from two surveys conducted by the Center for Research in Economic and Social Development (CRDES) on the PUDC in 2016 and 2020</a:t>
            </a:r>
            <a:br>
              <a:rPr lang="en-US" sz="3200" dirty="0">
                <a:latin typeface="Georgia" panose="02040502050405020303" pitchFamily="18" charset="0"/>
              </a:rPr>
            </a:br>
            <a:br>
              <a:rPr lang="en-US" sz="3200" dirty="0">
                <a:latin typeface="Georgia" panose="02040502050405020303" pitchFamily="18" charset="0"/>
              </a:rPr>
            </a:br>
            <a:endParaRPr lang="en-US" dirty="0">
              <a:latin typeface="Georgia" panose="02040502050405020303" pitchFamily="18" charset="0"/>
            </a:endParaRPr>
          </a:p>
        </p:txBody>
      </p:sp>
      <p:sp>
        <p:nvSpPr>
          <p:cNvPr id="4" name="Espace réservé du pied de page 3"/>
          <p:cNvSpPr>
            <a:spLocks noGrp="1"/>
          </p:cNvSpPr>
          <p:nvPr>
            <p:ph type="ftr" sz="quarter" idx="11"/>
          </p:nvPr>
        </p:nvSpPr>
        <p:spPr/>
        <p:txBody>
          <a:bodyPr/>
          <a:lstStyle/>
          <a:p>
            <a:r>
              <a:rPr lang="fr-FR"/>
              <a:t>Ndèye Ada Kane sous la direction du Pr. Samba Mbaye</a:t>
            </a:r>
            <a:endParaRPr lang="en-US"/>
          </a:p>
        </p:txBody>
      </p:sp>
      <p:sp>
        <p:nvSpPr>
          <p:cNvPr id="5" name="Espace réservé du numéro de diapositive 4"/>
          <p:cNvSpPr>
            <a:spLocks noGrp="1"/>
          </p:cNvSpPr>
          <p:nvPr>
            <p:ph type="sldNum" sz="quarter" idx="12"/>
          </p:nvPr>
        </p:nvSpPr>
        <p:spPr/>
        <p:txBody>
          <a:bodyPr/>
          <a:lstStyle/>
          <a:p>
            <a:fld id="{E5003937-8C32-4DD1-AABB-62F814AB4AD2}" type="slidenum">
              <a:rPr lang="en-US" smtClean="0"/>
              <a:t>6</a:t>
            </a:fld>
            <a:endParaRPr lang="en-US"/>
          </a:p>
        </p:txBody>
      </p:sp>
      <p:pic>
        <p:nvPicPr>
          <p:cNvPr id="7" name="Imag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382568" cy="641268"/>
          </a:xfrm>
          <a:prstGeom prst="rect">
            <a:avLst/>
          </a:prstGeom>
        </p:spPr>
      </p:pic>
      <p:pic>
        <p:nvPicPr>
          <p:cNvPr id="8" name="Imag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25200" y="34884"/>
            <a:ext cx="1066800" cy="571500"/>
          </a:xfrm>
          <a:prstGeom prst="rect">
            <a:avLst/>
          </a:prstGeom>
        </p:spPr>
      </p:pic>
      <p:pic>
        <p:nvPicPr>
          <p:cNvPr id="9" name="Imag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90693" y="0"/>
            <a:ext cx="1221984" cy="533401"/>
          </a:xfrm>
          <a:prstGeom prst="rect">
            <a:avLst/>
          </a:prstGeom>
        </p:spPr>
      </p:pic>
      <p:pic>
        <p:nvPicPr>
          <p:cNvPr id="10" name="Image 9" descr="C:\Users\hp\Desktop\thèse\document article 2\111-0.jpg"/>
          <p:cNvPicPr/>
          <p:nvPr/>
        </p:nvPicPr>
        <p:blipFill>
          <a:blip r:embed="rId5">
            <a:extLst>
              <a:ext uri="{28A0092B-C50C-407E-A947-70E740481C1C}">
                <a14:useLocalDpi xmlns:a14="http://schemas.microsoft.com/office/drawing/2010/main" val="0"/>
              </a:ext>
            </a:extLst>
          </a:blip>
          <a:srcRect/>
          <a:stretch>
            <a:fillRect/>
          </a:stretch>
        </p:blipFill>
        <p:spPr bwMode="auto">
          <a:xfrm>
            <a:off x="5957298" y="1782768"/>
            <a:ext cx="5972810" cy="3391535"/>
          </a:xfrm>
          <a:prstGeom prst="rect">
            <a:avLst/>
          </a:prstGeom>
          <a:noFill/>
          <a:ln>
            <a:noFill/>
          </a:ln>
        </p:spPr>
      </p:pic>
    </p:spTree>
    <p:extLst>
      <p:ext uri="{BB962C8B-B14F-4D97-AF65-F5344CB8AC3E}">
        <p14:creationId xmlns:p14="http://schemas.microsoft.com/office/powerpoint/2010/main" val="26070548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39090" y="723207"/>
            <a:ext cx="10058400" cy="931025"/>
          </a:xfrm>
        </p:spPr>
        <p:txBody>
          <a:bodyPr/>
          <a:lstStyle/>
          <a:p>
            <a:r>
              <a:rPr lang="fr-SN" b="1" dirty="0" err="1">
                <a:latin typeface="Georgia" panose="02040502050405020303" pitchFamily="18" charset="0"/>
              </a:rPr>
              <a:t>Methodology</a:t>
            </a:r>
            <a:endParaRPr lang="en-US" b="1" dirty="0">
              <a:latin typeface="Georgia" panose="02040502050405020303" pitchFamily="18" charset="0"/>
            </a:endParaRPr>
          </a:p>
        </p:txBody>
      </p:sp>
      <mc:AlternateContent xmlns:mc="http://schemas.openxmlformats.org/markup-compatibility/2006" xmlns:a14="http://schemas.microsoft.com/office/drawing/2010/main">
        <mc:Choice Requires="a14">
          <p:sp>
            <p:nvSpPr>
              <p:cNvPr id="3" name="Espace réservé du contenu 2"/>
              <p:cNvSpPr>
                <a:spLocks noGrp="1"/>
              </p:cNvSpPr>
              <p:nvPr>
                <p:ph idx="1"/>
              </p:nvPr>
            </p:nvSpPr>
            <p:spPr/>
            <p:txBody>
              <a:bodyPr>
                <a:normAutofit fontScale="85000" lnSpcReduction="20000"/>
              </a:bodyPr>
              <a:lstStyle/>
              <a:p>
                <a:r>
                  <a:rPr lang="en-US" dirty="0"/>
                  <a:t> </a:t>
                </a:r>
                <a:r>
                  <a:rPr lang="en-US" dirty="0">
                    <a:latin typeface="Georgia" panose="02040502050405020303" pitchFamily="18" charset="0"/>
                  </a:rPr>
                  <a:t>To find the determinants of coping strategies a panel logistic model was applied on the data</a:t>
                </a:r>
              </a:p>
              <a:p>
                <a:r>
                  <a:rPr lang="en-US" dirty="0">
                    <a:latin typeface="Georgia" panose="02040502050405020303" pitchFamily="18" charset="0"/>
                  </a:rPr>
                  <a:t>The logistic regression model in panel data is given by the following formula:</a:t>
                </a:r>
              </a:p>
              <a:p>
                <a14:m>
                  <m:oMath xmlns:m="http://schemas.openxmlformats.org/officeDocument/2006/math">
                    <m:sSubSup>
                      <m:sSubSupPr>
                        <m:ctrlPr>
                          <a:rPr lang="en-US" i="1">
                            <a:latin typeface="Cambria Math" panose="02040503050406030204" pitchFamily="18" charset="0"/>
                          </a:rPr>
                        </m:ctrlPr>
                      </m:sSubSupPr>
                      <m:e>
                        <m:r>
                          <a:rPr lang="fr-SN" i="1">
                            <a:latin typeface="Cambria Math" panose="02040503050406030204" pitchFamily="18" charset="0"/>
                          </a:rPr>
                          <m:t>𝑦</m:t>
                        </m:r>
                      </m:e>
                      <m:sub>
                        <m:r>
                          <a:rPr lang="fr-SN" i="1">
                            <a:latin typeface="Cambria Math" panose="02040503050406030204" pitchFamily="18" charset="0"/>
                          </a:rPr>
                          <m:t>𝑖𝑗𝑡</m:t>
                        </m:r>
                      </m:sub>
                      <m:sup>
                        <m:r>
                          <a:rPr lang="fr-SN" i="1">
                            <a:latin typeface="Cambria Math" panose="02040503050406030204" pitchFamily="18" charset="0"/>
                          </a:rPr>
                          <m:t>∗</m:t>
                        </m:r>
                      </m:sup>
                    </m:sSubSup>
                    <m:r>
                      <a:rPr lang="fr-SN" i="1">
                        <a:latin typeface="Cambria Math" panose="02040503050406030204" pitchFamily="18" charset="0"/>
                      </a:rPr>
                      <m:t>=</m:t>
                    </m:r>
                    <m:r>
                      <a:rPr lang="fr-SN" i="1">
                        <a:latin typeface="Cambria Math" panose="02040503050406030204" pitchFamily="18" charset="0"/>
                      </a:rPr>
                      <m:t>𝑎</m:t>
                    </m:r>
                    <m:r>
                      <a:rPr lang="fr-SN" i="1">
                        <a:latin typeface="Cambria Math" panose="02040503050406030204" pitchFamily="18" charset="0"/>
                      </a:rPr>
                      <m:t>+</m:t>
                    </m:r>
                    <m:sSub>
                      <m:sSubPr>
                        <m:ctrlPr>
                          <a:rPr lang="en-US" i="1">
                            <a:latin typeface="Cambria Math" panose="02040503050406030204" pitchFamily="18" charset="0"/>
                          </a:rPr>
                        </m:ctrlPr>
                      </m:sSubPr>
                      <m:e>
                        <m:r>
                          <a:rPr lang="fr-SN" i="1">
                            <a:latin typeface="Cambria Math" panose="02040503050406030204" pitchFamily="18" charset="0"/>
                          </a:rPr>
                          <m:t>𝛽</m:t>
                        </m:r>
                        <m:r>
                          <a:rPr lang="fr-SN" i="1">
                            <a:latin typeface="Cambria Math" panose="02040503050406030204" pitchFamily="18" charset="0"/>
                          </a:rPr>
                          <m:t>𝑋</m:t>
                        </m:r>
                      </m:e>
                      <m:sub>
                        <m:r>
                          <a:rPr lang="fr-SN" i="1">
                            <a:latin typeface="Cambria Math" panose="02040503050406030204" pitchFamily="18" charset="0"/>
                          </a:rPr>
                          <m:t>𝑗𝑡</m:t>
                        </m:r>
                      </m:sub>
                    </m:sSub>
                    <m:r>
                      <a:rPr lang="fr-SN" i="1">
                        <a:latin typeface="Cambria Math" panose="02040503050406030204" pitchFamily="18" charset="0"/>
                      </a:rPr>
                      <m:t>+</m:t>
                    </m:r>
                    <m:sSub>
                      <m:sSubPr>
                        <m:ctrlPr>
                          <a:rPr lang="en-US" i="1">
                            <a:latin typeface="Cambria Math" panose="02040503050406030204" pitchFamily="18" charset="0"/>
                          </a:rPr>
                        </m:ctrlPr>
                      </m:sSubPr>
                      <m:e>
                        <m:r>
                          <a:rPr lang="fr-SN" i="1">
                            <a:latin typeface="Cambria Math" panose="02040503050406030204" pitchFamily="18" charset="0"/>
                          </a:rPr>
                          <m:t>𝑒</m:t>
                        </m:r>
                      </m:e>
                      <m:sub>
                        <m:r>
                          <a:rPr lang="fr-SN" i="1">
                            <a:latin typeface="Cambria Math" panose="02040503050406030204" pitchFamily="18" charset="0"/>
                          </a:rPr>
                          <m:t>𝑖𝑗𝑡</m:t>
                        </m:r>
                      </m:sub>
                    </m:sSub>
                  </m:oMath>
                </a14:m>
                <a:r>
                  <a:rPr lang="fr-SN" dirty="0">
                    <a:latin typeface="Georgia" panose="02040502050405020303" pitchFamily="18" charset="0"/>
                  </a:rPr>
                  <a:t> ;</a:t>
                </a:r>
                <a:endParaRPr lang="en-US" dirty="0">
                  <a:latin typeface="Georgia" panose="02040502050405020303" pitchFamily="18" charset="0"/>
                </a:endParaRPr>
              </a:p>
              <a:p>
                <a:r>
                  <a:rPr lang="en-US" dirty="0">
                    <a:latin typeface="Georgia" panose="02040502050405020303" pitchFamily="18" charset="0"/>
                  </a:rPr>
                  <a:t>where</a:t>
                </a:r>
              </a:p>
              <a:p>
                <a14:m>
                  <m:oMath xmlns:m="http://schemas.openxmlformats.org/officeDocument/2006/math">
                    <m:sSubSup>
                      <m:sSubSupPr>
                        <m:ctrlPr>
                          <a:rPr lang="en-US" i="1">
                            <a:latin typeface="Cambria Math" panose="02040503050406030204" pitchFamily="18" charset="0"/>
                          </a:rPr>
                        </m:ctrlPr>
                      </m:sSubSupPr>
                      <m:e>
                        <m:r>
                          <a:rPr lang="fr-SN" i="1">
                            <a:latin typeface="Cambria Math" panose="02040503050406030204" pitchFamily="18" charset="0"/>
                          </a:rPr>
                          <m:t>𝑦</m:t>
                        </m:r>
                      </m:e>
                      <m:sub>
                        <m:r>
                          <a:rPr lang="fr-SN" i="1">
                            <a:latin typeface="Cambria Math" panose="02040503050406030204" pitchFamily="18" charset="0"/>
                          </a:rPr>
                          <m:t>𝑖𝑗𝑡</m:t>
                        </m:r>
                      </m:sub>
                      <m:sup>
                        <m:r>
                          <a:rPr lang="fr-SN" i="1">
                            <a:latin typeface="Cambria Math" panose="02040503050406030204" pitchFamily="18" charset="0"/>
                          </a:rPr>
                          <m:t>∗</m:t>
                        </m:r>
                      </m:sup>
                    </m:sSubSup>
                  </m:oMath>
                </a14:m>
                <a:r>
                  <a:rPr lang="fr-SN" dirty="0">
                    <a:latin typeface="Georgia" panose="02040502050405020303" pitchFamily="18" charset="0"/>
                  </a:rPr>
                  <a:t> </a:t>
                </a:r>
                <a:r>
                  <a:rPr lang="en-US" dirty="0">
                    <a:latin typeface="Georgia" panose="02040502050405020303" pitchFamily="18" charset="0"/>
                  </a:rPr>
                  <a:t> the latent (underlying) variable that determines whether farm household j would be classified as an adopter of CCA measure </a:t>
                </a:r>
                <a:r>
                  <a:rPr lang="en-US" dirty="0" err="1">
                    <a:latin typeface="Georgia" panose="02040502050405020303" pitchFamily="18" charset="0"/>
                  </a:rPr>
                  <a:t>i</a:t>
                </a:r>
                <a:r>
                  <a:rPr lang="en-US" dirty="0">
                    <a:latin typeface="Georgia" panose="02040502050405020303" pitchFamily="18" charset="0"/>
                  </a:rPr>
                  <a:t> at time t;</a:t>
                </a:r>
              </a:p>
              <a:p>
                <a:pPr marL="0" indent="0">
                  <a:buNone/>
                </a:pPr>
                <a:r>
                  <a:rPr lang="en-US" dirty="0">
                    <a:latin typeface="Georgia" panose="02040502050405020303" pitchFamily="18" charset="0"/>
                  </a:rPr>
                  <a:t> </a:t>
                </a:r>
                <a14:m>
                  <m:oMath xmlns:m="http://schemas.openxmlformats.org/officeDocument/2006/math">
                    <m:r>
                      <a:rPr lang="fr-SN" i="1">
                        <a:latin typeface="Cambria Math" panose="02040503050406030204" pitchFamily="18" charset="0"/>
                      </a:rPr>
                      <m:t>𝛽</m:t>
                    </m:r>
                  </m:oMath>
                </a14:m>
                <a:r>
                  <a:rPr lang="en-US" dirty="0">
                    <a:latin typeface="Georgia" panose="02040502050405020303" pitchFamily="18" charset="0"/>
                  </a:rPr>
                  <a:t> a vector coefficient;</a:t>
                </a:r>
                <a14:m>
                  <m:oMath xmlns:m="http://schemas.openxmlformats.org/officeDocument/2006/math">
                    <m:r>
                      <a:rPr lang="fr-FR" b="0" i="0" smtClean="0">
                        <a:latin typeface="Cambria Math" panose="02040503050406030204" pitchFamily="18" charset="0"/>
                      </a:rPr>
                      <m:t> </m:t>
                    </m:r>
                    <m:sSub>
                      <m:sSubPr>
                        <m:ctrlPr>
                          <a:rPr lang="en-US" i="1" smtClean="0">
                            <a:latin typeface="Cambria Math" panose="02040503050406030204" pitchFamily="18" charset="0"/>
                          </a:rPr>
                        </m:ctrlPr>
                      </m:sSubPr>
                      <m:e>
                        <m:r>
                          <a:rPr lang="fr-SN" i="1">
                            <a:latin typeface="Cambria Math" panose="02040503050406030204" pitchFamily="18" charset="0"/>
                          </a:rPr>
                          <m:t>𝑋</m:t>
                        </m:r>
                      </m:e>
                      <m:sub>
                        <m:r>
                          <a:rPr lang="fr-SN" i="1">
                            <a:latin typeface="Cambria Math" panose="02040503050406030204" pitchFamily="18" charset="0"/>
                          </a:rPr>
                          <m:t>𝑗𝑡</m:t>
                        </m:r>
                      </m:sub>
                    </m:sSub>
                  </m:oMath>
                </a14:m>
                <a:r>
                  <a:rPr lang="fr-SN" dirty="0">
                    <a:latin typeface="Georgia" panose="02040502050405020303" pitchFamily="18" charset="0"/>
                  </a:rPr>
                  <a:t> </a:t>
                </a:r>
                <a:r>
                  <a:rPr lang="en-US" dirty="0">
                    <a:latin typeface="Georgia" panose="02040502050405020303" pitchFamily="18" charset="0"/>
                  </a:rPr>
                  <a:t>a matrix of explanatory variables; a is the constant term; and </a:t>
                </a:r>
                <a14:m>
                  <m:oMath xmlns:m="http://schemas.openxmlformats.org/officeDocument/2006/math">
                    <m:sSub>
                      <m:sSubPr>
                        <m:ctrlPr>
                          <a:rPr lang="en-US" i="1">
                            <a:latin typeface="Cambria Math" panose="02040503050406030204" pitchFamily="18" charset="0"/>
                          </a:rPr>
                        </m:ctrlPr>
                      </m:sSubPr>
                      <m:e>
                        <m:r>
                          <a:rPr lang="fr-SN" i="1">
                            <a:latin typeface="Cambria Math" panose="02040503050406030204" pitchFamily="18" charset="0"/>
                          </a:rPr>
                          <m:t>𝑒</m:t>
                        </m:r>
                      </m:e>
                      <m:sub>
                        <m:r>
                          <a:rPr lang="fr-SN" i="1">
                            <a:latin typeface="Cambria Math" panose="02040503050406030204" pitchFamily="18" charset="0"/>
                          </a:rPr>
                          <m:t>𝑖𝑗𝑡</m:t>
                        </m:r>
                      </m:sub>
                    </m:sSub>
                  </m:oMath>
                </a14:m>
                <a:r>
                  <a:rPr lang="en-US" dirty="0">
                    <a:latin typeface="Georgia" panose="02040502050405020303" pitchFamily="18" charset="0"/>
                  </a:rPr>
                  <a:t> the idiosyncratic errors. </a:t>
                </a:r>
              </a:p>
              <a:p>
                <a:pPr marL="0" indent="0">
                  <a:buNone/>
                </a:pPr>
                <a:r>
                  <a:rPr lang="en-US" dirty="0">
                    <a:latin typeface="Georgia" panose="02040502050405020303" pitchFamily="18" charset="0"/>
                  </a:rPr>
                  <a:t>The relationship between the latent variable </a:t>
                </a:r>
                <a14:m>
                  <m:oMath xmlns:m="http://schemas.openxmlformats.org/officeDocument/2006/math">
                    <m:sSubSup>
                      <m:sSubSupPr>
                        <m:ctrlPr>
                          <a:rPr lang="en-US" i="1">
                            <a:latin typeface="Cambria Math" panose="02040503050406030204" pitchFamily="18" charset="0"/>
                          </a:rPr>
                        </m:ctrlPr>
                      </m:sSubSupPr>
                      <m:e>
                        <m:r>
                          <a:rPr lang="fr-SN" i="1">
                            <a:latin typeface="Cambria Math" panose="02040503050406030204" pitchFamily="18" charset="0"/>
                          </a:rPr>
                          <m:t>𝑦</m:t>
                        </m:r>
                      </m:e>
                      <m:sub>
                        <m:r>
                          <a:rPr lang="fr-SN" i="1">
                            <a:latin typeface="Cambria Math" panose="02040503050406030204" pitchFamily="18" charset="0"/>
                          </a:rPr>
                          <m:t>𝑖𝑗𝑡</m:t>
                        </m:r>
                      </m:sub>
                      <m:sup>
                        <m:r>
                          <a:rPr lang="fr-SN" i="1">
                            <a:latin typeface="Cambria Math" panose="02040503050406030204" pitchFamily="18" charset="0"/>
                          </a:rPr>
                          <m:t>∗</m:t>
                        </m:r>
                      </m:sup>
                    </m:sSubSup>
                  </m:oMath>
                </a14:m>
                <a:r>
                  <a:rPr lang="en-US" dirty="0">
                    <a:latin typeface="Georgia" panose="02040502050405020303" pitchFamily="18" charset="0"/>
                  </a:rPr>
                  <a:t> </a:t>
                </a:r>
                <a:r>
                  <a:rPr lang="fr-SN" i="1" dirty="0" err="1">
                    <a:latin typeface="Georgia" panose="02040502050405020303" pitchFamily="18" charset="0"/>
                  </a:rPr>
                  <a:t>y</a:t>
                </a:r>
                <a:r>
                  <a:rPr lang="fr-SN" i="1" baseline="-25000" dirty="0" err="1">
                    <a:latin typeface="Georgia" panose="02040502050405020303" pitchFamily="18" charset="0"/>
                  </a:rPr>
                  <a:t>ijt</a:t>
                </a:r>
                <a:r>
                  <a:rPr lang="fr-SN" i="1" baseline="-25000" dirty="0">
                    <a:latin typeface="Georgia" panose="02040502050405020303" pitchFamily="18" charset="0"/>
                  </a:rPr>
                  <a:t> </a:t>
                </a:r>
                <a:r>
                  <a:rPr lang="en-US" dirty="0">
                    <a:latin typeface="Georgia" panose="02040502050405020303" pitchFamily="18" charset="0"/>
                  </a:rPr>
                  <a:t> and the observed </a:t>
                </a:r>
                <a:r>
                  <a:rPr lang="en-US" dirty="0" err="1">
                    <a:latin typeface="Georgia" panose="02040502050405020303" pitchFamily="18" charset="0"/>
                  </a:rPr>
                  <a:t>outcom</a:t>
                </a:r>
                <a:r>
                  <a:rPr lang="en-US" dirty="0">
                    <a:latin typeface="Georgia" panose="02040502050405020303" pitchFamily="18" charset="0"/>
                  </a:rPr>
                  <a:t> is represented as:</a:t>
                </a:r>
              </a:p>
              <a:p>
                <a:pPr marL="0" indent="0">
                  <a:buNone/>
                </a:pPr>
                <a14:m>
                  <m:oMath xmlns:m="http://schemas.openxmlformats.org/officeDocument/2006/math">
                    <m:sSub>
                      <m:sSubPr>
                        <m:ctrlPr>
                          <a:rPr lang="en-US" i="1">
                            <a:latin typeface="Cambria Math" panose="02040503050406030204" pitchFamily="18" charset="0"/>
                          </a:rPr>
                        </m:ctrlPr>
                      </m:sSubPr>
                      <m:e>
                        <m:r>
                          <a:rPr lang="fr-SN" i="1">
                            <a:latin typeface="Cambria Math" panose="02040503050406030204" pitchFamily="18" charset="0"/>
                          </a:rPr>
                          <m:t>𝑦</m:t>
                        </m:r>
                      </m:e>
                      <m:sub>
                        <m:r>
                          <a:rPr lang="fr-SN" i="1">
                            <a:latin typeface="Cambria Math" panose="02040503050406030204" pitchFamily="18" charset="0"/>
                          </a:rPr>
                          <m:t>𝑖𝑗𝑡</m:t>
                        </m:r>
                      </m:sub>
                    </m:sSub>
                    <m:r>
                      <a:rPr lang="fr-SN" i="1">
                        <a:latin typeface="Cambria Math" panose="02040503050406030204" pitchFamily="18" charset="0"/>
                      </a:rPr>
                      <m:t>=</m:t>
                    </m:r>
                    <m:d>
                      <m:dPr>
                        <m:begChr m:val="{"/>
                        <m:endChr m:val=""/>
                        <m:ctrlPr>
                          <a:rPr lang="en-US" i="1">
                            <a:latin typeface="Cambria Math" panose="02040503050406030204" pitchFamily="18" charset="0"/>
                          </a:rPr>
                        </m:ctrlPr>
                      </m:dPr>
                      <m:e>
                        <m:eqArr>
                          <m:eqArrPr>
                            <m:ctrlPr>
                              <a:rPr lang="en-US" i="1">
                                <a:latin typeface="Cambria Math" panose="02040503050406030204" pitchFamily="18" charset="0"/>
                              </a:rPr>
                            </m:ctrlPr>
                          </m:eqArrPr>
                          <m:e>
                            <m:r>
                              <a:rPr lang="fr-SN" i="1">
                                <a:latin typeface="Cambria Math" panose="02040503050406030204" pitchFamily="18" charset="0"/>
                              </a:rPr>
                              <m:t>1 </m:t>
                            </m:r>
                            <m:r>
                              <a:rPr lang="fr-SN" i="1">
                                <a:latin typeface="Cambria Math" panose="02040503050406030204" pitchFamily="18" charset="0"/>
                              </a:rPr>
                              <m:t>𝑖𝑓</m:t>
                            </m:r>
                            <m:r>
                              <a:rPr lang="fr-SN" i="1">
                                <a:latin typeface="Cambria Math" panose="02040503050406030204" pitchFamily="18" charset="0"/>
                              </a:rPr>
                              <m:t> </m:t>
                            </m:r>
                            <m:sSubSup>
                              <m:sSubSupPr>
                                <m:ctrlPr>
                                  <a:rPr lang="en-US" i="1">
                                    <a:latin typeface="Cambria Math" panose="02040503050406030204" pitchFamily="18" charset="0"/>
                                  </a:rPr>
                                </m:ctrlPr>
                              </m:sSubSupPr>
                              <m:e>
                                <m:r>
                                  <a:rPr lang="fr-SN" i="1">
                                    <a:latin typeface="Cambria Math" panose="02040503050406030204" pitchFamily="18" charset="0"/>
                                  </a:rPr>
                                  <m:t>𝑦</m:t>
                                </m:r>
                              </m:e>
                              <m:sub>
                                <m:r>
                                  <a:rPr lang="fr-SN" i="1">
                                    <a:latin typeface="Cambria Math" panose="02040503050406030204" pitchFamily="18" charset="0"/>
                                  </a:rPr>
                                  <m:t>𝑖𝑗𝑡</m:t>
                                </m:r>
                              </m:sub>
                              <m:sup>
                                <m:r>
                                  <a:rPr lang="fr-SN" i="1">
                                    <a:latin typeface="Cambria Math" panose="02040503050406030204" pitchFamily="18" charset="0"/>
                                  </a:rPr>
                                  <m:t>∗</m:t>
                                </m:r>
                              </m:sup>
                            </m:sSubSup>
                            <m:r>
                              <a:rPr lang="fr-SN" i="1">
                                <a:latin typeface="Cambria Math" panose="02040503050406030204" pitchFamily="18" charset="0"/>
                              </a:rPr>
                              <m:t>=</m:t>
                            </m:r>
                            <m:r>
                              <a:rPr lang="fr-SN" i="1">
                                <a:latin typeface="Cambria Math" panose="02040503050406030204" pitchFamily="18" charset="0"/>
                              </a:rPr>
                              <m:t>𝑗</m:t>
                            </m:r>
                          </m:e>
                          <m:e>
                            <m:r>
                              <a:rPr lang="fr-SN" i="1">
                                <a:latin typeface="Cambria Math" panose="02040503050406030204" pitchFamily="18" charset="0"/>
                              </a:rPr>
                              <m:t>0 </m:t>
                            </m:r>
                            <m:r>
                              <a:rPr lang="fr-SN" i="1">
                                <a:latin typeface="Cambria Math" panose="02040503050406030204" pitchFamily="18" charset="0"/>
                              </a:rPr>
                              <m:t>𝑖𝑓</m:t>
                            </m:r>
                            <m:r>
                              <a:rPr lang="fr-SN" i="1">
                                <a:latin typeface="Cambria Math" panose="02040503050406030204" pitchFamily="18" charset="0"/>
                              </a:rPr>
                              <m:t> </m:t>
                            </m:r>
                            <m:sSubSup>
                              <m:sSubSupPr>
                                <m:ctrlPr>
                                  <a:rPr lang="en-US" i="1">
                                    <a:latin typeface="Cambria Math" panose="02040503050406030204" pitchFamily="18" charset="0"/>
                                  </a:rPr>
                                </m:ctrlPr>
                              </m:sSubSupPr>
                              <m:e>
                                <m:r>
                                  <a:rPr lang="fr-SN" i="1">
                                    <a:latin typeface="Cambria Math" panose="02040503050406030204" pitchFamily="18" charset="0"/>
                                  </a:rPr>
                                  <m:t>𝑦</m:t>
                                </m:r>
                              </m:e>
                              <m:sub>
                                <m:r>
                                  <a:rPr lang="fr-SN" i="1">
                                    <a:latin typeface="Cambria Math" panose="02040503050406030204" pitchFamily="18" charset="0"/>
                                  </a:rPr>
                                  <m:t>𝑖𝑗𝑡</m:t>
                                </m:r>
                              </m:sub>
                              <m:sup>
                                <m:r>
                                  <a:rPr lang="fr-SN" i="1">
                                    <a:latin typeface="Cambria Math" panose="02040503050406030204" pitchFamily="18" charset="0"/>
                                  </a:rPr>
                                  <m:t>∗</m:t>
                                </m:r>
                              </m:sup>
                            </m:sSubSup>
                            <m:r>
                              <a:rPr lang="fr-SN" i="1">
                                <a:latin typeface="Cambria Math" panose="02040503050406030204" pitchFamily="18" charset="0"/>
                              </a:rPr>
                              <m:t>=0</m:t>
                            </m:r>
                          </m:e>
                        </m:eqArr>
                      </m:e>
                    </m:d>
                  </m:oMath>
                </a14:m>
                <a:r>
                  <a:rPr lang="fr-SN" dirty="0">
                    <a:latin typeface="Georgia" panose="02040502050405020303" pitchFamily="18" charset="0"/>
                  </a:rPr>
                  <a:t>  </a:t>
                </a:r>
                <a:r>
                  <a:rPr lang="en-US" dirty="0">
                    <a:latin typeface="Georgia" panose="02040502050405020303" pitchFamily="18" charset="0"/>
                  </a:rPr>
                  <a:t>for all i=1 to n and all j from 1 to p-1</a:t>
                </a:r>
              </a:p>
              <a:p>
                <a:pPr marL="0" indent="0">
                  <a:buNone/>
                </a:pPr>
                <a14:m>
                  <m:oMath xmlns:m="http://schemas.openxmlformats.org/officeDocument/2006/math">
                    <m:sSub>
                      <m:sSubPr>
                        <m:ctrlPr>
                          <a:rPr lang="en-US" i="1">
                            <a:latin typeface="Cambria Math" panose="02040503050406030204" pitchFamily="18" charset="0"/>
                          </a:rPr>
                        </m:ctrlPr>
                      </m:sSubPr>
                      <m:e>
                        <m:r>
                          <a:rPr lang="fr-SN" i="1">
                            <a:latin typeface="Cambria Math" panose="02040503050406030204" pitchFamily="18" charset="0"/>
                          </a:rPr>
                          <m:t>𝑦</m:t>
                        </m:r>
                      </m:e>
                      <m:sub>
                        <m:r>
                          <a:rPr lang="fr-SN" i="1">
                            <a:latin typeface="Cambria Math" panose="02040503050406030204" pitchFamily="18" charset="0"/>
                          </a:rPr>
                          <m:t>𝑖𝑗𝑡</m:t>
                        </m:r>
                      </m:sub>
                    </m:sSub>
                    <m:r>
                      <a:rPr lang="fr-SN" i="1">
                        <a:latin typeface="Cambria Math" panose="02040503050406030204" pitchFamily="18" charset="0"/>
                      </a:rPr>
                      <m:t>=</m:t>
                    </m:r>
                    <m:r>
                      <a:rPr lang="fr-SN" i="1" smtClean="0">
                        <a:latin typeface="Cambria Math" panose="02040503050406030204" pitchFamily="18" charset="0"/>
                      </a:rPr>
                      <m:t>1</m:t>
                    </m:r>
                  </m:oMath>
                </a14:m>
                <a:r>
                  <a:rPr lang="fr-SN" dirty="0">
                    <a:latin typeface="Georgia" panose="02040502050405020303" pitchFamily="18" charset="0"/>
                  </a:rPr>
                  <a:t>  </a:t>
                </a:r>
                <a:r>
                  <a:rPr lang="en-US" dirty="0">
                    <a:latin typeface="Georgia" panose="02040502050405020303" pitchFamily="18" charset="0"/>
                  </a:rPr>
                  <a:t>if a farm household adopts a CCA strategy for each adaptation strategy</a:t>
                </a:r>
              </a:p>
            </p:txBody>
          </p:sp>
        </mc:Choice>
        <mc:Fallback xmlns="">
          <p:sp>
            <p:nvSpPr>
              <p:cNvPr id="3" name="Espace réservé du contenu 2"/>
              <p:cNvSpPr>
                <a:spLocks noGrp="1" noRot="1" noChangeAspect="1" noMove="1" noResize="1" noEditPoints="1" noAdjustHandles="1" noChangeArrowheads="1" noChangeShapeType="1" noTextEdit="1"/>
              </p:cNvSpPr>
              <p:nvPr>
                <p:ph idx="1"/>
              </p:nvPr>
            </p:nvSpPr>
            <p:spPr>
              <a:blipFill>
                <a:blip r:embed="rId2"/>
                <a:stretch>
                  <a:fillRect l="-1273" t="-2424" r="-909"/>
                </a:stretch>
              </a:blipFill>
            </p:spPr>
            <p:txBody>
              <a:bodyPr/>
              <a:lstStyle/>
              <a:p>
                <a:r>
                  <a:rPr lang="en-US">
                    <a:noFill/>
                  </a:rPr>
                  <a:t> </a:t>
                </a:r>
              </a:p>
            </p:txBody>
          </p:sp>
        </mc:Fallback>
      </mc:AlternateContent>
      <p:sp>
        <p:nvSpPr>
          <p:cNvPr id="4" name="Espace réservé du pied de page 3"/>
          <p:cNvSpPr>
            <a:spLocks noGrp="1"/>
          </p:cNvSpPr>
          <p:nvPr>
            <p:ph type="ftr" sz="quarter" idx="11"/>
          </p:nvPr>
        </p:nvSpPr>
        <p:spPr/>
        <p:txBody>
          <a:bodyPr/>
          <a:lstStyle/>
          <a:p>
            <a:r>
              <a:rPr lang="fr-FR"/>
              <a:t>Ndèye Ada Kane sous la direction du Pr. Samba Mbaye</a:t>
            </a:r>
            <a:endParaRPr lang="en-US"/>
          </a:p>
        </p:txBody>
      </p:sp>
      <p:sp>
        <p:nvSpPr>
          <p:cNvPr id="5" name="Espace réservé du numéro de diapositive 4"/>
          <p:cNvSpPr>
            <a:spLocks noGrp="1"/>
          </p:cNvSpPr>
          <p:nvPr>
            <p:ph type="sldNum" sz="quarter" idx="12"/>
          </p:nvPr>
        </p:nvSpPr>
        <p:spPr/>
        <p:txBody>
          <a:bodyPr/>
          <a:lstStyle/>
          <a:p>
            <a:fld id="{E5003937-8C32-4DD1-AABB-62F814AB4AD2}" type="slidenum">
              <a:rPr lang="en-US" smtClean="0"/>
              <a:t>7</a:t>
            </a:fld>
            <a:endParaRPr lang="en-US"/>
          </a:p>
        </p:txBody>
      </p:sp>
    </p:spTree>
    <p:extLst>
      <p:ext uri="{BB962C8B-B14F-4D97-AF65-F5344CB8AC3E}">
        <p14:creationId xmlns:p14="http://schemas.microsoft.com/office/powerpoint/2010/main" val="31692007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39833" y="400817"/>
            <a:ext cx="10058400" cy="864524"/>
          </a:xfrm>
        </p:spPr>
        <p:txBody>
          <a:bodyPr/>
          <a:lstStyle/>
          <a:p>
            <a:r>
              <a:rPr lang="fr-SN" b="1" dirty="0" err="1">
                <a:latin typeface="Georgia" panose="02040502050405020303" pitchFamily="18" charset="0"/>
              </a:rPr>
              <a:t>Methodology</a:t>
            </a:r>
            <a:endParaRPr lang="en-US" b="1" dirty="0">
              <a:latin typeface="Georgia" panose="02040502050405020303" pitchFamily="18" charset="0"/>
            </a:endParaRPr>
          </a:p>
        </p:txBody>
      </p:sp>
      <mc:AlternateContent xmlns:mc="http://schemas.openxmlformats.org/markup-compatibility/2006" xmlns:a14="http://schemas.microsoft.com/office/drawing/2010/main">
        <mc:Choice Requires="a14">
          <p:sp>
            <p:nvSpPr>
              <p:cNvPr id="3" name="Espace réservé du contenu 2"/>
              <p:cNvSpPr>
                <a:spLocks noGrp="1"/>
              </p:cNvSpPr>
              <p:nvPr>
                <p:ph idx="1"/>
              </p:nvPr>
            </p:nvSpPr>
            <p:spPr/>
            <p:txBody>
              <a:bodyPr/>
              <a:lstStyle/>
              <a:p>
                <a:pPr marL="0" indent="0">
                  <a:buNone/>
                </a:pPr>
                <a:r>
                  <a:rPr lang="en-US" dirty="0">
                    <a:latin typeface="Georgia" panose="02040502050405020303" pitchFamily="18" charset="0"/>
                  </a:rPr>
                  <a:t>To assess the impact of climate change adaptation strategies, the PSM and DID models are combined.</a:t>
                </a:r>
              </a:p>
              <a:p>
                <a:r>
                  <a:rPr lang="en-US" dirty="0">
                    <a:latin typeface="Georgia" panose="02040502050405020303" pitchFamily="18" charset="0"/>
                  </a:rPr>
                  <a:t>Let T be our treatment variable which is climate change adaptation for a given household. The variable T is given by the following formula:</a:t>
                </a:r>
              </a:p>
              <a:p>
                <a:endParaRPr lang="fr-SN" dirty="0"/>
              </a:p>
              <a:p>
                <a:endParaRPr lang="fr-SN" dirty="0">
                  <a:latin typeface="Georgia" panose="02040502050405020303" pitchFamily="18" charset="0"/>
                </a:endParaRPr>
              </a:p>
              <a:p>
                <a:endParaRPr lang="fr-SN" dirty="0">
                  <a:latin typeface="Georgia" panose="02040502050405020303" pitchFamily="18" charset="0"/>
                </a:endParaRPr>
              </a:p>
              <a:p>
                <a:r>
                  <a:rPr lang="en-US" dirty="0">
                    <a:latin typeface="Georgia" panose="02040502050405020303" pitchFamily="18" charset="0"/>
                  </a:rPr>
                  <a:t>Let X= (X1 , X2, ......., </a:t>
                </a:r>
                <a:r>
                  <a:rPr lang="en-US" dirty="0" err="1">
                    <a:latin typeface="Georgia" panose="02040502050405020303" pitchFamily="18" charset="0"/>
                  </a:rPr>
                  <a:t>Xk</a:t>
                </a:r>
                <a:r>
                  <a:rPr lang="en-US" dirty="0">
                    <a:latin typeface="Georgia" panose="02040502050405020303" pitchFamily="18" charset="0"/>
                  </a:rPr>
                  <a:t>) be a vector of observable characteristics, then the PSM can be formulated by the following formula:</a:t>
                </a:r>
              </a:p>
              <a:p>
                <a14:m>
                  <m:oMath xmlns:m="http://schemas.openxmlformats.org/officeDocument/2006/math">
                    <m:r>
                      <a:rPr lang="fr-SN" b="0" i="1" smtClean="0">
                        <a:latin typeface="Cambria Math" panose="02040503050406030204" pitchFamily="18" charset="0"/>
                      </a:rPr>
                      <m:t>    </m:t>
                    </m:r>
                    <m:r>
                      <a:rPr lang="fr-SN" i="1">
                        <a:latin typeface="Cambria Math" panose="02040503050406030204" pitchFamily="18" charset="0"/>
                      </a:rPr>
                      <m:t>𝑃</m:t>
                    </m:r>
                    <m:d>
                      <m:dPr>
                        <m:ctrlPr>
                          <a:rPr lang="en-US" i="1">
                            <a:latin typeface="Cambria Math" panose="02040503050406030204" pitchFamily="18" charset="0"/>
                          </a:rPr>
                        </m:ctrlPr>
                      </m:dPr>
                      <m:e>
                        <m:r>
                          <a:rPr lang="fr-SN" i="1">
                            <a:latin typeface="Cambria Math" panose="02040503050406030204" pitchFamily="18" charset="0"/>
                          </a:rPr>
                          <m:t>𝑋</m:t>
                        </m:r>
                      </m:e>
                    </m:d>
                    <m:r>
                      <a:rPr lang="fr-SN" i="1">
                        <a:latin typeface="Cambria Math" panose="02040503050406030204" pitchFamily="18" charset="0"/>
                      </a:rPr>
                      <m:t>=</m:t>
                    </m:r>
                    <m:r>
                      <a:rPr lang="fr-SN" i="1">
                        <a:latin typeface="Cambria Math" panose="02040503050406030204" pitchFamily="18" charset="0"/>
                      </a:rPr>
                      <m:t>𝑃</m:t>
                    </m:r>
                    <m:r>
                      <a:rPr lang="fr-SN" i="1">
                        <a:latin typeface="Cambria Math" panose="02040503050406030204" pitchFamily="18" charset="0"/>
                      </a:rPr>
                      <m:t> </m:t>
                    </m:r>
                    <m:d>
                      <m:dPr>
                        <m:begChr m:val="{"/>
                        <m:endChr m:val="}"/>
                        <m:ctrlPr>
                          <a:rPr lang="en-US" i="1">
                            <a:latin typeface="Cambria Math" panose="02040503050406030204" pitchFamily="18" charset="0"/>
                          </a:rPr>
                        </m:ctrlPr>
                      </m:dPr>
                      <m:e>
                        <m:r>
                          <a:rPr lang="fr-SN" i="1">
                            <a:latin typeface="Cambria Math" panose="02040503050406030204" pitchFamily="18" charset="0"/>
                          </a:rPr>
                          <m:t>𝑇</m:t>
                        </m:r>
                        <m:r>
                          <a:rPr lang="fr-SN" i="1">
                            <a:latin typeface="Cambria Math" panose="02040503050406030204" pitchFamily="18" charset="0"/>
                          </a:rPr>
                          <m:t>=1/</m:t>
                        </m:r>
                        <m:r>
                          <a:rPr lang="fr-SN" i="1">
                            <a:latin typeface="Cambria Math" panose="02040503050406030204" pitchFamily="18" charset="0"/>
                          </a:rPr>
                          <m:t>𝑋</m:t>
                        </m:r>
                      </m:e>
                    </m:d>
                    <m:r>
                      <a:rPr lang="fr-SN" i="1">
                        <a:latin typeface="Cambria Math" panose="02040503050406030204" pitchFamily="18" charset="0"/>
                      </a:rPr>
                      <m:t>=</m:t>
                    </m:r>
                    <m:r>
                      <a:rPr lang="fr-SN" i="1">
                        <a:latin typeface="Cambria Math" panose="02040503050406030204" pitchFamily="18" charset="0"/>
                      </a:rPr>
                      <m:t>𝐸</m:t>
                    </m:r>
                    <m:d>
                      <m:dPr>
                        <m:begChr m:val="{"/>
                        <m:endChr m:val="}"/>
                        <m:ctrlPr>
                          <a:rPr lang="en-US" i="1">
                            <a:latin typeface="Cambria Math" panose="02040503050406030204" pitchFamily="18" charset="0"/>
                          </a:rPr>
                        </m:ctrlPr>
                      </m:dPr>
                      <m:e>
                        <m:r>
                          <a:rPr lang="fr-SN" i="1">
                            <a:latin typeface="Cambria Math" panose="02040503050406030204" pitchFamily="18" charset="0"/>
                          </a:rPr>
                          <m:t>1/</m:t>
                        </m:r>
                        <m:r>
                          <a:rPr lang="fr-SN" i="1">
                            <a:latin typeface="Cambria Math" panose="02040503050406030204" pitchFamily="18" charset="0"/>
                          </a:rPr>
                          <m:t>𝑋</m:t>
                        </m:r>
                      </m:e>
                    </m:d>
                  </m:oMath>
                </a14:m>
                <a:endParaRPr lang="en-US" dirty="0">
                  <a:latin typeface="Georgia" panose="02040502050405020303" pitchFamily="18" charset="0"/>
                </a:endParaRPr>
              </a:p>
              <a:p>
                <a:endParaRPr lang="en-US" dirty="0"/>
              </a:p>
            </p:txBody>
          </p:sp>
        </mc:Choice>
        <mc:Fallback xmlns="">
          <p:sp>
            <p:nvSpPr>
              <p:cNvPr id="3" name="Espace réservé du contenu 2"/>
              <p:cNvSpPr>
                <a:spLocks noGrp="1" noRot="1" noChangeAspect="1" noMove="1" noResize="1" noEditPoints="1" noAdjustHandles="1" noChangeArrowheads="1" noChangeShapeType="1" noTextEdit="1"/>
              </p:cNvSpPr>
              <p:nvPr>
                <p:ph idx="1"/>
              </p:nvPr>
            </p:nvSpPr>
            <p:spPr>
              <a:blipFill>
                <a:blip r:embed="rId2"/>
                <a:stretch>
                  <a:fillRect l="-1515" t="-1818" r="-788"/>
                </a:stretch>
              </a:blipFill>
            </p:spPr>
            <p:txBody>
              <a:bodyPr/>
              <a:lstStyle/>
              <a:p>
                <a:r>
                  <a:rPr lang="en-US">
                    <a:noFill/>
                  </a:rPr>
                  <a:t> </a:t>
                </a:r>
              </a:p>
            </p:txBody>
          </p:sp>
        </mc:Fallback>
      </mc:AlternateContent>
      <p:sp>
        <p:nvSpPr>
          <p:cNvPr id="4" name="Espace réservé du pied de page 3"/>
          <p:cNvSpPr>
            <a:spLocks noGrp="1"/>
          </p:cNvSpPr>
          <p:nvPr>
            <p:ph type="ftr" sz="quarter" idx="11"/>
          </p:nvPr>
        </p:nvSpPr>
        <p:spPr/>
        <p:txBody>
          <a:bodyPr/>
          <a:lstStyle/>
          <a:p>
            <a:r>
              <a:rPr lang="fr-FR"/>
              <a:t>Ndèye Ada Kane sous la direction du Pr. Samba Mbaye</a:t>
            </a:r>
            <a:endParaRPr lang="en-US"/>
          </a:p>
        </p:txBody>
      </p:sp>
      <p:sp>
        <p:nvSpPr>
          <p:cNvPr id="5" name="Espace réservé du numéro de diapositive 4"/>
          <p:cNvSpPr>
            <a:spLocks noGrp="1"/>
          </p:cNvSpPr>
          <p:nvPr>
            <p:ph type="sldNum" sz="quarter" idx="12"/>
          </p:nvPr>
        </p:nvSpPr>
        <p:spPr/>
        <p:txBody>
          <a:bodyPr/>
          <a:lstStyle/>
          <a:p>
            <a:fld id="{E5003937-8C32-4DD1-AABB-62F814AB4AD2}" type="slidenum">
              <a:rPr lang="en-US" smtClean="0"/>
              <a:t>8</a:t>
            </a:fld>
            <a:endParaRPr lang="en-US"/>
          </a:p>
        </p:txBody>
      </p:sp>
      <mc:AlternateContent xmlns:mc="http://schemas.openxmlformats.org/markup-compatibility/2006" xmlns:a14="http://schemas.microsoft.com/office/drawing/2010/main">
        <mc:Choice Requires="a14">
          <p:sp>
            <p:nvSpPr>
              <p:cNvPr id="6" name="Rectangle 5"/>
              <p:cNvSpPr/>
              <p:nvPr/>
            </p:nvSpPr>
            <p:spPr>
              <a:xfrm>
                <a:off x="3686185" y="3713983"/>
                <a:ext cx="3385734" cy="71019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i="1">
                          <a:latin typeface="Cambria Math" panose="02040503050406030204" pitchFamily="18" charset="0"/>
                        </a:rPr>
                        <m:t>𝑇</m:t>
                      </m:r>
                      <m:r>
                        <a:rPr lang="en-US" i="0">
                          <a:latin typeface="Cambria Math" panose="02040503050406030204" pitchFamily="18" charset="0"/>
                        </a:rPr>
                        <m:t>=</m:t>
                      </m:r>
                      <m:d>
                        <m:dPr>
                          <m:begChr m:val="{"/>
                          <m:endChr m:val=""/>
                          <m:ctrlPr>
                            <a:rPr lang="en-US" i="1">
                              <a:latin typeface="Cambria Math" panose="02040503050406030204" pitchFamily="18" charset="0"/>
                            </a:rPr>
                          </m:ctrlPr>
                        </m:dPr>
                        <m:e>
                          <m:eqArr>
                            <m:eqArrPr>
                              <m:ctrlPr>
                                <a:rPr lang="en-US" i="1">
                                  <a:latin typeface="Cambria Math" panose="02040503050406030204" pitchFamily="18" charset="0"/>
                                </a:rPr>
                              </m:ctrlPr>
                            </m:eqArrPr>
                            <m:e>
                              <m:r>
                                <a:rPr lang="en-US" i="0">
                                  <a:latin typeface="Cambria Math" panose="02040503050406030204" pitchFamily="18" charset="0"/>
                                </a:rPr>
                                <m:t>1  &amp; </m:t>
                              </m:r>
                              <m:r>
                                <a:rPr lang="en-US" i="1">
                                  <a:latin typeface="Cambria Math" panose="02040503050406030204" pitchFamily="18" charset="0"/>
                                </a:rPr>
                                <m:t>𝑠𝑖</m:t>
                              </m:r>
                              <m:r>
                                <a:rPr lang="en-US" i="0">
                                  <a:latin typeface="Cambria Math" panose="02040503050406030204" pitchFamily="18" charset="0"/>
                                </a:rPr>
                                <m:t> </m:t>
                              </m:r>
                              <m:r>
                                <a:rPr lang="en-US" i="1">
                                  <a:latin typeface="Cambria Math" panose="02040503050406030204" pitchFamily="18" charset="0"/>
                                </a:rPr>
                                <m:t>𝑙𝑒</m:t>
                              </m:r>
                              <m:r>
                                <a:rPr lang="en-US" i="0">
                                  <a:latin typeface="Cambria Math" panose="02040503050406030204" pitchFamily="18" charset="0"/>
                                </a:rPr>
                                <m:t> </m:t>
                              </m:r>
                              <m:r>
                                <a:rPr lang="en-US" i="1">
                                  <a:latin typeface="Cambria Math" panose="02040503050406030204" pitchFamily="18" charset="0"/>
                                </a:rPr>
                                <m:t>𝑚</m:t>
                              </m:r>
                              <m:r>
                                <a:rPr lang="en-US" i="0">
                                  <a:latin typeface="Cambria Math" panose="02040503050406030204" pitchFamily="18" charset="0"/>
                                </a:rPr>
                                <m:t>é</m:t>
                              </m:r>
                              <m:r>
                                <a:rPr lang="en-US" i="1">
                                  <a:latin typeface="Cambria Math" panose="02040503050406030204" pitchFamily="18" charset="0"/>
                                </a:rPr>
                                <m:t>𝑛𝑎𝑔𝑒</m:t>
                              </m:r>
                              <m:r>
                                <a:rPr lang="en-US" i="0">
                                  <a:latin typeface="Cambria Math" panose="02040503050406030204" pitchFamily="18" charset="0"/>
                                </a:rPr>
                                <m:t> </m:t>
                              </m:r>
                              <m:r>
                                <a:rPr lang="en-US" i="1">
                                  <a:latin typeface="Cambria Math" panose="02040503050406030204" pitchFamily="18" charset="0"/>
                                </a:rPr>
                                <m:t>𝑠</m:t>
                              </m:r>
                              <m:r>
                                <a:rPr lang="en-US" i="0">
                                  <a:latin typeface="Cambria Math" panose="02040503050406030204" pitchFamily="18" charset="0"/>
                                </a:rPr>
                                <m:t>′</m:t>
                              </m:r>
                              <m:r>
                                <a:rPr lang="en-US" i="1">
                                  <a:latin typeface="Cambria Math" panose="02040503050406030204" pitchFamily="18" charset="0"/>
                                </a:rPr>
                                <m:t>𝑎𝑑𝑎𝑝𝑡𝑒</m:t>
                              </m:r>
                            </m:e>
                            <m:e>
                              <m:r>
                                <a:rPr lang="en-US" i="0">
                                  <a:latin typeface="Cambria Math" panose="02040503050406030204" pitchFamily="18" charset="0"/>
                                </a:rPr>
                                <m:t>0   &amp;   </m:t>
                              </m:r>
                              <m:r>
                                <a:rPr lang="en-US" i="1">
                                  <a:latin typeface="Cambria Math" panose="02040503050406030204" pitchFamily="18" charset="0"/>
                                </a:rPr>
                                <m:t>𝑠𝑖𝑛𝑜𝑛</m:t>
                              </m:r>
                            </m:e>
                          </m:eqArr>
                        </m:e>
                      </m:d>
                    </m:oMath>
                  </m:oMathPara>
                </a14:m>
                <a:endParaRPr lang="en-US" dirty="0"/>
              </a:p>
            </p:txBody>
          </p:sp>
        </mc:Choice>
        <mc:Fallback xmlns="">
          <p:sp>
            <p:nvSpPr>
              <p:cNvPr id="6" name="Rectangle 5"/>
              <p:cNvSpPr>
                <a:spLocks noRot="1" noChangeAspect="1" noMove="1" noResize="1" noEditPoints="1" noAdjustHandles="1" noChangeArrowheads="1" noChangeShapeType="1" noTextEdit="1"/>
              </p:cNvSpPr>
              <p:nvPr/>
            </p:nvSpPr>
            <p:spPr>
              <a:xfrm>
                <a:off x="3686185" y="3713983"/>
                <a:ext cx="3385734" cy="710194"/>
              </a:xfrm>
              <a:prstGeom prst="rect">
                <a:avLst/>
              </a:prstGeo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15202150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97280" y="906087"/>
            <a:ext cx="10058400" cy="831273"/>
          </a:xfrm>
        </p:spPr>
        <p:txBody>
          <a:bodyPr/>
          <a:lstStyle/>
          <a:p>
            <a:r>
              <a:rPr lang="fr-SN" b="1" dirty="0" err="1">
                <a:latin typeface="Georgia" panose="02040502050405020303" pitchFamily="18" charset="0"/>
              </a:rPr>
              <a:t>Methodology</a:t>
            </a:r>
            <a:endParaRPr lang="en-US" b="1" dirty="0">
              <a:latin typeface="Georgia" panose="02040502050405020303" pitchFamily="18" charset="0"/>
            </a:endParaRPr>
          </a:p>
        </p:txBody>
      </p:sp>
      <mc:AlternateContent xmlns:mc="http://schemas.openxmlformats.org/markup-compatibility/2006" xmlns:a14="http://schemas.microsoft.com/office/drawing/2010/main">
        <mc:Choice Requires="a14">
          <p:sp>
            <p:nvSpPr>
              <p:cNvPr id="3" name="Espace réservé du contenu 2"/>
              <p:cNvSpPr>
                <a:spLocks noGrp="1"/>
              </p:cNvSpPr>
              <p:nvPr>
                <p:ph idx="1"/>
              </p:nvPr>
            </p:nvSpPr>
            <p:spPr/>
            <p:txBody>
              <a:bodyPr/>
              <a:lstStyle/>
              <a:p>
                <a:r>
                  <a:rPr lang="en-US" dirty="0">
                    <a:latin typeface="Georgia" panose="02040502050405020303" pitchFamily="18" charset="0"/>
                  </a:rPr>
                  <a:t>After matching, a panel was formed to account for the years 2016 and 2020 and the double-difference method was applied to determine the impact of climate change adaptation on food security variables. This method, compared to the PSM, assumes that there is unobserved heterogeneity in adaptation but that these factors are time invariant.</a:t>
                </a:r>
              </a:p>
              <a:p>
                <a14:m>
                  <m:oMath xmlns:m="http://schemas.openxmlformats.org/officeDocument/2006/math">
                    <m:r>
                      <a:rPr lang="fr-SN" i="1">
                        <a:latin typeface="Cambria Math" panose="02040503050406030204" pitchFamily="18" charset="0"/>
                      </a:rPr>
                      <m:t>𝐷𝐼𝐷</m:t>
                    </m:r>
                    <m:r>
                      <a:rPr lang="fr-SN" i="1">
                        <a:latin typeface="Cambria Math" panose="02040503050406030204" pitchFamily="18" charset="0"/>
                      </a:rPr>
                      <m:t>=</m:t>
                    </m:r>
                    <m:d>
                      <m:dPr>
                        <m:ctrlPr>
                          <a:rPr lang="en-US" i="1">
                            <a:latin typeface="Cambria Math" panose="02040503050406030204" pitchFamily="18" charset="0"/>
                          </a:rPr>
                        </m:ctrlPr>
                      </m:dPr>
                      <m:e>
                        <m:sSubSup>
                          <m:sSubSupPr>
                            <m:ctrlPr>
                              <a:rPr lang="en-US" i="1">
                                <a:latin typeface="Cambria Math" panose="02040503050406030204" pitchFamily="18" charset="0"/>
                              </a:rPr>
                            </m:ctrlPr>
                          </m:sSubSupPr>
                          <m:e>
                            <m:r>
                              <a:rPr lang="fr-SN" i="1">
                                <a:latin typeface="Cambria Math" panose="02040503050406030204" pitchFamily="18" charset="0"/>
                              </a:rPr>
                              <m:t>𝑌</m:t>
                            </m:r>
                          </m:e>
                          <m:sub>
                            <m:r>
                              <a:rPr lang="fr-SN" i="1">
                                <a:latin typeface="Cambria Math" panose="02040503050406030204" pitchFamily="18" charset="0"/>
                              </a:rPr>
                              <m:t>𝑖</m:t>
                            </m:r>
                            <m:r>
                              <a:rPr lang="fr-SN" i="1">
                                <a:latin typeface="Cambria Math" panose="02040503050406030204" pitchFamily="18" charset="0"/>
                              </a:rPr>
                              <m:t>1</m:t>
                            </m:r>
                          </m:sub>
                          <m:sup>
                            <m:r>
                              <a:rPr lang="fr-SN" i="1">
                                <a:latin typeface="Cambria Math" panose="02040503050406030204" pitchFamily="18" charset="0"/>
                              </a:rPr>
                              <m:t>𝑇</m:t>
                            </m:r>
                          </m:sup>
                        </m:sSubSup>
                        <m:r>
                          <a:rPr lang="fr-SN" i="1">
                            <a:latin typeface="Cambria Math" panose="02040503050406030204" pitchFamily="18" charset="0"/>
                          </a:rPr>
                          <m:t>−</m:t>
                        </m:r>
                        <m:sSubSup>
                          <m:sSubSupPr>
                            <m:ctrlPr>
                              <a:rPr lang="en-US" i="1">
                                <a:latin typeface="Cambria Math" panose="02040503050406030204" pitchFamily="18" charset="0"/>
                              </a:rPr>
                            </m:ctrlPr>
                          </m:sSubSupPr>
                          <m:e>
                            <m:r>
                              <a:rPr lang="fr-SN" i="1">
                                <a:latin typeface="Cambria Math" panose="02040503050406030204" pitchFamily="18" charset="0"/>
                              </a:rPr>
                              <m:t>𝑌</m:t>
                            </m:r>
                          </m:e>
                          <m:sub>
                            <m:r>
                              <a:rPr lang="fr-SN" i="1">
                                <a:latin typeface="Cambria Math" panose="02040503050406030204" pitchFamily="18" charset="0"/>
                              </a:rPr>
                              <m:t>𝑖</m:t>
                            </m:r>
                            <m:r>
                              <a:rPr lang="fr-SN" i="1">
                                <a:latin typeface="Cambria Math" panose="02040503050406030204" pitchFamily="18" charset="0"/>
                              </a:rPr>
                              <m:t>0</m:t>
                            </m:r>
                          </m:sub>
                          <m:sup>
                            <m:r>
                              <a:rPr lang="fr-SN" i="1">
                                <a:latin typeface="Cambria Math" panose="02040503050406030204" pitchFamily="18" charset="0"/>
                              </a:rPr>
                              <m:t>𝑇</m:t>
                            </m:r>
                          </m:sup>
                        </m:sSubSup>
                      </m:e>
                    </m:d>
                    <m:r>
                      <a:rPr lang="fr-SN" i="1">
                        <a:latin typeface="Cambria Math" panose="02040503050406030204" pitchFamily="18" charset="0"/>
                      </a:rPr>
                      <m:t>−</m:t>
                    </m:r>
                    <m:nary>
                      <m:naryPr>
                        <m:chr m:val="∑"/>
                        <m:limLoc m:val="undOvr"/>
                        <m:supHide m:val="on"/>
                        <m:ctrlPr>
                          <a:rPr lang="en-US" i="1">
                            <a:latin typeface="Cambria Math" panose="02040503050406030204" pitchFamily="18" charset="0"/>
                          </a:rPr>
                        </m:ctrlPr>
                      </m:naryPr>
                      <m:sub>
                        <m:r>
                          <a:rPr lang="fr-SN" i="1">
                            <a:latin typeface="Cambria Math" panose="02040503050406030204" pitchFamily="18" charset="0"/>
                          </a:rPr>
                          <m:t>𝑗</m:t>
                        </m:r>
                        <m:r>
                          <a:rPr lang="fr-SN" i="1">
                            <a:latin typeface="Cambria Math" panose="02040503050406030204" pitchFamily="18" charset="0"/>
                          </a:rPr>
                          <m:t>∈</m:t>
                        </m:r>
                        <m:r>
                          <a:rPr lang="fr-SN" i="1">
                            <a:latin typeface="Cambria Math" panose="02040503050406030204" pitchFamily="18" charset="0"/>
                          </a:rPr>
                          <m:t>𝐶</m:t>
                        </m:r>
                      </m:sub>
                      <m:sup/>
                      <m:e>
                        <m:r>
                          <a:rPr lang="fr-SN" i="1">
                            <a:latin typeface="Cambria Math" panose="02040503050406030204" pitchFamily="18" charset="0"/>
                          </a:rPr>
                          <m:t>𝑤</m:t>
                        </m:r>
                      </m:e>
                    </m:nary>
                    <m:r>
                      <a:rPr lang="fr-SN" i="1">
                        <a:latin typeface="Cambria Math" panose="02040503050406030204" pitchFamily="18" charset="0"/>
                      </a:rPr>
                      <m:t>(</m:t>
                    </m:r>
                    <m:r>
                      <a:rPr lang="fr-SN" i="1">
                        <a:latin typeface="Cambria Math" panose="02040503050406030204" pitchFamily="18" charset="0"/>
                      </a:rPr>
                      <m:t>𝑖</m:t>
                    </m:r>
                    <m:r>
                      <a:rPr lang="fr-SN" i="1">
                        <a:latin typeface="Cambria Math" panose="02040503050406030204" pitchFamily="18" charset="0"/>
                      </a:rPr>
                      <m:t>,</m:t>
                    </m:r>
                    <m:r>
                      <a:rPr lang="fr-SN" i="1">
                        <a:latin typeface="Cambria Math" panose="02040503050406030204" pitchFamily="18" charset="0"/>
                      </a:rPr>
                      <m:t>𝑗</m:t>
                    </m:r>
                    <m:r>
                      <a:rPr lang="fr-SN" i="1">
                        <a:latin typeface="Cambria Math" panose="02040503050406030204" pitchFamily="18" charset="0"/>
                      </a:rPr>
                      <m:t>)</m:t>
                    </m:r>
                    <m:d>
                      <m:dPr>
                        <m:ctrlPr>
                          <a:rPr lang="en-US" i="1">
                            <a:latin typeface="Cambria Math" panose="02040503050406030204" pitchFamily="18" charset="0"/>
                          </a:rPr>
                        </m:ctrlPr>
                      </m:dPr>
                      <m:e>
                        <m:sSubSup>
                          <m:sSubSupPr>
                            <m:ctrlPr>
                              <a:rPr lang="en-US" i="1">
                                <a:latin typeface="Cambria Math" panose="02040503050406030204" pitchFamily="18" charset="0"/>
                              </a:rPr>
                            </m:ctrlPr>
                          </m:sSubSupPr>
                          <m:e>
                            <m:r>
                              <a:rPr lang="fr-SN" i="1">
                                <a:latin typeface="Cambria Math" panose="02040503050406030204" pitchFamily="18" charset="0"/>
                              </a:rPr>
                              <m:t>𝑌</m:t>
                            </m:r>
                          </m:e>
                          <m:sub>
                            <m:r>
                              <a:rPr lang="fr-SN" i="1">
                                <a:latin typeface="Cambria Math" panose="02040503050406030204" pitchFamily="18" charset="0"/>
                              </a:rPr>
                              <m:t>𝑖</m:t>
                            </m:r>
                            <m:r>
                              <a:rPr lang="fr-SN" i="1">
                                <a:latin typeface="Cambria Math" panose="02040503050406030204" pitchFamily="18" charset="0"/>
                              </a:rPr>
                              <m:t>1</m:t>
                            </m:r>
                          </m:sub>
                          <m:sup>
                            <m:r>
                              <a:rPr lang="fr-SN" i="1">
                                <a:latin typeface="Cambria Math" panose="02040503050406030204" pitchFamily="18" charset="0"/>
                              </a:rPr>
                              <m:t>𝐶</m:t>
                            </m:r>
                          </m:sup>
                        </m:sSubSup>
                        <m:r>
                          <a:rPr lang="fr-SN" i="1">
                            <a:latin typeface="Cambria Math" panose="02040503050406030204" pitchFamily="18" charset="0"/>
                          </a:rPr>
                          <m:t>−</m:t>
                        </m:r>
                        <m:sSubSup>
                          <m:sSubSupPr>
                            <m:ctrlPr>
                              <a:rPr lang="en-US" i="1">
                                <a:latin typeface="Cambria Math" panose="02040503050406030204" pitchFamily="18" charset="0"/>
                              </a:rPr>
                            </m:ctrlPr>
                          </m:sSubSupPr>
                          <m:e>
                            <m:r>
                              <a:rPr lang="fr-SN" i="1">
                                <a:latin typeface="Cambria Math" panose="02040503050406030204" pitchFamily="18" charset="0"/>
                              </a:rPr>
                              <m:t>𝑌</m:t>
                            </m:r>
                          </m:e>
                          <m:sub>
                            <m:r>
                              <a:rPr lang="fr-SN" i="1">
                                <a:latin typeface="Cambria Math" panose="02040503050406030204" pitchFamily="18" charset="0"/>
                              </a:rPr>
                              <m:t>𝑖</m:t>
                            </m:r>
                            <m:r>
                              <a:rPr lang="fr-SN" i="1">
                                <a:latin typeface="Cambria Math" panose="02040503050406030204" pitchFamily="18" charset="0"/>
                              </a:rPr>
                              <m:t>0</m:t>
                            </m:r>
                          </m:sub>
                          <m:sup>
                            <m:r>
                              <a:rPr lang="fr-SN" i="1">
                                <a:latin typeface="Cambria Math" panose="02040503050406030204" pitchFamily="18" charset="0"/>
                              </a:rPr>
                              <m:t>𝐶</m:t>
                            </m:r>
                          </m:sup>
                        </m:sSubSup>
                      </m:e>
                    </m:d>
                  </m:oMath>
                </a14:m>
                <a:endParaRPr lang="en-US" dirty="0">
                  <a:latin typeface="Georgia" panose="02040502050405020303" pitchFamily="18" charset="0"/>
                </a:endParaRPr>
              </a:p>
              <a:p>
                <a:r>
                  <a:rPr lang="en-US" dirty="0">
                    <a:latin typeface="Georgia" panose="02040502050405020303" pitchFamily="18" charset="0"/>
                  </a:rPr>
                  <a:t>w (</a:t>
                </a:r>
                <a:r>
                  <a:rPr lang="en-US" dirty="0" err="1">
                    <a:latin typeface="Georgia" panose="02040502050405020303" pitchFamily="18" charset="0"/>
                  </a:rPr>
                  <a:t>i</a:t>
                </a:r>
                <a:r>
                  <a:rPr lang="en-US" dirty="0">
                    <a:latin typeface="Georgia" panose="02040502050405020303" pitchFamily="18" charset="0"/>
                  </a:rPr>
                  <a:t>, j) is the weight (using a PSM approach) given to the </a:t>
                </a:r>
                <a:r>
                  <a:rPr lang="en-US" dirty="0" err="1">
                    <a:latin typeface="Georgia" panose="02040502050405020303" pitchFamily="18" charset="0"/>
                  </a:rPr>
                  <a:t>jth</a:t>
                </a:r>
                <a:r>
                  <a:rPr lang="en-US" dirty="0">
                    <a:latin typeface="Georgia" panose="02040502050405020303" pitchFamily="18" charset="0"/>
                  </a:rPr>
                  <a:t> control area matched to the adoption area I</a:t>
                </a:r>
              </a:p>
              <a:p>
                <a14:m>
                  <m:oMath xmlns:m="http://schemas.openxmlformats.org/officeDocument/2006/math">
                    <m:sSubSup>
                      <m:sSubSupPr>
                        <m:ctrlPr>
                          <a:rPr lang="en-US" i="1">
                            <a:latin typeface="Cambria Math" panose="02040503050406030204" pitchFamily="18" charset="0"/>
                          </a:rPr>
                        </m:ctrlPr>
                      </m:sSubSupPr>
                      <m:e>
                        <m:r>
                          <a:rPr lang="fr-SN" i="1">
                            <a:latin typeface="Cambria Math" panose="02040503050406030204" pitchFamily="18" charset="0"/>
                          </a:rPr>
                          <m:t>𝑌</m:t>
                        </m:r>
                      </m:e>
                      <m:sub>
                        <m:r>
                          <a:rPr lang="fr-SN" i="1">
                            <a:latin typeface="Cambria Math" panose="02040503050406030204" pitchFamily="18" charset="0"/>
                          </a:rPr>
                          <m:t>𝑖</m:t>
                        </m:r>
                        <m:r>
                          <a:rPr lang="fr-SN" b="0" i="1" smtClean="0">
                            <a:latin typeface="Cambria Math" panose="02040503050406030204" pitchFamily="18" charset="0"/>
                          </a:rPr>
                          <m:t>𝑡</m:t>
                        </m:r>
                      </m:sub>
                      <m:sup>
                        <m:r>
                          <a:rPr lang="fr-SN" i="1">
                            <a:latin typeface="Cambria Math" panose="02040503050406030204" pitchFamily="18" charset="0"/>
                          </a:rPr>
                          <m:t>𝑇</m:t>
                        </m:r>
                      </m:sup>
                    </m:sSubSup>
                  </m:oMath>
                </a14:m>
                <a:r>
                  <a:rPr lang="en-US" dirty="0">
                    <a:latin typeface="Georgia" panose="02040502050405020303" pitchFamily="18" charset="0"/>
                  </a:rPr>
                  <a:t>outcome variable for farm households that have adapted to climate change in t={2016, 2020}</a:t>
                </a:r>
              </a:p>
              <a:p>
                <a14:m>
                  <m:oMath xmlns:m="http://schemas.openxmlformats.org/officeDocument/2006/math">
                    <m:sSubSup>
                      <m:sSubSupPr>
                        <m:ctrlPr>
                          <a:rPr lang="en-US" i="1">
                            <a:latin typeface="Cambria Math" panose="02040503050406030204" pitchFamily="18" charset="0"/>
                          </a:rPr>
                        </m:ctrlPr>
                      </m:sSubSupPr>
                      <m:e>
                        <m:r>
                          <a:rPr lang="fr-SN" i="1">
                            <a:latin typeface="Cambria Math" panose="02040503050406030204" pitchFamily="18" charset="0"/>
                          </a:rPr>
                          <m:t>𝑌</m:t>
                        </m:r>
                      </m:e>
                      <m:sub>
                        <m:r>
                          <a:rPr lang="fr-SN" i="1">
                            <a:latin typeface="Cambria Math" panose="02040503050406030204" pitchFamily="18" charset="0"/>
                          </a:rPr>
                          <m:t>𝑖𝑡</m:t>
                        </m:r>
                      </m:sub>
                      <m:sup>
                        <m:r>
                          <a:rPr lang="fr-SN" b="0" i="1" smtClean="0">
                            <a:latin typeface="Cambria Math" panose="02040503050406030204" pitchFamily="18" charset="0"/>
                          </a:rPr>
                          <m:t>𝐶</m:t>
                        </m:r>
                      </m:sup>
                    </m:sSubSup>
                  </m:oMath>
                </a14:m>
                <a:r>
                  <a:rPr lang="en-US" dirty="0">
                    <a:latin typeface="Georgia" panose="02040502050405020303" pitchFamily="18" charset="0"/>
                  </a:rPr>
                  <a:t>outcome variable for farm households that have not adapted to climate change in t={2016, 2020}</a:t>
                </a:r>
              </a:p>
              <a:p>
                <a:endParaRPr lang="en-US" dirty="0">
                  <a:latin typeface="Georgia" panose="02040502050405020303" pitchFamily="18" charset="0"/>
                </a:endParaRPr>
              </a:p>
            </p:txBody>
          </p:sp>
        </mc:Choice>
        <mc:Fallback xmlns="">
          <p:sp>
            <p:nvSpPr>
              <p:cNvPr id="3" name="Espace réservé du contenu 2"/>
              <p:cNvSpPr>
                <a:spLocks noGrp="1" noRot="1" noChangeAspect="1" noMove="1" noResize="1" noEditPoints="1" noAdjustHandles="1" noChangeArrowheads="1" noChangeShapeType="1" noTextEdit="1"/>
              </p:cNvSpPr>
              <p:nvPr>
                <p:ph idx="1"/>
              </p:nvPr>
            </p:nvSpPr>
            <p:spPr>
              <a:blipFill>
                <a:blip r:embed="rId2"/>
                <a:stretch>
                  <a:fillRect l="-1515" t="-1818" r="-2000"/>
                </a:stretch>
              </a:blipFill>
            </p:spPr>
            <p:txBody>
              <a:bodyPr/>
              <a:lstStyle/>
              <a:p>
                <a:r>
                  <a:rPr lang="en-US">
                    <a:noFill/>
                  </a:rPr>
                  <a:t> </a:t>
                </a:r>
              </a:p>
            </p:txBody>
          </p:sp>
        </mc:Fallback>
      </mc:AlternateContent>
      <p:sp>
        <p:nvSpPr>
          <p:cNvPr id="4" name="Espace réservé du pied de page 3"/>
          <p:cNvSpPr>
            <a:spLocks noGrp="1"/>
          </p:cNvSpPr>
          <p:nvPr>
            <p:ph type="ftr" sz="quarter" idx="11"/>
          </p:nvPr>
        </p:nvSpPr>
        <p:spPr/>
        <p:txBody>
          <a:bodyPr/>
          <a:lstStyle/>
          <a:p>
            <a:r>
              <a:rPr lang="fr-FR"/>
              <a:t>Ndèye Ada Kane sous la direction du Pr. Samba Mbaye</a:t>
            </a:r>
            <a:endParaRPr lang="en-US"/>
          </a:p>
        </p:txBody>
      </p:sp>
      <p:sp>
        <p:nvSpPr>
          <p:cNvPr id="5" name="Espace réservé du numéro de diapositive 4"/>
          <p:cNvSpPr>
            <a:spLocks noGrp="1"/>
          </p:cNvSpPr>
          <p:nvPr>
            <p:ph type="sldNum" sz="quarter" idx="12"/>
          </p:nvPr>
        </p:nvSpPr>
        <p:spPr/>
        <p:txBody>
          <a:bodyPr/>
          <a:lstStyle/>
          <a:p>
            <a:fld id="{E5003937-8C32-4DD1-AABB-62F814AB4AD2}" type="slidenum">
              <a:rPr lang="en-US" smtClean="0"/>
              <a:t>9</a:t>
            </a:fld>
            <a:endParaRPr lang="en-US" dirty="0"/>
          </a:p>
        </p:txBody>
      </p:sp>
    </p:spTree>
    <p:extLst>
      <p:ext uri="{BB962C8B-B14F-4D97-AF65-F5344CB8AC3E}">
        <p14:creationId xmlns:p14="http://schemas.microsoft.com/office/powerpoint/2010/main" val="1880251414"/>
      </p:ext>
    </p:extLst>
  </p:cSld>
  <p:clrMapOvr>
    <a:masterClrMapping/>
  </p:clrMapOvr>
</p:sld>
</file>

<file path=ppt/theme/theme1.xml><?xml version="1.0" encoding="utf-8"?>
<a:theme xmlns:a="http://schemas.openxmlformats.org/drawingml/2006/main" name="Rétrospective">
  <a:themeElements>
    <a:clrScheme name="Rétrospectiv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étrospectiv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étrospective">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4872</TotalTime>
  <Words>2825</Words>
  <Application>Microsoft Office PowerPoint</Application>
  <PresentationFormat>Grand écran</PresentationFormat>
  <Paragraphs>674</Paragraphs>
  <Slides>19</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19</vt:i4>
      </vt:variant>
    </vt:vector>
  </HeadingPairs>
  <TitlesOfParts>
    <vt:vector size="27" baseType="lpstr">
      <vt:lpstr>Arial</vt:lpstr>
      <vt:lpstr>Calibri</vt:lpstr>
      <vt:lpstr>Calibri Light</vt:lpstr>
      <vt:lpstr>Cambria Math</vt:lpstr>
      <vt:lpstr>Georgia</vt:lpstr>
      <vt:lpstr>Times New Roman</vt:lpstr>
      <vt:lpstr>Wingdings</vt:lpstr>
      <vt:lpstr>Rétrospective</vt:lpstr>
      <vt:lpstr>Présentation PowerPoint</vt:lpstr>
      <vt:lpstr>Outline</vt:lpstr>
      <vt:lpstr>Introduction</vt:lpstr>
      <vt:lpstr>Introduction</vt:lpstr>
      <vt:lpstr>Introduction</vt:lpstr>
      <vt:lpstr>Methodology</vt:lpstr>
      <vt:lpstr>Methodology</vt:lpstr>
      <vt:lpstr>Methodology</vt:lpstr>
      <vt:lpstr>Methodology</vt:lpstr>
      <vt:lpstr>Methodology</vt:lpstr>
      <vt:lpstr>Results </vt:lpstr>
      <vt:lpstr>Présentation PowerPoint</vt:lpstr>
      <vt:lpstr>Présentation PowerPoint</vt:lpstr>
      <vt:lpstr>Présentation PowerPoint</vt:lpstr>
      <vt:lpstr>Présentation PowerPoint</vt:lpstr>
      <vt:lpstr>Présentation PowerPoint</vt:lpstr>
      <vt:lpstr>                       Conclusion</vt:lpstr>
      <vt:lpstr>                       Conclusion</vt:lpstr>
      <vt:lpstr>Thank you for your interest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Impact du Programme d’Urgence de Développement Communautaire (PUDC) sur le bien-être monétaire des ménages ruraux au Sénégal</dc:title>
  <dc:creator>ada</dc:creator>
  <cp:lastModifiedBy>Marie Therese Daba Sene</cp:lastModifiedBy>
  <cp:revision>209</cp:revision>
  <dcterms:created xsi:type="dcterms:W3CDTF">2021-12-26T15:32:25Z</dcterms:created>
  <dcterms:modified xsi:type="dcterms:W3CDTF">2022-11-02T17:04:39Z</dcterms:modified>
</cp:coreProperties>
</file>