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62" r:id="rId5"/>
    <p:sldId id="263" r:id="rId6"/>
    <p:sldId id="259" r:id="rId7"/>
    <p:sldId id="260" r:id="rId8"/>
    <p:sldId id="264" r:id="rId9"/>
    <p:sldId id="261" r:id="rId10"/>
    <p:sldId id="265" r:id="rId11"/>
    <p:sldId id="266" r:id="rId12"/>
    <p:sldId id="267" r:id="rId13"/>
    <p:sldId id="268" r:id="rId14"/>
    <p:sldId id="269" r:id="rId15"/>
    <p:sldId id="272" r:id="rId16"/>
    <p:sldId id="270"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33"/>
  </p:normalViewPr>
  <p:slideViewPr>
    <p:cSldViewPr snapToGrid="0" snapToObjects="1">
      <p:cViewPr varScale="1">
        <p:scale>
          <a:sx n="38" d="100"/>
          <a:sy n="38" d="100"/>
        </p:scale>
        <p:origin x="9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‹N°›</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528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7026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6414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92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637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348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34695" y="2824269"/>
            <a:ext cx="4608576" cy="26444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54792" y="2821491"/>
            <a:ext cx="4608576" cy="263737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362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5472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633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64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11/2/2022</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2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11/2/2022</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13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9003A7-52D1-FD45-B391-AE6795975BE8}"/>
              </a:ext>
            </a:extLst>
          </p:cNvPr>
          <p:cNvSpPr>
            <a:spLocks noGrp="1"/>
          </p:cNvSpPr>
          <p:nvPr>
            <p:ph type="ctrTitle"/>
          </p:nvPr>
        </p:nvSpPr>
        <p:spPr>
          <a:xfrm>
            <a:off x="2272005" y="925664"/>
            <a:ext cx="11463129" cy="1872739"/>
          </a:xfrm>
        </p:spPr>
        <p:txBody>
          <a:bodyPr>
            <a:normAutofit/>
          </a:bodyPr>
          <a:lstStyle/>
          <a:p>
            <a:r>
              <a:rPr lang="fr-FR" sz="5400" dirty="0"/>
              <a:t>Prendre le </a:t>
            </a:r>
            <a:r>
              <a:rPr lang="fr-FR" sz="5400" i="1" dirty="0"/>
              <a:t>parti</a:t>
            </a:r>
            <a:r>
              <a:rPr lang="fr-FR" sz="5400" dirty="0"/>
              <a:t> des femmes: politique de genre dans le PUDC</a:t>
            </a:r>
          </a:p>
        </p:txBody>
      </p:sp>
      <p:sp>
        <p:nvSpPr>
          <p:cNvPr id="4" name="Sous-titre 2">
            <a:extLst>
              <a:ext uri="{FF2B5EF4-FFF2-40B4-BE49-F238E27FC236}">
                <a16:creationId xmlns:a16="http://schemas.microsoft.com/office/drawing/2014/main" id="{2644CFA2-D15E-014A-A585-C7BDB597B620}"/>
              </a:ext>
            </a:extLst>
          </p:cNvPr>
          <p:cNvSpPr txBox="1">
            <a:spLocks/>
          </p:cNvSpPr>
          <p:nvPr/>
        </p:nvSpPr>
        <p:spPr>
          <a:xfrm>
            <a:off x="2572857" y="3297597"/>
            <a:ext cx="8668933" cy="466918"/>
          </a:xfrm>
          <a:prstGeom prst="rect">
            <a:avLst/>
          </a:prstGeom>
        </p:spPr>
        <p:txBody>
          <a:bodyPr vert="horz" lIns="91440" tIns="91440" rIns="91440" bIns="91440" rtlCol="0">
            <a:normAutofit fontScale="92500" lnSpcReduction="10000"/>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fr-FR" dirty="0"/>
              <a:t>Dr </a:t>
            </a:r>
            <a:r>
              <a:rPr lang="fr-FR" dirty="0" err="1"/>
              <a:t>Sadio</a:t>
            </a:r>
            <a:r>
              <a:rPr lang="fr-FR" dirty="0"/>
              <a:t> Ba </a:t>
            </a:r>
            <a:r>
              <a:rPr lang="fr-FR" dirty="0" err="1"/>
              <a:t>Gning</a:t>
            </a:r>
            <a:r>
              <a:rPr lang="fr-FR" dirty="0"/>
              <a:t>, Université Gaston Berger, Saint-Louis</a:t>
            </a:r>
          </a:p>
        </p:txBody>
      </p:sp>
    </p:spTree>
    <p:extLst>
      <p:ext uri="{BB962C8B-B14F-4D97-AF65-F5344CB8AC3E}">
        <p14:creationId xmlns:p14="http://schemas.microsoft.com/office/powerpoint/2010/main" val="101092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6E7C9A08-385D-DB43-9433-A2ED639EA921}"/>
              </a:ext>
            </a:extLst>
          </p:cNvPr>
          <p:cNvSpPr>
            <a:spLocks noGrp="1"/>
          </p:cNvSpPr>
          <p:nvPr>
            <p:ph type="title"/>
          </p:nvPr>
        </p:nvSpPr>
        <p:spPr>
          <a:xfrm>
            <a:off x="1508191" y="488151"/>
            <a:ext cx="10459184" cy="1049235"/>
          </a:xfrm>
        </p:spPr>
        <p:txBody>
          <a:bodyPr/>
          <a:lstStyle/>
          <a:p>
            <a:r>
              <a:rPr lang="fr-FR" dirty="0"/>
              <a:t>1.</a:t>
            </a:r>
            <a:r>
              <a:rPr lang="fr-FR" b="1" dirty="0"/>
              <a:t>Logiques institutionnelles dans la distribution des équipements</a:t>
            </a:r>
          </a:p>
        </p:txBody>
      </p:sp>
      <p:graphicFrame>
        <p:nvGraphicFramePr>
          <p:cNvPr id="4" name="Espace réservé du contenu 3">
            <a:extLst>
              <a:ext uri="{FF2B5EF4-FFF2-40B4-BE49-F238E27FC236}">
                <a16:creationId xmlns:a16="http://schemas.microsoft.com/office/drawing/2014/main" id="{C2E6AF98-E3E8-EA4C-A4B9-2BB6E15A7865}"/>
              </a:ext>
            </a:extLst>
          </p:cNvPr>
          <p:cNvGraphicFramePr>
            <a:graphicFrameLocks noGrp="1"/>
          </p:cNvGraphicFramePr>
          <p:nvPr>
            <p:ph idx="1"/>
            <p:extLst>
              <p:ext uri="{D42A27DB-BD31-4B8C-83A1-F6EECF244321}">
                <p14:modId xmlns:p14="http://schemas.microsoft.com/office/powerpoint/2010/main" val="2040238568"/>
              </p:ext>
            </p:extLst>
          </p:nvPr>
        </p:nvGraphicFramePr>
        <p:xfrm>
          <a:off x="1970785" y="1762490"/>
          <a:ext cx="7580243" cy="3735924"/>
        </p:xfrm>
        <a:graphic>
          <a:graphicData uri="http://schemas.openxmlformats.org/drawingml/2006/table">
            <a:tbl>
              <a:tblPr firstRow="1" firstCol="1" bandRow="1">
                <a:tableStyleId>{5C22544A-7EE6-4342-B048-85BDC9FD1C3A}</a:tableStyleId>
              </a:tblPr>
              <a:tblGrid>
                <a:gridCol w="1969786">
                  <a:extLst>
                    <a:ext uri="{9D8B030D-6E8A-4147-A177-3AD203B41FA5}">
                      <a16:colId xmlns:a16="http://schemas.microsoft.com/office/drawing/2014/main" val="2943177234"/>
                    </a:ext>
                  </a:extLst>
                </a:gridCol>
                <a:gridCol w="1969786">
                  <a:extLst>
                    <a:ext uri="{9D8B030D-6E8A-4147-A177-3AD203B41FA5}">
                      <a16:colId xmlns:a16="http://schemas.microsoft.com/office/drawing/2014/main" val="617506840"/>
                    </a:ext>
                  </a:extLst>
                </a:gridCol>
                <a:gridCol w="801493">
                  <a:extLst>
                    <a:ext uri="{9D8B030D-6E8A-4147-A177-3AD203B41FA5}">
                      <a16:colId xmlns:a16="http://schemas.microsoft.com/office/drawing/2014/main" val="128957249"/>
                    </a:ext>
                  </a:extLst>
                </a:gridCol>
                <a:gridCol w="936334">
                  <a:extLst>
                    <a:ext uri="{9D8B030D-6E8A-4147-A177-3AD203B41FA5}">
                      <a16:colId xmlns:a16="http://schemas.microsoft.com/office/drawing/2014/main" val="47091420"/>
                    </a:ext>
                  </a:extLst>
                </a:gridCol>
                <a:gridCol w="951422">
                  <a:extLst>
                    <a:ext uri="{9D8B030D-6E8A-4147-A177-3AD203B41FA5}">
                      <a16:colId xmlns:a16="http://schemas.microsoft.com/office/drawing/2014/main" val="3899437195"/>
                    </a:ext>
                  </a:extLst>
                </a:gridCol>
                <a:gridCol w="951422">
                  <a:extLst>
                    <a:ext uri="{9D8B030D-6E8A-4147-A177-3AD203B41FA5}">
                      <a16:colId xmlns:a16="http://schemas.microsoft.com/office/drawing/2014/main" val="850404550"/>
                    </a:ext>
                  </a:extLst>
                </a:gridCol>
              </a:tblGrid>
              <a:tr h="293034">
                <a:tc>
                  <a:txBody>
                    <a:bodyPr/>
                    <a:lstStyle/>
                    <a:p>
                      <a:pPr marL="1270" indent="-6350" algn="l">
                        <a:lnSpc>
                          <a:spcPct val="107000"/>
                        </a:lnSpc>
                        <a:spcAft>
                          <a:spcPts val="25"/>
                        </a:spcAft>
                      </a:pPr>
                      <a:r>
                        <a:rPr lang="en-US" sz="1600" dirty="0">
                          <a:effectLst/>
                        </a:rPr>
                        <a:t>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gridSpan="4">
                  <a:txBody>
                    <a:bodyPr/>
                    <a:lstStyle/>
                    <a:p>
                      <a:pPr marL="6350" indent="-6350" algn="l">
                        <a:lnSpc>
                          <a:spcPct val="107000"/>
                        </a:lnSpc>
                        <a:spcAft>
                          <a:spcPts val="25"/>
                        </a:spcAft>
                      </a:pPr>
                      <a:r>
                        <a:rPr lang="en-US" sz="1600" dirty="0">
                          <a:effectLst/>
                        </a:rPr>
                        <a:t>Distribution of PUDC equipment by gender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marL="635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extLst>
                  <a:ext uri="{0D108BD9-81ED-4DB2-BD59-A6C34878D82A}">
                    <a16:rowId xmlns:a16="http://schemas.microsoft.com/office/drawing/2014/main" val="2180102000"/>
                  </a:ext>
                </a:extLst>
              </a:tr>
              <a:tr h="488826">
                <a:tc>
                  <a:txBody>
                    <a:bodyPr/>
                    <a:lstStyle/>
                    <a:p>
                      <a:pPr marL="1270" indent="-6350" algn="l">
                        <a:lnSpc>
                          <a:spcPct val="107000"/>
                        </a:lnSpc>
                        <a:spcAft>
                          <a:spcPts val="25"/>
                        </a:spcAft>
                      </a:pPr>
                      <a:r>
                        <a:rPr lang="en-US" sz="1600">
                          <a:effectLst/>
                        </a:rPr>
                        <a:t>PUDC component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dirty="0">
                          <a:effectLst/>
                        </a:rPr>
                        <a:t>Equipment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dirty="0">
                          <a:effectLst/>
                        </a:rPr>
                        <a:t>Male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1270" indent="-6350" algn="l">
                        <a:lnSpc>
                          <a:spcPct val="107000"/>
                        </a:lnSpc>
                        <a:spcAft>
                          <a:spcPts val="25"/>
                        </a:spcAft>
                      </a:pPr>
                      <a:r>
                        <a:rPr lang="en-US" sz="1600" dirty="0">
                          <a:effectLst/>
                        </a:rPr>
                        <a:t>Woman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dirty="0">
                          <a:effectLst/>
                        </a:rPr>
                        <a:t>Men and</a:t>
                      </a:r>
                      <a:endParaRPr lang="fr-SN" sz="1600" dirty="0">
                        <a:effectLst/>
                      </a:endParaRPr>
                    </a:p>
                    <a:p>
                      <a:pPr marL="6350" indent="-6350" algn="l">
                        <a:lnSpc>
                          <a:spcPct val="107000"/>
                        </a:lnSpc>
                        <a:spcAft>
                          <a:spcPts val="25"/>
                        </a:spcAft>
                      </a:pPr>
                      <a:r>
                        <a:rPr lang="en-US" sz="1600" dirty="0">
                          <a:effectLst/>
                        </a:rPr>
                        <a:t>Women</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dirty="0">
                          <a:effectLst/>
                        </a:rPr>
                        <a:t>Total</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extLst>
                  <a:ext uri="{0D108BD9-81ED-4DB2-BD59-A6C34878D82A}">
                    <a16:rowId xmlns:a16="http://schemas.microsoft.com/office/drawing/2014/main" val="1951826182"/>
                  </a:ext>
                </a:extLst>
              </a:tr>
              <a:tr h="241606">
                <a:tc rowSpan="5">
                  <a:txBody>
                    <a:bodyPr/>
                    <a:lstStyle/>
                    <a:p>
                      <a:pPr marL="1270" indent="-6350" algn="l">
                        <a:lnSpc>
                          <a:spcPct val="107000"/>
                        </a:lnSpc>
                        <a:spcAft>
                          <a:spcPts val="25"/>
                        </a:spcAft>
                      </a:pPr>
                      <a:r>
                        <a:rPr lang="en-US" sz="1600" dirty="0">
                          <a:effectLst/>
                        </a:rPr>
                        <a:t>Post-harvest agricultural equipment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indent="-6350" algn="l">
                        <a:lnSpc>
                          <a:spcPct val="107000"/>
                        </a:lnSpc>
                        <a:spcAft>
                          <a:spcPts val="25"/>
                        </a:spcAft>
                      </a:pPr>
                      <a:r>
                        <a:rPr lang="en-US" sz="1600" dirty="0">
                          <a:effectLst/>
                        </a:rPr>
                        <a:t>Millet mill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8100" indent="-6350" algn="r">
                        <a:lnSpc>
                          <a:spcPct val="107000"/>
                        </a:lnSpc>
                        <a:spcAft>
                          <a:spcPts val="25"/>
                        </a:spcAft>
                      </a:pPr>
                      <a:r>
                        <a:rPr lang="en-US" sz="1600">
                          <a:effectLst/>
                        </a:rPr>
                        <a:t>10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937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9370" indent="-6350" algn="r">
                        <a:lnSpc>
                          <a:spcPct val="107000"/>
                        </a:lnSpc>
                        <a:spcAft>
                          <a:spcPts val="25"/>
                        </a:spcAft>
                      </a:pPr>
                      <a:r>
                        <a:rPr lang="en-US" sz="1600">
                          <a:effectLst/>
                        </a:rPr>
                        <a:t>10</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extLst>
                  <a:ext uri="{0D108BD9-81ED-4DB2-BD59-A6C34878D82A}">
                    <a16:rowId xmlns:a16="http://schemas.microsoft.com/office/drawing/2014/main" val="1965556084"/>
                  </a:ext>
                </a:extLst>
              </a:tr>
              <a:tr h="488826">
                <a:tc vMerge="1">
                  <a:txBody>
                    <a:bodyPr/>
                    <a:lstStyle/>
                    <a:p>
                      <a:endParaRPr lang="fr-FR"/>
                    </a:p>
                  </a:txBody>
                  <a:tcPr/>
                </a:tc>
                <a:tc>
                  <a:txBody>
                    <a:bodyPr/>
                    <a:lstStyle/>
                    <a:p>
                      <a:pPr marL="6350" indent="-6350" algn="l">
                        <a:lnSpc>
                          <a:spcPct val="107000"/>
                        </a:lnSpc>
                        <a:spcAft>
                          <a:spcPts val="25"/>
                        </a:spcAft>
                      </a:pPr>
                      <a:r>
                        <a:rPr lang="en-US" sz="1600">
                          <a:effectLst/>
                        </a:rPr>
                        <a:t>Millet/rice milling machine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1270" indent="-6350" algn="r">
                        <a:lnSpc>
                          <a:spcPct val="107000"/>
                        </a:lnSpc>
                        <a:spcAft>
                          <a:spcPts val="25"/>
                        </a:spcAft>
                      </a:pPr>
                      <a:r>
                        <a:rPr lang="en-US" sz="1600" dirty="0">
                          <a:effectLst/>
                        </a:rPr>
                        <a:t>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dirty="0">
                          <a:effectLst/>
                        </a:rPr>
                        <a:t>2</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extLst>
                  <a:ext uri="{0D108BD9-81ED-4DB2-BD59-A6C34878D82A}">
                    <a16:rowId xmlns:a16="http://schemas.microsoft.com/office/drawing/2014/main" val="786771248"/>
                  </a:ext>
                </a:extLst>
              </a:tr>
              <a:tr h="241606">
                <a:tc vMerge="1">
                  <a:txBody>
                    <a:bodyPr/>
                    <a:lstStyle/>
                    <a:p>
                      <a:endParaRPr lang="fr-FR"/>
                    </a:p>
                  </a:txBody>
                  <a:tcPr/>
                </a:tc>
                <a:tc>
                  <a:txBody>
                    <a:bodyPr/>
                    <a:lstStyle/>
                    <a:p>
                      <a:pPr marL="6350" indent="-6350" algn="l">
                        <a:lnSpc>
                          <a:spcPct val="107000"/>
                        </a:lnSpc>
                        <a:spcAft>
                          <a:spcPts val="25"/>
                        </a:spcAft>
                      </a:pPr>
                      <a:r>
                        <a:rPr lang="en-US" sz="1600">
                          <a:effectLst/>
                        </a:rPr>
                        <a:t>Millet husker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1270" indent="-6350" algn="r">
                        <a:lnSpc>
                          <a:spcPct val="107000"/>
                        </a:lnSpc>
                        <a:spcAft>
                          <a:spcPts val="25"/>
                        </a:spcAft>
                      </a:pPr>
                      <a:r>
                        <a:rPr lang="en-US" sz="1600">
                          <a:effectLst/>
                        </a:rPr>
                        <a:t>6</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127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9370" indent="-6350" algn="r">
                        <a:lnSpc>
                          <a:spcPct val="107000"/>
                        </a:lnSpc>
                        <a:spcAft>
                          <a:spcPts val="25"/>
                        </a:spcAft>
                      </a:pPr>
                      <a:r>
                        <a:rPr lang="en-US" sz="1600">
                          <a:effectLst/>
                        </a:rPr>
                        <a:t>6</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extLst>
                  <a:ext uri="{0D108BD9-81ED-4DB2-BD59-A6C34878D82A}">
                    <a16:rowId xmlns:a16="http://schemas.microsoft.com/office/drawing/2014/main" val="158007976"/>
                  </a:ext>
                </a:extLst>
              </a:tr>
              <a:tr h="293034">
                <a:tc vMerge="1">
                  <a:txBody>
                    <a:bodyPr/>
                    <a:lstStyle/>
                    <a:p>
                      <a:endParaRPr lang="fr-FR"/>
                    </a:p>
                  </a:txBody>
                  <a:tcPr/>
                </a:tc>
                <a:tc>
                  <a:txBody>
                    <a:bodyPr/>
                    <a:lstStyle/>
                    <a:p>
                      <a:pPr marL="6350" indent="-6350" algn="l">
                        <a:lnSpc>
                          <a:spcPct val="107000"/>
                        </a:lnSpc>
                        <a:spcAft>
                          <a:spcPts val="25"/>
                        </a:spcAft>
                      </a:pPr>
                      <a:r>
                        <a:rPr lang="en-US" sz="1600" dirty="0">
                          <a:effectLst/>
                        </a:rPr>
                        <a:t>Millet/Rice thresher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810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1270" indent="-6350" algn="r">
                        <a:lnSpc>
                          <a:spcPct val="107000"/>
                        </a:lnSpc>
                        <a:spcAft>
                          <a:spcPts val="25"/>
                        </a:spcAft>
                      </a:pPr>
                      <a:r>
                        <a:rPr lang="en-US" sz="1600">
                          <a:effectLst/>
                        </a:rPr>
                        <a:t>2</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937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9370" indent="-6350" algn="r">
                        <a:lnSpc>
                          <a:spcPct val="107000"/>
                        </a:lnSpc>
                        <a:spcAft>
                          <a:spcPts val="25"/>
                        </a:spcAft>
                      </a:pPr>
                      <a:r>
                        <a:rPr lang="en-US" sz="1600" dirty="0">
                          <a:effectLst/>
                        </a:rPr>
                        <a:t>2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extLst>
                  <a:ext uri="{0D108BD9-81ED-4DB2-BD59-A6C34878D82A}">
                    <a16:rowId xmlns:a16="http://schemas.microsoft.com/office/drawing/2014/main" val="1364536893"/>
                  </a:ext>
                </a:extLst>
              </a:tr>
              <a:tr h="241606">
                <a:tc vMerge="1">
                  <a:txBody>
                    <a:bodyPr/>
                    <a:lstStyle/>
                    <a:p>
                      <a:endParaRPr lang="fr-FR"/>
                    </a:p>
                  </a:txBody>
                  <a:tcPr/>
                </a:tc>
                <a:tc>
                  <a:txBody>
                    <a:bodyPr/>
                    <a:lstStyle/>
                    <a:p>
                      <a:pPr marL="6350" indent="-6350" algn="l">
                        <a:lnSpc>
                          <a:spcPct val="107000"/>
                        </a:lnSpc>
                        <a:spcAft>
                          <a:spcPts val="25"/>
                        </a:spcAft>
                      </a:pPr>
                      <a:r>
                        <a:rPr lang="en-US" sz="1600" dirty="0">
                          <a:effectLst/>
                        </a:rPr>
                        <a:t>Oil press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1270" indent="-6350" algn="r">
                        <a:lnSpc>
                          <a:spcPct val="107000"/>
                        </a:lnSpc>
                        <a:spcAft>
                          <a:spcPts val="25"/>
                        </a:spcAft>
                      </a:pPr>
                      <a:r>
                        <a:rPr lang="en-US" sz="1600" dirty="0">
                          <a:effectLst/>
                        </a:rPr>
                        <a:t>2</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1270" indent="-6350" algn="r">
                        <a:lnSpc>
                          <a:spcPct val="107000"/>
                        </a:lnSpc>
                        <a:spcAft>
                          <a:spcPts val="25"/>
                        </a:spcAft>
                      </a:pPr>
                      <a:r>
                        <a:rPr lang="en-US" sz="1600" dirty="0">
                          <a:effectLst/>
                        </a:rPr>
                        <a:t>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tc>
                  <a:txBody>
                    <a:bodyPr/>
                    <a:lstStyle/>
                    <a:p>
                      <a:pPr marL="6350" marR="39370" indent="-6350" algn="r">
                        <a:lnSpc>
                          <a:spcPct val="107000"/>
                        </a:lnSpc>
                        <a:spcAft>
                          <a:spcPts val="25"/>
                        </a:spcAft>
                      </a:pPr>
                      <a:r>
                        <a:rPr lang="en-US" sz="1600" dirty="0">
                          <a:effectLst/>
                        </a:rPr>
                        <a:t>2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tc>
                <a:extLst>
                  <a:ext uri="{0D108BD9-81ED-4DB2-BD59-A6C34878D82A}">
                    <a16:rowId xmlns:a16="http://schemas.microsoft.com/office/drawing/2014/main" val="4208096371"/>
                  </a:ext>
                </a:extLst>
              </a:tr>
              <a:tr h="241667">
                <a:tc>
                  <a:txBody>
                    <a:bodyPr/>
                    <a:lstStyle/>
                    <a:p>
                      <a:pPr marL="1270" indent="-6350" algn="l">
                        <a:lnSpc>
                          <a:spcPct val="107000"/>
                        </a:lnSpc>
                        <a:spcAft>
                          <a:spcPts val="25"/>
                        </a:spcAft>
                      </a:pPr>
                      <a:r>
                        <a:rPr lang="en-US" sz="1600" dirty="0">
                          <a:effectLst/>
                        </a:rPr>
                        <a:t>Energy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indent="-6350" algn="l">
                        <a:lnSpc>
                          <a:spcPct val="107000"/>
                        </a:lnSpc>
                        <a:spcAft>
                          <a:spcPts val="25"/>
                        </a:spcAft>
                      </a:pPr>
                      <a:r>
                        <a:rPr lang="en-US" sz="1600">
                          <a:effectLst/>
                        </a:rPr>
                        <a:t>Electrification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810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127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a:effectLst/>
                        </a:rPr>
                        <a:t>9</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dirty="0">
                          <a:effectLst/>
                        </a:rPr>
                        <a:t>9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extLst>
                  <a:ext uri="{0D108BD9-81ED-4DB2-BD59-A6C34878D82A}">
                    <a16:rowId xmlns:a16="http://schemas.microsoft.com/office/drawing/2014/main" val="1787425483"/>
                  </a:ext>
                </a:extLst>
              </a:tr>
              <a:tr h="241606">
                <a:tc rowSpan="2">
                  <a:txBody>
                    <a:bodyPr/>
                    <a:lstStyle/>
                    <a:p>
                      <a:pPr marL="1270" indent="-6350" algn="l">
                        <a:lnSpc>
                          <a:spcPct val="107000"/>
                        </a:lnSpc>
                        <a:spcAft>
                          <a:spcPts val="25"/>
                        </a:spcAft>
                      </a:pPr>
                      <a:r>
                        <a:rPr lang="en-US" sz="1600">
                          <a:effectLst/>
                        </a:rPr>
                        <a:t>Water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indent="-6350" algn="l">
                        <a:lnSpc>
                          <a:spcPct val="107000"/>
                        </a:lnSpc>
                        <a:spcAft>
                          <a:spcPts val="25"/>
                        </a:spcAft>
                      </a:pPr>
                      <a:r>
                        <a:rPr lang="en-US" sz="1600">
                          <a:effectLst/>
                        </a:rPr>
                        <a:t>Drilling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810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127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a:effectLst/>
                        </a:rPr>
                        <a:t>6</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dirty="0">
                          <a:effectLst/>
                        </a:rPr>
                        <a:t>6</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extLst>
                  <a:ext uri="{0D108BD9-81ED-4DB2-BD59-A6C34878D82A}">
                    <a16:rowId xmlns:a16="http://schemas.microsoft.com/office/drawing/2014/main" val="2623576351"/>
                  </a:ext>
                </a:extLst>
              </a:tr>
              <a:tr h="293034">
                <a:tc vMerge="1">
                  <a:txBody>
                    <a:bodyPr/>
                    <a:lstStyle/>
                    <a:p>
                      <a:endParaRPr lang="fr-FR"/>
                    </a:p>
                  </a:txBody>
                  <a:tcPr/>
                </a:tc>
                <a:tc>
                  <a:txBody>
                    <a:bodyPr/>
                    <a:lstStyle/>
                    <a:p>
                      <a:pPr marL="6350" indent="-6350" algn="l">
                        <a:lnSpc>
                          <a:spcPct val="107000"/>
                        </a:lnSpc>
                        <a:spcAft>
                          <a:spcPts val="25"/>
                        </a:spcAft>
                      </a:pPr>
                      <a:r>
                        <a:rPr lang="en-US" sz="1600">
                          <a:effectLst/>
                        </a:rPr>
                        <a:t>Market garden area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810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127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a:effectLst/>
                        </a:rPr>
                        <a:t>5</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dirty="0">
                          <a:effectLst/>
                        </a:rPr>
                        <a:t>5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extLst>
                  <a:ext uri="{0D108BD9-81ED-4DB2-BD59-A6C34878D82A}">
                    <a16:rowId xmlns:a16="http://schemas.microsoft.com/office/drawing/2014/main" val="2052437585"/>
                  </a:ext>
                </a:extLst>
              </a:tr>
              <a:tr h="241667">
                <a:tc>
                  <a:txBody>
                    <a:bodyPr/>
                    <a:lstStyle/>
                    <a:p>
                      <a:pPr marL="1270" indent="-6350" algn="l">
                        <a:lnSpc>
                          <a:spcPct val="107000"/>
                        </a:lnSpc>
                        <a:spcAft>
                          <a:spcPts val="25"/>
                        </a:spcAft>
                      </a:pPr>
                      <a:r>
                        <a:rPr lang="en-US" sz="1600">
                          <a:effectLst/>
                        </a:rPr>
                        <a:t>Gravel roads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indent="-6350" algn="l">
                        <a:lnSpc>
                          <a:spcPct val="107000"/>
                        </a:lnSpc>
                        <a:spcAft>
                          <a:spcPts val="25"/>
                        </a:spcAft>
                      </a:pPr>
                      <a:r>
                        <a:rPr lang="en-US" sz="1600">
                          <a:effectLst/>
                        </a:rPr>
                        <a:t>Rural track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810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127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a:effectLst/>
                        </a:rPr>
                        <a:t>2</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dirty="0">
                          <a:effectLst/>
                        </a:rPr>
                        <a:t>2</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extLst>
                  <a:ext uri="{0D108BD9-81ED-4DB2-BD59-A6C34878D82A}">
                    <a16:rowId xmlns:a16="http://schemas.microsoft.com/office/drawing/2014/main" val="3445628402"/>
                  </a:ext>
                </a:extLst>
              </a:tr>
              <a:tr h="241667">
                <a:tc>
                  <a:txBody>
                    <a:bodyPr/>
                    <a:lstStyle/>
                    <a:p>
                      <a:pPr marL="1270" indent="-6350" algn="l">
                        <a:lnSpc>
                          <a:spcPct val="107000"/>
                        </a:lnSpc>
                        <a:spcAft>
                          <a:spcPts val="25"/>
                        </a:spcAft>
                      </a:pPr>
                      <a:r>
                        <a:rPr lang="en-US" sz="1600" dirty="0">
                          <a:effectLst/>
                        </a:rPr>
                        <a:t>Total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indent="-6350" algn="l">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8100" indent="-6350" algn="r">
                        <a:lnSpc>
                          <a:spcPct val="107000"/>
                        </a:lnSpc>
                        <a:spcAft>
                          <a:spcPts val="25"/>
                        </a:spcAft>
                      </a:pPr>
                      <a:r>
                        <a:rPr lang="en-US" sz="1600">
                          <a:effectLst/>
                        </a:rPr>
                        <a:t>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8100" indent="-6350" algn="r">
                        <a:lnSpc>
                          <a:spcPct val="107000"/>
                        </a:lnSpc>
                        <a:spcAft>
                          <a:spcPts val="25"/>
                        </a:spcAft>
                      </a:pPr>
                      <a:r>
                        <a:rPr lang="en-US" sz="1600">
                          <a:effectLst/>
                        </a:rPr>
                        <a:t>20 </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a:effectLst/>
                        </a:rPr>
                        <a:t>22</a:t>
                      </a:r>
                      <a:endParaRPr lang="fr-SN" sz="160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tc>
                  <a:txBody>
                    <a:bodyPr/>
                    <a:lstStyle/>
                    <a:p>
                      <a:pPr marL="6350" marR="39370" indent="-6350" algn="r">
                        <a:lnSpc>
                          <a:spcPct val="107000"/>
                        </a:lnSpc>
                        <a:spcAft>
                          <a:spcPts val="25"/>
                        </a:spcAft>
                      </a:pPr>
                      <a:r>
                        <a:rPr lang="en-US" sz="1600" dirty="0">
                          <a:effectLst/>
                        </a:rPr>
                        <a:t>44 </a:t>
                      </a:r>
                      <a:endParaRPr lang="fr-SN" sz="1600" dirty="0">
                        <a:solidFill>
                          <a:srgbClr val="000000"/>
                        </a:solidFill>
                        <a:effectLst/>
                        <a:latin typeface="Times New Roman" panose="02020603050405020304" pitchFamily="18" charset="0"/>
                        <a:ea typeface="Times New Roman" panose="02020603050405020304" pitchFamily="18" charset="0"/>
                      </a:endParaRPr>
                    </a:p>
                  </a:txBody>
                  <a:tcPr marL="38604" marR="5515" marT="7721" marB="3309" anchor="b"/>
                </a:tc>
                <a:extLst>
                  <a:ext uri="{0D108BD9-81ED-4DB2-BD59-A6C34878D82A}">
                    <a16:rowId xmlns:a16="http://schemas.microsoft.com/office/drawing/2014/main" val="3992444440"/>
                  </a:ext>
                </a:extLst>
              </a:tr>
            </a:tbl>
          </a:graphicData>
        </a:graphic>
      </p:graphicFrame>
      <p:sp>
        <p:nvSpPr>
          <p:cNvPr id="10" name="ZoneTexte 9">
            <a:extLst>
              <a:ext uri="{FF2B5EF4-FFF2-40B4-BE49-F238E27FC236}">
                <a16:creationId xmlns:a16="http://schemas.microsoft.com/office/drawing/2014/main" id="{9E6314AC-B412-4340-933A-9B2D309C8762}"/>
              </a:ext>
            </a:extLst>
          </p:cNvPr>
          <p:cNvSpPr txBox="1"/>
          <p:nvPr/>
        </p:nvSpPr>
        <p:spPr>
          <a:xfrm>
            <a:off x="9713844" y="1920674"/>
            <a:ext cx="2137124" cy="646331"/>
          </a:xfrm>
          <a:prstGeom prst="rect">
            <a:avLst/>
          </a:prstGeom>
          <a:noFill/>
        </p:spPr>
        <p:txBody>
          <a:bodyPr wrap="none" rtlCol="0">
            <a:spAutoFit/>
          </a:bodyPr>
          <a:lstStyle/>
          <a:p>
            <a:r>
              <a:rPr lang="fr-FR" dirty="0"/>
              <a:t>Femme</a:t>
            </a:r>
          </a:p>
          <a:p>
            <a:r>
              <a:rPr lang="fr-FR" dirty="0"/>
              <a:t>Homme et Femme </a:t>
            </a:r>
          </a:p>
        </p:txBody>
      </p:sp>
      <p:sp>
        <p:nvSpPr>
          <p:cNvPr id="11" name="ZoneTexte 10">
            <a:extLst>
              <a:ext uri="{FF2B5EF4-FFF2-40B4-BE49-F238E27FC236}">
                <a16:creationId xmlns:a16="http://schemas.microsoft.com/office/drawing/2014/main" id="{30DBB121-F258-5B45-8027-7D890EFE16D5}"/>
              </a:ext>
            </a:extLst>
          </p:cNvPr>
          <p:cNvSpPr txBox="1"/>
          <p:nvPr/>
        </p:nvSpPr>
        <p:spPr>
          <a:xfrm>
            <a:off x="1970785" y="5498414"/>
            <a:ext cx="7580243" cy="646331"/>
          </a:xfrm>
          <a:prstGeom prst="rect">
            <a:avLst/>
          </a:prstGeom>
          <a:noFill/>
        </p:spPr>
        <p:txBody>
          <a:bodyPr wrap="square" rtlCol="0">
            <a:sp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The distribution of PUDC equipment as shown in this table benefit to women and communities.</a:t>
            </a:r>
            <a:endParaRPr lang="fr-FR" b="1" dirty="0"/>
          </a:p>
        </p:txBody>
      </p:sp>
    </p:spTree>
    <p:extLst>
      <p:ext uri="{BB962C8B-B14F-4D97-AF65-F5344CB8AC3E}">
        <p14:creationId xmlns:p14="http://schemas.microsoft.com/office/powerpoint/2010/main" val="402875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9E465E9-B02C-8841-BFB5-CFD90C4183C6}"/>
              </a:ext>
            </a:extLst>
          </p:cNvPr>
          <p:cNvSpPr>
            <a:spLocks noGrp="1"/>
          </p:cNvSpPr>
          <p:nvPr>
            <p:ph type="title"/>
          </p:nvPr>
        </p:nvSpPr>
        <p:spPr>
          <a:xfrm>
            <a:off x="1534696" y="618988"/>
            <a:ext cx="10184864" cy="1049235"/>
          </a:xfrm>
        </p:spPr>
        <p:txBody>
          <a:bodyPr>
            <a:normAutofit fontScale="90000"/>
          </a:bodyPr>
          <a:lstStyle/>
          <a:p>
            <a:r>
              <a:rPr lang="en-US" b="1" dirty="0">
                <a:solidFill>
                  <a:srgbClr val="000000"/>
                </a:solidFill>
                <a:effectLst/>
                <a:latin typeface="Times New Roman" panose="02020603050405020304" pitchFamily="18" charset="0"/>
                <a:ea typeface="Times New Roman" panose="02020603050405020304" pitchFamily="18" charset="0"/>
              </a:rPr>
              <a:t>2. </a:t>
            </a:r>
            <a:r>
              <a:rPr lang="en-US" sz="3600" b="1" dirty="0">
                <a:solidFill>
                  <a:srgbClr val="000000"/>
                </a:solidFill>
                <a:effectLst/>
                <a:latin typeface="Times New Roman" panose="02020603050405020304" pitchFamily="18" charset="0"/>
                <a:ea typeface="Times New Roman" panose="02020603050405020304" pitchFamily="18" charset="0"/>
              </a:rPr>
              <a:t>Energy practices by gender and territorial inequalities</a:t>
            </a:r>
            <a:r>
              <a:rPr lang="fr-SN" sz="3600" b="1" dirty="0">
                <a:effectLst/>
              </a:rPr>
              <a:t> </a:t>
            </a:r>
            <a:endParaRPr lang="fr-FR" sz="3600" b="1" dirty="0"/>
          </a:p>
        </p:txBody>
      </p:sp>
      <p:sp>
        <p:nvSpPr>
          <p:cNvPr id="3" name="Espace réservé du contenu 2">
            <a:extLst>
              <a:ext uri="{FF2B5EF4-FFF2-40B4-BE49-F238E27FC236}">
                <a16:creationId xmlns:a16="http://schemas.microsoft.com/office/drawing/2014/main" id="{C52B1DB7-CB0B-9440-A42A-DC432C3F1614}"/>
              </a:ext>
            </a:extLst>
          </p:cNvPr>
          <p:cNvSpPr>
            <a:spLocks noGrp="1"/>
          </p:cNvSpPr>
          <p:nvPr>
            <p:ph idx="1"/>
          </p:nvPr>
        </p:nvSpPr>
        <p:spPr>
          <a:xfrm>
            <a:off x="940903" y="2015732"/>
            <a:ext cx="10626257" cy="4037749"/>
          </a:xfrm>
        </p:spPr>
        <p:txBody>
          <a:bodyPr>
            <a:normAutofit fontScale="55000" lnSpcReduction="20000"/>
          </a:bodyPr>
          <a:lstStyle/>
          <a:p>
            <a:r>
              <a:rPr lang="fr-FR" sz="4000" b="1" i="1" dirty="0" err="1"/>
              <a:t>Gender</a:t>
            </a:r>
            <a:r>
              <a:rPr lang="fr-FR" sz="4000" b="1" i="1" dirty="0"/>
              <a:t> </a:t>
            </a:r>
            <a:r>
              <a:rPr lang="fr-FR" sz="4000" b="1" i="1" dirty="0" err="1"/>
              <a:t>Frmaworks</a:t>
            </a:r>
            <a:r>
              <a:rPr lang="fr-FR" sz="4000" b="1" i="1" dirty="0"/>
              <a:t> : </a:t>
            </a:r>
            <a:r>
              <a:rPr lang="fr-FR" sz="4000" b="1" i="1" dirty="0" err="1"/>
              <a:t>Haward</a:t>
            </a:r>
            <a:r>
              <a:rPr lang="fr-FR" sz="4000" b="1" i="1" dirty="0"/>
              <a:t> (</a:t>
            </a:r>
            <a:r>
              <a:rPr lang="fr-FR" sz="4000" b="1" i="1" dirty="0" err="1"/>
              <a:t>who</a:t>
            </a:r>
            <a:r>
              <a:rPr lang="fr-FR" sz="4000" b="1" i="1" dirty="0"/>
              <a:t>, </a:t>
            </a:r>
            <a:r>
              <a:rPr lang="fr-FR" sz="4000" b="1" i="1" dirty="0" err="1"/>
              <a:t>what</a:t>
            </a:r>
            <a:r>
              <a:rPr lang="fr-FR" sz="4000" b="1" i="1" dirty="0"/>
              <a:t>) &amp; Moser (1989)</a:t>
            </a:r>
          </a:p>
          <a:p>
            <a:pPr algn="just"/>
            <a:endParaRPr lang="fr-FR" sz="4500" dirty="0"/>
          </a:p>
          <a:p>
            <a:pPr marL="0" indent="0" algn="just">
              <a:buNone/>
            </a:pPr>
            <a:r>
              <a:rPr lang="en-US" sz="4500" dirty="0">
                <a:solidFill>
                  <a:srgbClr val="000000"/>
                </a:solidFill>
                <a:latin typeface="Times New Roman" panose="02020603050405020304" pitchFamily="18" charset="0"/>
                <a:ea typeface="Times New Roman" panose="02020603050405020304" pitchFamily="18" charset="0"/>
              </a:rPr>
              <a:t>H</a:t>
            </a:r>
            <a:r>
              <a:rPr lang="en-US" sz="4500" dirty="0">
                <a:solidFill>
                  <a:srgbClr val="000000"/>
                </a:solidFill>
                <a:effectLst/>
                <a:latin typeface="Times New Roman" panose="02020603050405020304" pitchFamily="18" charset="0"/>
                <a:ea typeface="Times New Roman" panose="02020603050405020304" pitchFamily="18" charset="0"/>
              </a:rPr>
              <a:t>eads of households, men are responsible for connecting to electricity, purchasing appliances (lamps, television, fridges, etc.) and paying electricity bills</a:t>
            </a:r>
            <a:r>
              <a:rPr lang="fr-SN" sz="4500" dirty="0">
                <a:solidFill>
                  <a:srgbClr val="000000"/>
                </a:solidFill>
                <a:latin typeface="Times New Roman" panose="02020603050405020304" pitchFamily="18" charset="0"/>
                <a:ea typeface="Times New Roman" panose="02020603050405020304" pitchFamily="18" charset="0"/>
              </a:rPr>
              <a:t>.</a:t>
            </a:r>
          </a:p>
          <a:p>
            <a:pPr marL="0" indent="0" algn="just">
              <a:buNone/>
            </a:pPr>
            <a:endParaRPr lang="fr-FR" sz="4500" dirty="0"/>
          </a:p>
          <a:p>
            <a:pPr marL="0" indent="0" algn="just">
              <a:buNone/>
            </a:pPr>
            <a:r>
              <a:rPr lang="en-US" sz="4500" dirty="0">
                <a:solidFill>
                  <a:srgbClr val="000000"/>
                </a:solidFill>
                <a:latin typeface="Times New Roman" panose="02020603050405020304" pitchFamily="18" charset="0"/>
                <a:ea typeface="Times New Roman" panose="02020603050405020304" pitchFamily="18" charset="0"/>
              </a:rPr>
              <a:t>G</a:t>
            </a:r>
            <a:r>
              <a:rPr lang="en-US" sz="4500" dirty="0">
                <a:solidFill>
                  <a:srgbClr val="000000"/>
                </a:solidFill>
                <a:effectLst/>
                <a:latin typeface="Times New Roman" panose="02020603050405020304" pitchFamily="18" charset="0"/>
                <a:ea typeface="Times New Roman" panose="02020603050405020304" pitchFamily="18" charset="0"/>
              </a:rPr>
              <a:t>irls and women, as an extension of their domestic responsibilities related to food preservation and processing, education, and children's health and hygiene, may be required to use different sources of energy (electricity or diesel). </a:t>
            </a:r>
            <a:endParaRPr lang="fr-FR" sz="4500" dirty="0"/>
          </a:p>
        </p:txBody>
      </p:sp>
    </p:spTree>
    <p:extLst>
      <p:ext uri="{BB962C8B-B14F-4D97-AF65-F5344CB8AC3E}">
        <p14:creationId xmlns:p14="http://schemas.microsoft.com/office/powerpoint/2010/main" val="127130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52573-F4C2-7340-B057-926A1DDB911A}"/>
              </a:ext>
            </a:extLst>
          </p:cNvPr>
          <p:cNvSpPr>
            <a:spLocks noGrp="1"/>
          </p:cNvSpPr>
          <p:nvPr>
            <p:ph type="title"/>
          </p:nvPr>
        </p:nvSpPr>
        <p:spPr>
          <a:xfrm>
            <a:off x="1534696" y="804519"/>
            <a:ext cx="10657304" cy="1049235"/>
          </a:xfrm>
        </p:spPr>
        <p:txBody>
          <a:bodyPr>
            <a:normAutofit/>
          </a:bodyPr>
          <a:lstStyle/>
          <a:p>
            <a:r>
              <a:rPr lang="en-US" b="1" dirty="0">
                <a:solidFill>
                  <a:srgbClr val="000000"/>
                </a:solidFill>
                <a:effectLst/>
                <a:latin typeface="Times New Roman" panose="02020603050405020304" pitchFamily="18" charset="0"/>
                <a:ea typeface="Times New Roman" panose="02020603050405020304" pitchFamily="18" charset="0"/>
              </a:rPr>
              <a:t>Women's use of electricity: at the intersection of productive and reproductive roles </a:t>
            </a:r>
            <a:endParaRPr lang="fr-FR" b="1" dirty="0"/>
          </a:p>
        </p:txBody>
      </p:sp>
      <p:sp>
        <p:nvSpPr>
          <p:cNvPr id="3" name="Espace réservé du contenu 2">
            <a:extLst>
              <a:ext uri="{FF2B5EF4-FFF2-40B4-BE49-F238E27FC236}">
                <a16:creationId xmlns:a16="http://schemas.microsoft.com/office/drawing/2014/main" id="{C609F4A3-22F1-F546-9555-44817CB20080}"/>
              </a:ext>
            </a:extLst>
          </p:cNvPr>
          <p:cNvSpPr>
            <a:spLocks noGrp="1"/>
          </p:cNvSpPr>
          <p:nvPr>
            <p:ph idx="1"/>
          </p:nvPr>
        </p:nvSpPr>
        <p:spPr>
          <a:xfrm>
            <a:off x="1534696" y="2015732"/>
            <a:ext cx="9742904" cy="4037749"/>
          </a:xfrm>
        </p:spPr>
        <p:txBody>
          <a:bodyPr>
            <a:normAutofit fontScale="77500" lnSpcReduction="20000"/>
          </a:bodyPr>
          <a:lstStyle/>
          <a:p>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sz="3100" dirty="0">
                <a:solidFill>
                  <a:srgbClr val="000000"/>
                </a:solidFill>
                <a:effectLst/>
                <a:latin typeface="Times New Roman" panose="02020603050405020304" pitchFamily="18" charset="0"/>
                <a:ea typeface="Times New Roman" panose="02020603050405020304" pitchFamily="18" charset="0"/>
              </a:rPr>
              <a:t>By observing the different use of electricity by women, they are part of both </a:t>
            </a:r>
            <a:r>
              <a:rPr lang="en-US" sz="3100" b="1" i="1" dirty="0">
                <a:solidFill>
                  <a:srgbClr val="000000"/>
                </a:solidFill>
                <a:effectLst/>
                <a:latin typeface="Times New Roman" panose="02020603050405020304" pitchFamily="18" charset="0"/>
                <a:ea typeface="Times New Roman" panose="02020603050405020304" pitchFamily="18" charset="0"/>
              </a:rPr>
              <a:t>domestic</a:t>
            </a:r>
            <a:r>
              <a:rPr lang="en-US" sz="3100" dirty="0">
                <a:solidFill>
                  <a:srgbClr val="000000"/>
                </a:solidFill>
                <a:effectLst/>
                <a:latin typeface="Times New Roman" panose="02020603050405020304" pitchFamily="18" charset="0"/>
                <a:ea typeface="Times New Roman" panose="02020603050405020304" pitchFamily="18" charset="0"/>
              </a:rPr>
              <a:t> (reducing the drudgery and duration of tasks related to the conservation and processing of food) and </a:t>
            </a:r>
            <a:r>
              <a:rPr lang="en-US" sz="3100" b="1" i="1" dirty="0">
                <a:solidFill>
                  <a:srgbClr val="000000"/>
                </a:solidFill>
                <a:effectLst/>
                <a:latin typeface="Times New Roman" panose="02020603050405020304" pitchFamily="18" charset="0"/>
                <a:ea typeface="Times New Roman" panose="02020603050405020304" pitchFamily="18" charset="0"/>
              </a:rPr>
              <a:t>productive</a:t>
            </a:r>
            <a:r>
              <a:rPr lang="en-US" sz="3100" dirty="0">
                <a:solidFill>
                  <a:srgbClr val="000000"/>
                </a:solidFill>
                <a:effectLst/>
                <a:latin typeface="Times New Roman" panose="02020603050405020304" pitchFamily="18" charset="0"/>
                <a:ea typeface="Times New Roman" panose="02020603050405020304" pitchFamily="18" charset="0"/>
              </a:rPr>
              <a:t> (sales of ice water and processing of agricultural products) logics, both individually and collectively</a:t>
            </a:r>
            <a:r>
              <a:rPr lang="fr-SN" sz="3100" dirty="0">
                <a:solidFill>
                  <a:srgbClr val="000000"/>
                </a:solidFill>
                <a:latin typeface="Times New Roman" panose="02020603050405020304" pitchFamily="18" charset="0"/>
                <a:ea typeface="Times New Roman" panose="02020603050405020304" pitchFamily="18" charset="0"/>
              </a:rPr>
              <a:t>.</a:t>
            </a:r>
            <a:endParaRPr lang="fr-SN" sz="3100" dirty="0">
              <a:effectLst/>
            </a:endParaRPr>
          </a:p>
          <a:p>
            <a:pPr marL="0" indent="0">
              <a:buNone/>
            </a:pPr>
            <a:endParaRPr lang="fr-SN" sz="3100" dirty="0">
              <a:solidFill>
                <a:srgbClr val="000000"/>
              </a:solidFill>
              <a:latin typeface="Times New Roman" panose="02020603050405020304" pitchFamily="18" charset="0"/>
              <a:ea typeface="Times New Roman" panose="02020603050405020304" pitchFamily="18" charset="0"/>
            </a:endParaRPr>
          </a:p>
          <a:p>
            <a:r>
              <a:rPr lang="en-US" sz="3100" dirty="0">
                <a:solidFill>
                  <a:srgbClr val="000000"/>
                </a:solidFill>
                <a:effectLst/>
                <a:latin typeface="Times New Roman" panose="02020603050405020304" pitchFamily="18" charset="0"/>
                <a:ea typeface="Times New Roman" panose="02020603050405020304" pitchFamily="18" charset="0"/>
              </a:rPr>
              <a:t>As the </a:t>
            </a:r>
            <a:r>
              <a:rPr lang="en-US" sz="3100" b="1" i="1" dirty="0">
                <a:solidFill>
                  <a:srgbClr val="000000"/>
                </a:solidFill>
                <a:effectLst/>
                <a:latin typeface="Times New Roman" panose="02020603050405020304" pitchFamily="18" charset="0"/>
                <a:ea typeface="Times New Roman" panose="02020603050405020304" pitchFamily="18" charset="0"/>
              </a:rPr>
              <a:t>main users of electricity in households</a:t>
            </a:r>
            <a:r>
              <a:rPr lang="en-US" sz="3100" dirty="0">
                <a:solidFill>
                  <a:srgbClr val="000000"/>
                </a:solidFill>
                <a:effectLst/>
                <a:latin typeface="Times New Roman" panose="02020603050405020304" pitchFamily="18" charset="0"/>
                <a:ea typeface="Times New Roman" panose="02020603050405020304" pitchFamily="18" charset="0"/>
              </a:rPr>
              <a:t>, women may be supported by men to purchase refrigerators to sell food and ice water individually</a:t>
            </a:r>
            <a:r>
              <a:rPr lang="fr-SN" sz="3100" dirty="0">
                <a:effectLst/>
              </a:rPr>
              <a:t> </a:t>
            </a:r>
            <a:endParaRPr lang="fr-FR" sz="3100" dirty="0"/>
          </a:p>
        </p:txBody>
      </p:sp>
    </p:spTree>
    <p:extLst>
      <p:ext uri="{BB962C8B-B14F-4D97-AF65-F5344CB8AC3E}">
        <p14:creationId xmlns:p14="http://schemas.microsoft.com/office/powerpoint/2010/main" val="1796977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5AAF5E-CE95-7A4C-82F4-B438685191A7}"/>
              </a:ext>
            </a:extLst>
          </p:cNvPr>
          <p:cNvSpPr>
            <a:spLocks noGrp="1"/>
          </p:cNvSpPr>
          <p:nvPr>
            <p:ph type="title"/>
          </p:nvPr>
        </p:nvSpPr>
        <p:spPr>
          <a:xfrm>
            <a:off x="1534696" y="502920"/>
            <a:ext cx="9520158" cy="1049235"/>
          </a:xfrm>
        </p:spPr>
        <p:txBody>
          <a:bodyPr>
            <a:noAutofit/>
          </a:bodyPr>
          <a:lstStyle/>
          <a:p>
            <a:pPr marL="81280" marR="197485" indent="-6350">
              <a:lnSpc>
                <a:spcPct val="107000"/>
              </a:lnSpc>
              <a:spcAft>
                <a:spcPts val="90"/>
              </a:spcAft>
            </a:pPr>
            <a:r>
              <a:rPr lang="en-US" b="1" dirty="0">
                <a:solidFill>
                  <a:srgbClr val="000000"/>
                </a:solidFill>
                <a:effectLst/>
                <a:latin typeface="Times New Roman" panose="02020603050405020304" pitchFamily="18" charset="0"/>
                <a:ea typeface="Times New Roman" panose="02020603050405020304" pitchFamily="18" charset="0"/>
              </a:rPr>
              <a:t>Energy use by men: plural productive roles </a:t>
            </a:r>
            <a:endParaRPr lang="fr-FR" dirty="0"/>
          </a:p>
        </p:txBody>
      </p:sp>
      <p:sp>
        <p:nvSpPr>
          <p:cNvPr id="3" name="Espace réservé du contenu 2">
            <a:extLst>
              <a:ext uri="{FF2B5EF4-FFF2-40B4-BE49-F238E27FC236}">
                <a16:creationId xmlns:a16="http://schemas.microsoft.com/office/drawing/2014/main" id="{FFE8B9FA-648B-E844-809A-CFBBB20163F4}"/>
              </a:ext>
            </a:extLst>
          </p:cNvPr>
          <p:cNvSpPr>
            <a:spLocks noGrp="1"/>
          </p:cNvSpPr>
          <p:nvPr>
            <p:ph idx="1"/>
          </p:nvPr>
        </p:nvSpPr>
        <p:spPr>
          <a:xfrm>
            <a:off x="396241" y="1684677"/>
            <a:ext cx="11424698" cy="4411324"/>
          </a:xfrm>
        </p:spPr>
        <p:txBody>
          <a:bodyPr>
            <a:noAutofit/>
          </a:bodyPr>
          <a:lstStyle/>
          <a:p>
            <a:pPr>
              <a:lnSpc>
                <a:spcPct val="100000"/>
              </a:lnSpc>
            </a:pPr>
            <a:r>
              <a:rPr lang="en-US" sz="2800" dirty="0">
                <a:solidFill>
                  <a:srgbClr val="000000"/>
                </a:solidFill>
                <a:latin typeface="Times New Roman" panose="02020603050405020304" pitchFamily="18" charset="0"/>
                <a:ea typeface="Times New Roman" panose="02020603050405020304" pitchFamily="18" charset="0"/>
              </a:rPr>
              <a:t>M</a:t>
            </a:r>
            <a:r>
              <a:rPr lang="en-US" sz="2800" dirty="0">
                <a:solidFill>
                  <a:srgbClr val="000000"/>
                </a:solidFill>
                <a:effectLst/>
                <a:latin typeface="Times New Roman" panose="02020603050405020304" pitchFamily="18" charset="0"/>
                <a:ea typeface="Times New Roman" panose="02020603050405020304" pitchFamily="18" charset="0"/>
              </a:rPr>
              <a:t>en use electricity for (non-)</a:t>
            </a:r>
            <a:r>
              <a:rPr lang="en-US" sz="2800" b="1" i="1" dirty="0">
                <a:solidFill>
                  <a:srgbClr val="000000"/>
                </a:solidFill>
                <a:effectLst/>
                <a:latin typeface="Times New Roman" panose="02020603050405020304" pitchFamily="18" charset="0"/>
                <a:ea typeface="Times New Roman" panose="02020603050405020304" pitchFamily="18" charset="0"/>
              </a:rPr>
              <a:t>agricultural and pastoral </a:t>
            </a:r>
            <a:r>
              <a:rPr lang="en-US" sz="2800" dirty="0">
                <a:solidFill>
                  <a:srgbClr val="000000"/>
                </a:solidFill>
                <a:latin typeface="Times New Roman" panose="02020603050405020304" pitchFamily="18" charset="0"/>
                <a:ea typeface="Times New Roman" panose="02020603050405020304" pitchFamily="18" charset="0"/>
              </a:rPr>
              <a:t>production purposes (security of their herd/lamps to prevent cattle theft). </a:t>
            </a:r>
            <a:endParaRPr lang="en-US" sz="2800" dirty="0">
              <a:solidFill>
                <a:srgbClr val="000000"/>
              </a:solidFill>
              <a:effectLst/>
              <a:latin typeface="Times New Roman" panose="02020603050405020304" pitchFamily="18" charset="0"/>
              <a:ea typeface="Times New Roman" panose="02020603050405020304" pitchFamily="18" charset="0"/>
            </a:endParaRPr>
          </a:p>
          <a:p>
            <a:pPr>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rPr>
              <a:t>They are more involved in </a:t>
            </a:r>
            <a:r>
              <a:rPr lang="en-US" sz="2800" b="1" i="1" dirty="0">
                <a:solidFill>
                  <a:srgbClr val="000000"/>
                </a:solidFill>
                <a:effectLst/>
                <a:latin typeface="Times New Roman" panose="02020603050405020304" pitchFamily="18" charset="0"/>
                <a:ea typeface="Times New Roman" panose="02020603050405020304" pitchFamily="18" charset="0"/>
              </a:rPr>
              <a:t>equipment management </a:t>
            </a:r>
            <a:r>
              <a:rPr lang="en-US" sz="2800" dirty="0">
                <a:solidFill>
                  <a:srgbClr val="000000"/>
                </a:solidFill>
                <a:effectLst/>
                <a:latin typeface="Times New Roman" panose="02020603050405020304" pitchFamily="18" charset="0"/>
                <a:ea typeface="Times New Roman" panose="02020603050405020304" pitchFamily="18" charset="0"/>
              </a:rPr>
              <a:t>committees (market gardening areas, drilling and electricity, gravel roads), and are most often involved in supplying the various energy sources (diesel, solar, grid electricity).</a:t>
            </a:r>
          </a:p>
          <a:p>
            <a:pPr>
              <a:lnSpc>
                <a:spcPct val="100000"/>
              </a:lnSpc>
            </a:pPr>
            <a:r>
              <a:rPr lang="en-US" sz="2800" dirty="0">
                <a:solidFill>
                  <a:srgbClr val="000000"/>
                </a:solidFill>
                <a:effectLst/>
                <a:latin typeface="Times New Roman" panose="02020603050405020304" pitchFamily="18" charset="0"/>
                <a:ea typeface="Times New Roman" panose="02020603050405020304" pitchFamily="18" charset="0"/>
              </a:rPr>
              <a:t>In addition, for the use of telephones that require regular recharging of the battery, young people </a:t>
            </a:r>
            <a:r>
              <a:rPr lang="en-US" sz="2800" b="1" i="1" dirty="0">
                <a:solidFill>
                  <a:srgbClr val="000000"/>
                </a:solidFill>
                <a:effectLst/>
                <a:latin typeface="Times New Roman" panose="02020603050405020304" pitchFamily="18" charset="0"/>
                <a:ea typeface="Times New Roman" panose="02020603050405020304" pitchFamily="18" charset="0"/>
              </a:rPr>
              <a:t>set up service activities</a:t>
            </a:r>
            <a:r>
              <a:rPr lang="fr-SN" sz="2800" b="1" i="1" dirty="0">
                <a:solidFill>
                  <a:srgbClr val="000000"/>
                </a:solidFill>
                <a:latin typeface="Times New Roman" panose="02020603050405020304" pitchFamily="18" charset="0"/>
                <a:ea typeface="Times New Roman" panose="02020603050405020304" pitchFamily="18" charset="0"/>
              </a:rPr>
              <a:t> </a:t>
            </a:r>
            <a:r>
              <a:rPr lang="fr-SN" sz="2800" dirty="0">
                <a:solidFill>
                  <a:srgbClr val="000000"/>
                </a:solidFill>
                <a:latin typeface="Times New Roman" panose="02020603050405020304" pitchFamily="18" charset="0"/>
                <a:ea typeface="Times New Roman" panose="02020603050405020304" pitchFamily="18" charset="0"/>
              </a:rPr>
              <a:t>(</a:t>
            </a:r>
            <a:r>
              <a:rPr lang="fr-SN" sz="2800" dirty="0" err="1">
                <a:solidFill>
                  <a:srgbClr val="000000"/>
                </a:solidFill>
                <a:latin typeface="Times New Roman" panose="02020603050405020304" pitchFamily="18" charset="0"/>
                <a:ea typeface="Times New Roman" panose="02020603050405020304" pitchFamily="18" charset="0"/>
              </a:rPr>
              <a:t>e.g</a:t>
            </a:r>
            <a:r>
              <a:rPr lang="fr-SN" sz="2800" dirty="0">
                <a:solidFill>
                  <a:srgbClr val="000000"/>
                </a:solidFill>
                <a:latin typeface="Times New Roman" panose="02020603050405020304" pitchFamily="18" charset="0"/>
                <a:ea typeface="Times New Roman" panose="02020603050405020304" pitchFamily="18" charset="0"/>
              </a:rPr>
              <a:t> Young in Diourbel)</a:t>
            </a:r>
            <a:endParaRPr lang="fr-FR" sz="2800" dirty="0"/>
          </a:p>
        </p:txBody>
      </p:sp>
    </p:spTree>
    <p:extLst>
      <p:ext uri="{BB962C8B-B14F-4D97-AF65-F5344CB8AC3E}">
        <p14:creationId xmlns:p14="http://schemas.microsoft.com/office/powerpoint/2010/main" val="153414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CD34CD-93EB-E142-87E6-5461C596BD90}"/>
              </a:ext>
            </a:extLst>
          </p:cNvPr>
          <p:cNvSpPr>
            <a:spLocks noGrp="1"/>
          </p:cNvSpPr>
          <p:nvPr>
            <p:ph idx="1"/>
          </p:nvPr>
        </p:nvSpPr>
        <p:spPr/>
        <p:txBody>
          <a:bodyPr>
            <a:normAutofit/>
          </a:bodyPr>
          <a:lstStyle/>
          <a:p>
            <a:r>
              <a:rPr lang="en-US" sz="3200" dirty="0">
                <a:solidFill>
                  <a:srgbClr val="000000"/>
                </a:solidFill>
                <a:effectLst/>
                <a:latin typeface="Times New Roman" panose="02020603050405020304" pitchFamily="18" charset="0"/>
                <a:ea typeface="Times New Roman" panose="02020603050405020304" pitchFamily="18" charset="0"/>
              </a:rPr>
              <a:t>On men, back to the village: the status of relocated male supplier </a:t>
            </a:r>
          </a:p>
          <a:p>
            <a:r>
              <a:rPr lang="en-US" sz="3200" dirty="0">
                <a:solidFill>
                  <a:srgbClr val="000000"/>
                </a:solidFill>
                <a:latin typeface="Times New Roman" panose="02020603050405020304" pitchFamily="18" charset="0"/>
              </a:rPr>
              <a:t>On women, f</a:t>
            </a:r>
            <a:r>
              <a:rPr lang="en-US" sz="3200" dirty="0">
                <a:solidFill>
                  <a:srgbClr val="000000"/>
                </a:solidFill>
                <a:effectLst/>
                <a:latin typeface="Times New Roman" panose="02020603050405020304" pitchFamily="18" charset="0"/>
                <a:ea typeface="Times New Roman" panose="02020603050405020304" pitchFamily="18" charset="0"/>
              </a:rPr>
              <a:t>rom beneficiaries to citizens: changes in women's roles</a:t>
            </a:r>
          </a:p>
          <a:p>
            <a:r>
              <a:rPr lang="en-US" sz="3200" dirty="0">
                <a:solidFill>
                  <a:srgbClr val="000000"/>
                </a:solidFill>
                <a:effectLst/>
                <a:latin typeface="Times New Roman" panose="02020603050405020304" pitchFamily="18" charset="0"/>
                <a:ea typeface="Times New Roman" panose="02020603050405020304" pitchFamily="18" charset="0"/>
              </a:rPr>
              <a:t> Through households and communities</a:t>
            </a:r>
            <a:endParaRPr lang="fr-SN" sz="3200" dirty="0">
              <a:solidFill>
                <a:srgbClr val="000000"/>
              </a:solidFill>
              <a:effectLst/>
              <a:latin typeface="Times New Roman" panose="02020603050405020304" pitchFamily="18" charset="0"/>
              <a:ea typeface="Times New Roman" panose="02020603050405020304" pitchFamily="18" charset="0"/>
            </a:endParaRPr>
          </a:p>
          <a:p>
            <a:endParaRPr lang="fr-FR" sz="3200" dirty="0"/>
          </a:p>
        </p:txBody>
      </p:sp>
      <p:sp>
        <p:nvSpPr>
          <p:cNvPr id="4" name="Titre 1">
            <a:extLst>
              <a:ext uri="{FF2B5EF4-FFF2-40B4-BE49-F238E27FC236}">
                <a16:creationId xmlns:a16="http://schemas.microsoft.com/office/drawing/2014/main" id="{F9A336AD-8BB4-3F44-B33D-AE2F0F07120D}"/>
              </a:ext>
            </a:extLst>
          </p:cNvPr>
          <p:cNvSpPr>
            <a:spLocks noGrp="1"/>
          </p:cNvSpPr>
          <p:nvPr>
            <p:ph type="title"/>
          </p:nvPr>
        </p:nvSpPr>
        <p:spPr/>
        <p:txBody>
          <a:bodyPr/>
          <a:lstStyle/>
          <a:p>
            <a:r>
              <a:rPr lang="fr-FR" b="1" dirty="0"/>
              <a:t>3.</a:t>
            </a:r>
            <a:r>
              <a:rPr lang="en-US" b="1" dirty="0">
                <a:solidFill>
                  <a:srgbClr val="000000"/>
                </a:solidFill>
                <a:effectLst/>
                <a:latin typeface="Times New Roman" panose="02020603050405020304" pitchFamily="18" charset="0"/>
                <a:ea typeface="Times New Roman" panose="02020603050405020304" pitchFamily="18" charset="0"/>
              </a:rPr>
              <a:t>Social consequences of access to energy on gender </a:t>
            </a:r>
            <a:r>
              <a:rPr lang="fr-FR" b="1" dirty="0"/>
              <a:t>.</a:t>
            </a:r>
          </a:p>
        </p:txBody>
      </p:sp>
    </p:spTree>
    <p:extLst>
      <p:ext uri="{BB962C8B-B14F-4D97-AF65-F5344CB8AC3E}">
        <p14:creationId xmlns:p14="http://schemas.microsoft.com/office/powerpoint/2010/main" val="2547864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A423E9-1B13-9343-8261-23FD8457F8A2}"/>
              </a:ext>
            </a:extLst>
          </p:cNvPr>
          <p:cNvSpPr>
            <a:spLocks noGrp="1"/>
          </p:cNvSpPr>
          <p:nvPr>
            <p:ph idx="1"/>
          </p:nvPr>
        </p:nvSpPr>
        <p:spPr>
          <a:xfrm>
            <a:off x="1464365" y="991263"/>
            <a:ext cx="10820400" cy="4651402"/>
          </a:xfrm>
        </p:spPr>
        <p:txBody>
          <a:bodyPr>
            <a:normAutofit/>
          </a:bodyPr>
          <a:lstStyle/>
          <a:p>
            <a:pPr marL="0" indent="0">
              <a:buNone/>
            </a:pPr>
            <a:r>
              <a:rPr lang="en-US" sz="3400" dirty="0">
                <a:solidFill>
                  <a:srgbClr val="000000"/>
                </a:solidFill>
                <a:latin typeface="Times New Roman" panose="02020603050405020304" pitchFamily="18" charset="0"/>
                <a:ea typeface="Times New Roman" panose="02020603050405020304" pitchFamily="18" charset="0"/>
              </a:rPr>
              <a:t>Women </a:t>
            </a:r>
            <a:r>
              <a:rPr lang="en-US" sz="3400" dirty="0">
                <a:solidFill>
                  <a:srgbClr val="000000"/>
                </a:solidFill>
                <a:effectLst/>
                <a:latin typeface="Times New Roman" panose="02020603050405020304" pitchFamily="18" charset="0"/>
                <a:ea typeface="Times New Roman" panose="02020603050405020304" pitchFamily="18" charset="0"/>
              </a:rPr>
              <a:t>can strengthen their economic</a:t>
            </a:r>
          </a:p>
          <a:p>
            <a:r>
              <a:rPr lang="en-US" sz="3400" b="1" i="1" dirty="0">
                <a:solidFill>
                  <a:srgbClr val="000000"/>
                </a:solidFill>
                <a:effectLst/>
                <a:latin typeface="Times New Roman" panose="02020603050405020304" pitchFamily="18" charset="0"/>
                <a:ea typeface="Times New Roman" panose="02020603050405020304" pitchFamily="18" charset="0"/>
              </a:rPr>
              <a:t>empowerment through their position in women's organizations (</a:t>
            </a:r>
            <a:r>
              <a:rPr lang="en-US" sz="3400" b="1" i="1" dirty="0" err="1">
                <a:solidFill>
                  <a:srgbClr val="000000"/>
                </a:solidFill>
                <a:effectLst/>
                <a:latin typeface="Times New Roman" panose="02020603050405020304" pitchFamily="18" charset="0"/>
                <a:ea typeface="Times New Roman" panose="02020603050405020304" pitchFamily="18" charset="0"/>
              </a:rPr>
              <a:t>inc</a:t>
            </a:r>
            <a:r>
              <a:rPr lang="en-US" sz="3400" b="1" i="1" dirty="0">
                <a:solidFill>
                  <a:srgbClr val="000000"/>
                </a:solidFill>
                <a:effectLst/>
                <a:latin typeface="Times New Roman" panose="02020603050405020304" pitchFamily="18" charset="0"/>
                <a:ea typeface="Times New Roman" panose="02020603050405020304" pitchFamily="18" charset="0"/>
              </a:rPr>
              <a:t> political).</a:t>
            </a:r>
            <a:r>
              <a:rPr lang="en-US" sz="3400" dirty="0">
                <a:solidFill>
                  <a:srgbClr val="000000"/>
                </a:solidFill>
                <a:effectLst/>
                <a:latin typeface="Times New Roman" panose="02020603050405020304" pitchFamily="18" charset="0"/>
                <a:ea typeface="Times New Roman" panose="02020603050405020304" pitchFamily="18" charset="0"/>
              </a:rPr>
              <a:t> </a:t>
            </a:r>
            <a:endParaRPr lang="en-US" sz="3400" dirty="0">
              <a:solidFill>
                <a:srgbClr val="000000"/>
              </a:solidFill>
              <a:latin typeface="Times New Roman" panose="02020603050405020304" pitchFamily="18" charset="0"/>
              <a:ea typeface="Times New Roman" panose="02020603050405020304" pitchFamily="18" charset="0"/>
            </a:endParaRPr>
          </a:p>
          <a:p>
            <a:r>
              <a:rPr lang="en-US" sz="3400" b="1" i="1" dirty="0">
                <a:solidFill>
                  <a:srgbClr val="000000"/>
                </a:solidFill>
                <a:effectLst/>
                <a:latin typeface="Times New Roman" panose="02020603050405020304" pitchFamily="18" charset="0"/>
                <a:ea typeface="Times New Roman" panose="02020603050405020304" pitchFamily="18" charset="0"/>
              </a:rPr>
              <a:t>recognition of their productive role</a:t>
            </a:r>
            <a:r>
              <a:rPr lang="en-US" sz="3400" dirty="0">
                <a:solidFill>
                  <a:srgbClr val="000000"/>
                </a:solidFill>
                <a:effectLst/>
                <a:latin typeface="Times New Roman" panose="02020603050405020304" pitchFamily="18" charset="0"/>
                <a:ea typeface="Times New Roman" panose="02020603050405020304" pitchFamily="18" charset="0"/>
              </a:rPr>
              <a:t>,</a:t>
            </a:r>
          </a:p>
          <a:p>
            <a:r>
              <a:rPr lang="en-US" sz="3400" b="1" i="1" dirty="0">
                <a:solidFill>
                  <a:srgbClr val="000000"/>
                </a:solidFill>
                <a:latin typeface="Times New Roman" panose="02020603050405020304" pitchFamily="18" charset="0"/>
                <a:ea typeface="Times New Roman" panose="02020603050405020304" pitchFamily="18" charset="0"/>
              </a:rPr>
              <a:t>Citizenship (right to…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3400" b="1" i="1" dirty="0">
                <a:solidFill>
                  <a:srgbClr val="000000"/>
                </a:solidFill>
                <a:latin typeface="Times New Roman" panose="02020603050405020304" pitchFamily="18" charset="0"/>
              </a:rPr>
              <a:t>participation in decision-making bodies (rural councils) alongside men</a:t>
            </a:r>
            <a:r>
              <a:rPr lang="fr-SN" sz="3400" b="1" i="1" dirty="0">
                <a:solidFill>
                  <a:srgbClr val="000000"/>
                </a:solidFill>
                <a:latin typeface="Times New Roman" panose="02020603050405020304" pitchFamily="18" charset="0"/>
              </a:rPr>
              <a:t> </a:t>
            </a:r>
            <a:endParaRPr lang="en-US" sz="3400" b="1"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99938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2A423E9-1B13-9343-8261-23FD8457F8A2}"/>
              </a:ext>
            </a:extLst>
          </p:cNvPr>
          <p:cNvSpPr>
            <a:spLocks noGrp="1"/>
          </p:cNvSpPr>
          <p:nvPr>
            <p:ph idx="1"/>
          </p:nvPr>
        </p:nvSpPr>
        <p:spPr>
          <a:xfrm>
            <a:off x="1371600" y="964758"/>
            <a:ext cx="10820400" cy="4651402"/>
          </a:xfrm>
        </p:spPr>
        <p:txBody>
          <a:bodyPr>
            <a:normAutofit/>
          </a:bodyPr>
          <a:lstStyle/>
          <a:p>
            <a:r>
              <a:rPr lang="en-US" sz="3200" dirty="0">
                <a:solidFill>
                  <a:srgbClr val="000000"/>
                </a:solidFill>
                <a:effectLst/>
                <a:latin typeface="Times New Roman" panose="02020603050405020304" pitchFamily="18" charset="0"/>
                <a:ea typeface="Times New Roman" panose="02020603050405020304" pitchFamily="18" charset="0"/>
              </a:rPr>
              <a:t>Men access to energy has led to </a:t>
            </a:r>
            <a:r>
              <a:rPr lang="en-US" sz="3200" b="1" i="1" dirty="0">
                <a:solidFill>
                  <a:srgbClr val="000000"/>
                </a:solidFill>
                <a:effectLst/>
                <a:latin typeface="Times New Roman" panose="02020603050405020304" pitchFamily="18" charset="0"/>
                <a:ea typeface="Times New Roman" panose="02020603050405020304" pitchFamily="18" charset="0"/>
              </a:rPr>
              <a:t>the development of non-agricultural services</a:t>
            </a:r>
            <a:r>
              <a:rPr lang="en-US" sz="3200" dirty="0">
                <a:solidFill>
                  <a:srgbClr val="000000"/>
                </a:solidFill>
                <a:effectLst/>
                <a:latin typeface="Times New Roman" panose="02020603050405020304" pitchFamily="18" charset="0"/>
                <a:ea typeface="Times New Roman" panose="02020603050405020304" pitchFamily="18" charset="0"/>
              </a:rPr>
              <a:t>, but with mixed effects on migration and male unemployment</a:t>
            </a:r>
            <a:r>
              <a:rPr lang="fr-SN" sz="3200" dirty="0">
                <a:solidFill>
                  <a:srgbClr val="000000"/>
                </a:solidFill>
                <a:latin typeface="Times New Roman" panose="02020603050405020304" pitchFamily="18" charset="0"/>
                <a:ea typeface="Times New Roman" panose="02020603050405020304" pitchFamily="18" charset="0"/>
              </a:rPr>
              <a:t>.</a:t>
            </a:r>
          </a:p>
          <a:p>
            <a:r>
              <a:rPr lang="en-US" sz="3200" dirty="0">
                <a:solidFill>
                  <a:srgbClr val="000000"/>
                </a:solidFill>
                <a:effectLst/>
                <a:latin typeface="Times New Roman" panose="02020603050405020304" pitchFamily="18" charset="0"/>
                <a:ea typeface="Times New Roman" panose="02020603050405020304" pitchFamily="18" charset="0"/>
              </a:rPr>
              <a:t>The effect of electrification on migration strategies is a </a:t>
            </a:r>
            <a:r>
              <a:rPr lang="en-US" sz="3200" b="1" i="1" dirty="0">
                <a:solidFill>
                  <a:srgbClr val="000000"/>
                </a:solidFill>
                <a:effectLst/>
                <a:latin typeface="Times New Roman" panose="02020603050405020304" pitchFamily="18" charset="0"/>
                <a:ea typeface="Times New Roman" panose="02020603050405020304" pitchFamily="18" charset="0"/>
              </a:rPr>
              <a:t>tendency to return </a:t>
            </a:r>
            <a:r>
              <a:rPr lang="en-US" sz="3200" dirty="0">
                <a:solidFill>
                  <a:srgbClr val="000000"/>
                </a:solidFill>
                <a:effectLst/>
                <a:latin typeface="Times New Roman" panose="02020603050405020304" pitchFamily="18" charset="0"/>
                <a:ea typeface="Times New Roman" panose="02020603050405020304" pitchFamily="18" charset="0"/>
              </a:rPr>
              <a:t>not only to minimize costs (of rent and food), but also to be closer to the family.</a:t>
            </a:r>
          </a:p>
        </p:txBody>
      </p:sp>
    </p:spTree>
    <p:extLst>
      <p:ext uri="{BB962C8B-B14F-4D97-AF65-F5344CB8AC3E}">
        <p14:creationId xmlns:p14="http://schemas.microsoft.com/office/powerpoint/2010/main" val="3751182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41BD1-44B1-DD48-A3C6-31C5571A2BB5}"/>
              </a:ext>
            </a:extLst>
          </p:cNvPr>
          <p:cNvSpPr>
            <a:spLocks noGrp="1"/>
          </p:cNvSpPr>
          <p:nvPr>
            <p:ph type="title"/>
          </p:nvPr>
        </p:nvSpPr>
        <p:spPr>
          <a:xfrm>
            <a:off x="1534695" y="804519"/>
            <a:ext cx="10657305" cy="1049235"/>
          </a:xfrm>
        </p:spPr>
        <p:txBody>
          <a:bodyPr/>
          <a:lstStyle/>
          <a:p>
            <a:r>
              <a:rPr lang="fr-FR" b="1" dirty="0" err="1">
                <a:latin typeface="Times New Roman" panose="02020603050405020304" pitchFamily="18" charset="0"/>
                <a:cs typeface="Times New Roman" panose="02020603050405020304" pitchFamily="18" charset="0"/>
              </a:rPr>
              <a:t>Gender</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negociations</a:t>
            </a:r>
            <a:r>
              <a:rPr lang="fr-FR" b="1" dirty="0">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through </a:t>
            </a:r>
            <a:r>
              <a:rPr lang="en-US" b="1" dirty="0">
                <a:solidFill>
                  <a:srgbClr val="000000"/>
                </a:solidFill>
                <a:latin typeface="Times New Roman" panose="02020603050405020304" pitchFamily="18" charset="0"/>
                <a:ea typeface="Times New Roman" panose="02020603050405020304" pitchFamily="18" charset="0"/>
              </a:rPr>
              <a:t>households and communities</a:t>
            </a:r>
            <a:r>
              <a:rPr lang="fr-SN" b="1" dirty="0"/>
              <a:t> </a:t>
            </a:r>
            <a:endParaRPr lang="fr-FR" b="1" dirty="0"/>
          </a:p>
        </p:txBody>
      </p:sp>
      <p:sp>
        <p:nvSpPr>
          <p:cNvPr id="3" name="Espace réservé du contenu 2">
            <a:extLst>
              <a:ext uri="{FF2B5EF4-FFF2-40B4-BE49-F238E27FC236}">
                <a16:creationId xmlns:a16="http://schemas.microsoft.com/office/drawing/2014/main" id="{49B73759-946B-DC49-81CB-0E604CB6FDE9}"/>
              </a:ext>
            </a:extLst>
          </p:cNvPr>
          <p:cNvSpPr>
            <a:spLocks noGrp="1"/>
          </p:cNvSpPr>
          <p:nvPr>
            <p:ph idx="1"/>
          </p:nvPr>
        </p:nvSpPr>
        <p:spPr>
          <a:xfrm>
            <a:off x="662608" y="2148254"/>
            <a:ext cx="11054854" cy="3450613"/>
          </a:xfrm>
        </p:spPr>
        <p:txBody>
          <a:bodyPr>
            <a:noAutofit/>
          </a:bodyPr>
          <a:lstStyle/>
          <a:p>
            <a:r>
              <a:rPr lang="en-US" sz="3200" dirty="0">
                <a:solidFill>
                  <a:srgbClr val="000000"/>
                </a:solidFill>
                <a:effectLst/>
                <a:latin typeface="Times New Roman" panose="02020603050405020304" pitchFamily="18" charset="0"/>
                <a:ea typeface="Times New Roman" panose="02020603050405020304" pitchFamily="18" charset="0"/>
              </a:rPr>
              <a:t>Women can influence these decisions, particularly in households, not only as the main beneficiaries but also as </a:t>
            </a:r>
            <a:r>
              <a:rPr lang="en-US" sz="3200" b="1" i="1" dirty="0">
                <a:solidFill>
                  <a:srgbClr val="000000"/>
                </a:solidFill>
                <a:effectLst/>
                <a:latin typeface="Times New Roman" panose="02020603050405020304" pitchFamily="18" charset="0"/>
                <a:ea typeface="Times New Roman" panose="02020603050405020304" pitchFamily="18" charset="0"/>
              </a:rPr>
              <a:t>contributors</a:t>
            </a:r>
            <a:r>
              <a:rPr lang="en-US" sz="3200" dirty="0">
                <a:solidFill>
                  <a:srgbClr val="000000"/>
                </a:solidFill>
                <a:effectLst/>
                <a:latin typeface="Times New Roman" panose="02020603050405020304" pitchFamily="18" charset="0"/>
                <a:ea typeface="Times New Roman" panose="02020603050405020304" pitchFamily="18" charset="0"/>
              </a:rPr>
              <a:t> to electricity bills. </a:t>
            </a:r>
          </a:p>
          <a:p>
            <a:r>
              <a:rPr lang="en-US" sz="3200" dirty="0">
                <a:solidFill>
                  <a:srgbClr val="000000"/>
                </a:solidFill>
                <a:effectLst/>
                <a:latin typeface="Times New Roman" panose="02020603050405020304" pitchFamily="18" charset="0"/>
                <a:ea typeface="Times New Roman" panose="02020603050405020304" pitchFamily="18" charset="0"/>
              </a:rPr>
              <a:t>Similarly, men are involved in </a:t>
            </a:r>
            <a:r>
              <a:rPr lang="en-US" sz="3200" b="1" i="1" dirty="0">
                <a:solidFill>
                  <a:srgbClr val="000000"/>
                </a:solidFill>
                <a:effectLst/>
                <a:latin typeface="Times New Roman" panose="02020603050405020304" pitchFamily="18" charset="0"/>
                <a:ea typeface="Times New Roman" panose="02020603050405020304" pitchFamily="18" charset="0"/>
              </a:rPr>
              <a:t>selling</a:t>
            </a:r>
            <a:r>
              <a:rPr lang="en-US" sz="3200" dirty="0">
                <a:solidFill>
                  <a:srgbClr val="000000"/>
                </a:solidFill>
                <a:effectLst/>
                <a:latin typeface="Times New Roman" panose="02020603050405020304" pitchFamily="18" charset="0"/>
                <a:ea typeface="Times New Roman" panose="02020603050405020304" pitchFamily="18" charset="0"/>
              </a:rPr>
              <a:t> ice cream and </a:t>
            </a:r>
            <a:r>
              <a:rPr lang="en-US" sz="3200" b="1" i="1" dirty="0">
                <a:solidFill>
                  <a:srgbClr val="000000"/>
                </a:solidFill>
                <a:effectLst/>
                <a:latin typeface="Times New Roman" panose="02020603050405020304" pitchFamily="18" charset="0"/>
                <a:ea typeface="Times New Roman" panose="02020603050405020304" pitchFamily="18" charset="0"/>
              </a:rPr>
              <a:t>driving</a:t>
            </a:r>
            <a:r>
              <a:rPr lang="en-US" sz="3200" dirty="0">
                <a:solidFill>
                  <a:srgbClr val="000000"/>
                </a:solidFill>
                <a:effectLst/>
                <a:latin typeface="Times New Roman" panose="02020603050405020304" pitchFamily="18" charset="0"/>
                <a:ea typeface="Times New Roman" panose="02020603050405020304" pitchFamily="18" charset="0"/>
              </a:rPr>
              <a:t> the processing machines allocated to women. </a:t>
            </a:r>
            <a:endParaRPr lang="fr-SN" sz="3200" dirty="0">
              <a:effectLst/>
            </a:endParaRPr>
          </a:p>
        </p:txBody>
      </p:sp>
    </p:spTree>
    <p:extLst>
      <p:ext uri="{BB962C8B-B14F-4D97-AF65-F5344CB8AC3E}">
        <p14:creationId xmlns:p14="http://schemas.microsoft.com/office/powerpoint/2010/main" val="157088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2FE526-7569-3F41-B459-EF3DA06773B2}"/>
              </a:ext>
            </a:extLst>
          </p:cNvPr>
          <p:cNvSpPr>
            <a:spLocks noGrp="1"/>
          </p:cNvSpPr>
          <p:nvPr>
            <p:ph type="title"/>
          </p:nvPr>
        </p:nvSpPr>
        <p:spPr>
          <a:xfrm>
            <a:off x="1534696" y="423519"/>
            <a:ext cx="9520158" cy="1049235"/>
          </a:xfrm>
        </p:spPr>
        <p:txBody>
          <a:bodyPr/>
          <a:lstStyle/>
          <a:p>
            <a:r>
              <a:rPr lang="fr-FR" b="1" dirty="0"/>
              <a:t>Conclusion</a:t>
            </a:r>
            <a:r>
              <a:rPr lang="fr-FR" dirty="0"/>
              <a:t> </a:t>
            </a:r>
          </a:p>
        </p:txBody>
      </p:sp>
      <p:sp>
        <p:nvSpPr>
          <p:cNvPr id="3" name="Espace réservé du contenu 2">
            <a:extLst>
              <a:ext uri="{FF2B5EF4-FFF2-40B4-BE49-F238E27FC236}">
                <a16:creationId xmlns:a16="http://schemas.microsoft.com/office/drawing/2014/main" id="{078BFB5A-80E8-C94B-817F-41EE3FE631AA}"/>
              </a:ext>
            </a:extLst>
          </p:cNvPr>
          <p:cNvSpPr>
            <a:spLocks noGrp="1"/>
          </p:cNvSpPr>
          <p:nvPr>
            <p:ph idx="1"/>
          </p:nvPr>
        </p:nvSpPr>
        <p:spPr>
          <a:xfrm>
            <a:off x="1534696" y="2015732"/>
            <a:ext cx="10047704" cy="4037749"/>
          </a:xfrm>
        </p:spPr>
        <p:txBody>
          <a:bodyPr>
            <a:normAutofit fontScale="85000" lnSpcReduction="20000"/>
          </a:bodyPr>
          <a:lstStyle/>
          <a:p>
            <a:pPr algn="just">
              <a:lnSpc>
                <a:spcPct val="100000"/>
              </a:lnSpc>
            </a:pPr>
            <a:r>
              <a:rPr lang="en-US" sz="3200" dirty="0">
                <a:solidFill>
                  <a:srgbClr val="000000"/>
                </a:solidFill>
                <a:effectLst/>
                <a:latin typeface="Times New Roman" panose="02020603050405020304" pitchFamily="18" charset="0"/>
                <a:ea typeface="Times New Roman" panose="02020603050405020304" pitchFamily="18" charset="0"/>
              </a:rPr>
              <a:t>The PUDC was partly successful in developing basic infrastructure and services, in particular, energy access often reduced gender constraints.</a:t>
            </a:r>
          </a:p>
          <a:p>
            <a:pPr marL="0" indent="0" algn="just">
              <a:lnSpc>
                <a:spcPct val="100000"/>
              </a:lnSpc>
              <a:buNone/>
            </a:pPr>
            <a:endParaRPr lang="en-US" sz="3200" dirty="0">
              <a:solidFill>
                <a:srgbClr val="000000"/>
              </a:solidFill>
              <a:effectLst/>
              <a:latin typeface="Times New Roman" panose="02020603050405020304" pitchFamily="18" charset="0"/>
              <a:ea typeface="Times New Roman" panose="02020603050405020304" pitchFamily="18" charset="0"/>
            </a:endParaRPr>
          </a:p>
          <a:p>
            <a:pPr algn="just">
              <a:lnSpc>
                <a:spcPct val="100000"/>
              </a:lnSpc>
            </a:pPr>
            <a:r>
              <a:rPr lang="en-US" sz="3200" dirty="0">
                <a:solidFill>
                  <a:srgbClr val="000000"/>
                </a:solidFill>
                <a:effectLst/>
                <a:latin typeface="Times New Roman" panose="02020603050405020304" pitchFamily="18" charset="0"/>
                <a:ea typeface="Times New Roman" panose="02020603050405020304" pitchFamily="18" charset="0"/>
              </a:rPr>
              <a:t>We have found that the </a:t>
            </a:r>
            <a:r>
              <a:rPr lang="en-US" sz="3200" dirty="0" err="1">
                <a:solidFill>
                  <a:srgbClr val="000000"/>
                </a:solidFill>
                <a:effectLst/>
                <a:latin typeface="Times New Roman" panose="02020603050405020304" pitchFamily="18" charset="0"/>
                <a:ea typeface="Times New Roman" panose="02020603050405020304" pitchFamily="18" charset="0"/>
              </a:rPr>
              <a:t>programme's</a:t>
            </a:r>
            <a:r>
              <a:rPr lang="en-US" sz="3200" dirty="0">
                <a:solidFill>
                  <a:srgbClr val="000000"/>
                </a:solidFill>
                <a:effectLst/>
                <a:latin typeface="Times New Roman" panose="02020603050405020304" pitchFamily="18" charset="0"/>
                <a:ea typeface="Times New Roman" panose="02020603050405020304" pitchFamily="18" charset="0"/>
              </a:rPr>
              <a:t> objectives of improving the living conditions of communities and gender, women in particular are being achieved to some extent.</a:t>
            </a:r>
          </a:p>
          <a:p>
            <a:pPr algn="just">
              <a:lnSpc>
                <a:spcPct val="100000"/>
              </a:lnSpc>
            </a:pPr>
            <a:endParaRPr lang="en-US" sz="3200" dirty="0">
              <a:solidFill>
                <a:srgbClr val="000000"/>
              </a:solidFill>
              <a:effectLst/>
              <a:latin typeface="Times New Roman" panose="02020603050405020304" pitchFamily="18" charset="0"/>
              <a:ea typeface="Times New Roman" panose="02020603050405020304" pitchFamily="18" charset="0"/>
            </a:endParaRPr>
          </a:p>
          <a:p>
            <a:pPr algn="just">
              <a:lnSpc>
                <a:spcPct val="100000"/>
              </a:lnSpc>
            </a:pPr>
            <a:r>
              <a:rPr lang="en-US" sz="3200" dirty="0">
                <a:solidFill>
                  <a:srgbClr val="000000"/>
                </a:solidFill>
                <a:effectLst/>
                <a:latin typeface="Times New Roman" panose="02020603050405020304" pitchFamily="18" charset="0"/>
                <a:ea typeface="Times New Roman" panose="02020603050405020304" pitchFamily="18" charset="0"/>
              </a:rPr>
              <a:t>These findings highlight the opportunities but also the substantial challenges of the energy transition to address climate change.</a:t>
            </a:r>
            <a:endParaRPr lang="fr-FR" sz="3200" dirty="0"/>
          </a:p>
        </p:txBody>
      </p:sp>
    </p:spTree>
    <p:extLst>
      <p:ext uri="{BB962C8B-B14F-4D97-AF65-F5344CB8AC3E}">
        <p14:creationId xmlns:p14="http://schemas.microsoft.com/office/powerpoint/2010/main" val="71190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E58B2-5896-0A43-9EF5-BFA094D412C7}"/>
              </a:ext>
            </a:extLst>
          </p:cNvPr>
          <p:cNvSpPr>
            <a:spLocks noGrp="1"/>
          </p:cNvSpPr>
          <p:nvPr>
            <p:ph type="title"/>
          </p:nvPr>
        </p:nvSpPr>
        <p:spPr>
          <a:xfrm>
            <a:off x="2354817" y="260393"/>
            <a:ext cx="7132226" cy="1049235"/>
          </a:xfrm>
        </p:spPr>
        <p:txBody>
          <a:bodyPr/>
          <a:lstStyle/>
          <a:p>
            <a:pPr algn="ctr"/>
            <a:r>
              <a:rPr lang="fr-FR" b="1" dirty="0" err="1"/>
              <a:t>Thank</a:t>
            </a:r>
            <a:r>
              <a:rPr lang="fr-FR" b="1" dirty="0"/>
              <a:t> </a:t>
            </a:r>
            <a:r>
              <a:rPr lang="fr-FR" b="1" dirty="0" err="1"/>
              <a:t>you</a:t>
            </a:r>
            <a:r>
              <a:rPr lang="fr-FR" b="1" dirty="0"/>
              <a:t> for </a:t>
            </a:r>
            <a:r>
              <a:rPr lang="fr-FR" b="1" dirty="0" err="1"/>
              <a:t>your</a:t>
            </a:r>
            <a:r>
              <a:rPr lang="fr-FR" b="1" dirty="0"/>
              <a:t> attention</a:t>
            </a:r>
          </a:p>
        </p:txBody>
      </p:sp>
      <p:pic>
        <p:nvPicPr>
          <p:cNvPr id="4" name="Image 3">
            <a:extLst>
              <a:ext uri="{FF2B5EF4-FFF2-40B4-BE49-F238E27FC236}">
                <a16:creationId xmlns:a16="http://schemas.microsoft.com/office/drawing/2014/main" id="{FE65F18B-A6CE-6545-B7CC-E8F1A75FF3D5}"/>
              </a:ext>
            </a:extLst>
          </p:cNvPr>
          <p:cNvPicPr>
            <a:picLocks noChangeAspect="1"/>
          </p:cNvPicPr>
          <p:nvPr/>
        </p:nvPicPr>
        <p:blipFill>
          <a:blip r:embed="rId2"/>
          <a:stretch>
            <a:fillRect/>
          </a:stretch>
        </p:blipFill>
        <p:spPr>
          <a:xfrm>
            <a:off x="2354817" y="1309628"/>
            <a:ext cx="7306017" cy="4690845"/>
          </a:xfrm>
          <a:prstGeom prst="rect">
            <a:avLst/>
          </a:prstGeom>
        </p:spPr>
      </p:pic>
    </p:spTree>
    <p:extLst>
      <p:ext uri="{BB962C8B-B14F-4D97-AF65-F5344CB8AC3E}">
        <p14:creationId xmlns:p14="http://schemas.microsoft.com/office/powerpoint/2010/main" val="81068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E583-AF78-B44F-AF1E-B4E87C5F1324}"/>
              </a:ext>
            </a:extLst>
          </p:cNvPr>
          <p:cNvSpPr>
            <a:spLocks noGrp="1"/>
          </p:cNvSpPr>
          <p:nvPr>
            <p:ph type="title"/>
          </p:nvPr>
        </p:nvSpPr>
        <p:spPr/>
        <p:txBody>
          <a:bodyPr/>
          <a:lstStyle/>
          <a:p>
            <a:r>
              <a:rPr lang="fr-FR" dirty="0"/>
              <a:t>Plan de communication</a:t>
            </a:r>
          </a:p>
        </p:txBody>
      </p:sp>
      <p:sp>
        <p:nvSpPr>
          <p:cNvPr id="3" name="Espace réservé du contenu 2">
            <a:extLst>
              <a:ext uri="{FF2B5EF4-FFF2-40B4-BE49-F238E27FC236}">
                <a16:creationId xmlns:a16="http://schemas.microsoft.com/office/drawing/2014/main" id="{CF83FEC7-FC15-5E4E-91A9-30F14C7B6786}"/>
              </a:ext>
            </a:extLst>
          </p:cNvPr>
          <p:cNvSpPr>
            <a:spLocks noGrp="1"/>
          </p:cNvSpPr>
          <p:nvPr>
            <p:ph idx="1"/>
          </p:nvPr>
        </p:nvSpPr>
        <p:spPr/>
        <p:txBody>
          <a:bodyPr>
            <a:normAutofit/>
          </a:bodyPr>
          <a:lstStyle/>
          <a:p>
            <a:r>
              <a:rPr lang="fr-FR" sz="2800" dirty="0"/>
              <a:t>Contexte </a:t>
            </a:r>
          </a:p>
          <a:p>
            <a:r>
              <a:rPr lang="fr-FR" sz="2800" dirty="0"/>
              <a:t>Objectifs </a:t>
            </a:r>
          </a:p>
          <a:p>
            <a:r>
              <a:rPr lang="fr-FR" sz="2800" dirty="0"/>
              <a:t>Méthodes </a:t>
            </a:r>
          </a:p>
          <a:p>
            <a:r>
              <a:rPr lang="fr-FR" sz="2800" dirty="0"/>
              <a:t>Résultats </a:t>
            </a:r>
          </a:p>
          <a:p>
            <a:r>
              <a:rPr lang="fr-FR" sz="2800" dirty="0"/>
              <a:t>Conclusion</a:t>
            </a:r>
          </a:p>
        </p:txBody>
      </p:sp>
    </p:spTree>
    <p:extLst>
      <p:ext uri="{BB962C8B-B14F-4D97-AF65-F5344CB8AC3E}">
        <p14:creationId xmlns:p14="http://schemas.microsoft.com/office/powerpoint/2010/main" val="335963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0ABAA2-6E9B-1245-8ACB-1370043115A0}"/>
              </a:ext>
            </a:extLst>
          </p:cNvPr>
          <p:cNvSpPr>
            <a:spLocks noGrp="1"/>
          </p:cNvSpPr>
          <p:nvPr>
            <p:ph type="title"/>
          </p:nvPr>
        </p:nvSpPr>
        <p:spPr>
          <a:xfrm>
            <a:off x="1451579" y="1126435"/>
            <a:ext cx="9603275" cy="727319"/>
          </a:xfrm>
        </p:spPr>
        <p:txBody>
          <a:bodyPr/>
          <a:lstStyle/>
          <a:p>
            <a:r>
              <a:rPr lang="fr-FR" dirty="0"/>
              <a:t>Contexte </a:t>
            </a:r>
            <a:r>
              <a:rPr lang="fr-FR" dirty="0" err="1"/>
              <a:t>energetique</a:t>
            </a:r>
            <a:r>
              <a:rPr lang="fr-FR" dirty="0"/>
              <a:t> Sénégal</a:t>
            </a:r>
          </a:p>
        </p:txBody>
      </p:sp>
      <p:sp>
        <p:nvSpPr>
          <p:cNvPr id="3" name="Espace réservé du contenu 2">
            <a:extLst>
              <a:ext uri="{FF2B5EF4-FFF2-40B4-BE49-F238E27FC236}">
                <a16:creationId xmlns:a16="http://schemas.microsoft.com/office/drawing/2014/main" id="{0EE6206E-4B7A-9A42-8506-DAB74674F3F1}"/>
              </a:ext>
            </a:extLst>
          </p:cNvPr>
          <p:cNvSpPr>
            <a:spLocks noGrp="1"/>
          </p:cNvSpPr>
          <p:nvPr>
            <p:ph idx="1"/>
          </p:nvPr>
        </p:nvSpPr>
        <p:spPr/>
        <p:txBody>
          <a:bodyPr>
            <a:noAutofit/>
          </a:bodyPr>
          <a:lstStyle/>
          <a:p>
            <a:r>
              <a:rPr lang="en-US" sz="2800" dirty="0" err="1">
                <a:solidFill>
                  <a:srgbClr val="000000"/>
                </a:solidFill>
                <a:latin typeface="Times New Roman" panose="02020603050405020304" pitchFamily="18" charset="0"/>
                <a:ea typeface="Times New Roman" panose="02020603050405020304" pitchFamily="18" charset="0"/>
              </a:rPr>
              <a:t>Vulnérability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energetique</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structurelle</a:t>
            </a:r>
            <a:r>
              <a:rPr lang="en-US" sz="2800" dirty="0">
                <a:solidFill>
                  <a:srgbClr val="000000"/>
                </a:solidFill>
                <a:latin typeface="Times New Roman" panose="02020603050405020304" pitchFamily="18" charset="0"/>
                <a:ea typeface="Times New Roman" panose="02020603050405020304" pitchFamily="18" charset="0"/>
              </a:rPr>
              <a:t> (Choc </a:t>
            </a:r>
            <a:r>
              <a:rPr lang="en-US" sz="2800" dirty="0" err="1">
                <a:solidFill>
                  <a:srgbClr val="000000"/>
                </a:solidFill>
                <a:latin typeface="Times New Roman" panose="02020603050405020304" pitchFamily="18" charset="0"/>
                <a:ea typeface="Times New Roman" panose="02020603050405020304" pitchFamily="18" charset="0"/>
              </a:rPr>
              <a:t>pétrolier</a:t>
            </a:r>
            <a:r>
              <a:rPr lang="en-US" sz="2800" dirty="0">
                <a:solidFill>
                  <a:srgbClr val="000000"/>
                </a:solidFill>
                <a:latin typeface="Times New Roman" panose="02020603050405020304" pitchFamily="18" charset="0"/>
                <a:ea typeface="Times New Roman" panose="02020603050405020304" pitchFamily="18" charset="0"/>
              </a:rPr>
              <a:t>, 1973, PAS, </a:t>
            </a:r>
            <a:r>
              <a:rPr lang="en-US" sz="2800" dirty="0" err="1">
                <a:solidFill>
                  <a:srgbClr val="000000"/>
                </a:solidFill>
                <a:latin typeface="Times New Roman" panose="02020603050405020304" pitchFamily="18" charset="0"/>
                <a:ea typeface="Times New Roman" panose="02020603050405020304" pitchFamily="18" charset="0"/>
              </a:rPr>
              <a:t>Dévaluation</a:t>
            </a:r>
            <a:r>
              <a:rPr lang="en-US" sz="2800" dirty="0">
                <a:solidFill>
                  <a:srgbClr val="000000"/>
                </a:solidFill>
                <a:latin typeface="Times New Roman" panose="02020603050405020304" pitchFamily="18" charset="0"/>
                <a:ea typeface="Times New Roman" panose="02020603050405020304" pitchFamily="18" charset="0"/>
              </a:rPr>
              <a:t>  1994)</a:t>
            </a:r>
          </a:p>
          <a:p>
            <a:r>
              <a:rPr lang="en-US" sz="2800" dirty="0">
                <a:solidFill>
                  <a:srgbClr val="000000"/>
                </a:solidFill>
                <a:effectLst/>
                <a:latin typeface="Times New Roman" panose="02020603050405020304" pitchFamily="18" charset="0"/>
                <a:ea typeface="Times New Roman" panose="02020603050405020304" pitchFamily="18" charset="0"/>
              </a:rPr>
              <a:t>2002 Reform (liberalization of the sector and the creation of the Senegalese Rural Electrification Agency (ASER).</a:t>
            </a:r>
          </a:p>
          <a:p>
            <a:r>
              <a:rPr lang="en-US" sz="2800" dirty="0">
                <a:solidFill>
                  <a:srgbClr val="000000"/>
                </a:solidFill>
                <a:latin typeface="Times New Roman" panose="02020603050405020304" pitchFamily="18" charset="0"/>
                <a:ea typeface="Times New Roman" panose="02020603050405020304" pitchFamily="18" charset="0"/>
              </a:rPr>
              <a:t>2014 PSE, </a:t>
            </a:r>
            <a:r>
              <a:rPr lang="en-US" sz="2800" dirty="0" err="1">
                <a:solidFill>
                  <a:srgbClr val="000000"/>
                </a:solidFill>
                <a:latin typeface="Times New Roman" panose="02020603050405020304" pitchFamily="18" charset="0"/>
                <a:ea typeface="Times New Roman" panose="02020603050405020304" pitchFamily="18" charset="0"/>
              </a:rPr>
              <a:t>Matrice</a:t>
            </a:r>
            <a:r>
              <a:rPr lang="en-US" sz="2800" dirty="0">
                <a:solidFill>
                  <a:srgbClr val="000000"/>
                </a:solidFill>
                <a:latin typeface="Times New Roman" panose="02020603050405020304" pitchFamily="18" charset="0"/>
                <a:ea typeface="Times New Roman" panose="02020603050405020304" pitchFamily="18" charset="0"/>
              </a:rPr>
              <a:t> des politiques </a:t>
            </a:r>
            <a:r>
              <a:rPr lang="en-US" sz="2800" dirty="0" err="1">
                <a:solidFill>
                  <a:srgbClr val="000000"/>
                </a:solidFill>
                <a:latin typeface="Times New Roman" panose="02020603050405020304" pitchFamily="18" charset="0"/>
                <a:ea typeface="Times New Roman" panose="02020603050405020304" pitchFamily="18" charset="0"/>
              </a:rPr>
              <a:t>publiques</a:t>
            </a:r>
            <a:r>
              <a:rPr lang="en-US" sz="2800" dirty="0">
                <a:solidFill>
                  <a:srgbClr val="000000"/>
                </a:solidFill>
                <a:latin typeface="Times New Roman" panose="02020603050405020304" pitchFamily="18" charset="0"/>
                <a:ea typeface="Times New Roman" panose="02020603050405020304" pitchFamily="18" charset="0"/>
              </a:rPr>
              <a:t> (horizon 2035)</a:t>
            </a:r>
          </a:p>
          <a:p>
            <a:r>
              <a:rPr lang="en-US" sz="2800" dirty="0">
                <a:solidFill>
                  <a:srgbClr val="000000"/>
                </a:solidFill>
                <a:latin typeface="Times New Roman" panose="02020603050405020304" pitchFamily="18" charset="0"/>
                <a:ea typeface="Times New Roman" panose="02020603050405020304" pitchFamily="18" charset="0"/>
              </a:rPr>
              <a:t>2016, PUDC, electrification villages</a:t>
            </a:r>
          </a:p>
        </p:txBody>
      </p:sp>
    </p:spTree>
    <p:extLst>
      <p:ext uri="{BB962C8B-B14F-4D97-AF65-F5344CB8AC3E}">
        <p14:creationId xmlns:p14="http://schemas.microsoft.com/office/powerpoint/2010/main" val="128373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B8DF8B-94AE-D042-99E1-0DA395B05FE4}"/>
              </a:ext>
            </a:extLst>
          </p:cNvPr>
          <p:cNvSpPr>
            <a:spLocks noGrp="1"/>
          </p:cNvSpPr>
          <p:nvPr>
            <p:ph type="title"/>
          </p:nvPr>
        </p:nvSpPr>
        <p:spPr/>
        <p:txBody>
          <a:bodyPr/>
          <a:lstStyle/>
          <a:p>
            <a:r>
              <a:rPr lang="fr-FR" dirty="0"/>
              <a:t>Contexte</a:t>
            </a:r>
          </a:p>
        </p:txBody>
      </p:sp>
      <p:sp>
        <p:nvSpPr>
          <p:cNvPr id="3" name="Espace réservé du contenu 2">
            <a:extLst>
              <a:ext uri="{FF2B5EF4-FFF2-40B4-BE49-F238E27FC236}">
                <a16:creationId xmlns:a16="http://schemas.microsoft.com/office/drawing/2014/main" id="{F042AE1B-A1D6-974C-9803-FA951B7B9378}"/>
              </a:ext>
            </a:extLst>
          </p:cNvPr>
          <p:cNvSpPr>
            <a:spLocks noGrp="1"/>
          </p:cNvSpPr>
          <p:nvPr>
            <p:ph idx="1"/>
          </p:nvPr>
        </p:nvSpPr>
        <p:spPr>
          <a:xfrm>
            <a:off x="1451579" y="2015732"/>
            <a:ext cx="9603275" cy="3762216"/>
          </a:xfrm>
        </p:spPr>
        <p:txBody>
          <a:bodyPr>
            <a:normAutofit fontScale="70000" lnSpcReduction="20000"/>
          </a:bodyPr>
          <a:lstStyle/>
          <a:p>
            <a:pPr algn="just"/>
            <a:r>
              <a:rPr lang="en-US" sz="3400" dirty="0">
                <a:solidFill>
                  <a:srgbClr val="000000"/>
                </a:solidFill>
                <a:effectLst/>
                <a:latin typeface="Times New Roman" panose="02020603050405020304" pitchFamily="18" charset="0"/>
                <a:ea typeface="Times New Roman" panose="02020603050405020304" pitchFamily="18" charset="0"/>
              </a:rPr>
              <a:t>Energy poverty and access to energy are still very much marked by gender inequalities, which are amplified by climate-related risks</a:t>
            </a:r>
            <a:r>
              <a:rPr lang="fr-SN" sz="3400" dirty="0">
                <a:effectLst/>
              </a:rPr>
              <a:t> </a:t>
            </a:r>
            <a:endParaRPr lang="en-US" sz="3400" dirty="0">
              <a:solidFill>
                <a:srgbClr val="000000"/>
              </a:solidFill>
              <a:effectLst/>
              <a:latin typeface="Times New Roman" panose="02020603050405020304" pitchFamily="18" charset="0"/>
              <a:ea typeface="Times New Roman" panose="02020603050405020304" pitchFamily="18" charset="0"/>
            </a:endParaRPr>
          </a:p>
          <a:p>
            <a:pPr algn="just"/>
            <a:r>
              <a:rPr lang="en-US" sz="3400" dirty="0">
                <a:solidFill>
                  <a:srgbClr val="000000"/>
                </a:solidFill>
                <a:effectLst/>
                <a:latin typeface="Times New Roman" panose="02020603050405020304" pitchFamily="18" charset="0"/>
                <a:ea typeface="Times New Roman" panose="02020603050405020304" pitchFamily="18" charset="0"/>
              </a:rPr>
              <a:t>Literature </a:t>
            </a:r>
            <a:r>
              <a:rPr lang="en-US" sz="3400" dirty="0" err="1">
                <a:solidFill>
                  <a:srgbClr val="000000"/>
                </a:solidFill>
                <a:effectLst/>
                <a:latin typeface="Times New Roman" panose="02020603050405020304" pitchFamily="18" charset="0"/>
                <a:ea typeface="Times New Roman" panose="02020603050405020304" pitchFamily="18" charset="0"/>
              </a:rPr>
              <a:t>recognises</a:t>
            </a:r>
            <a:r>
              <a:rPr lang="en-US" sz="3400" dirty="0">
                <a:solidFill>
                  <a:srgbClr val="000000"/>
                </a:solidFill>
                <a:effectLst/>
                <a:latin typeface="Times New Roman" panose="02020603050405020304" pitchFamily="18" charset="0"/>
                <a:ea typeface="Times New Roman" panose="02020603050405020304" pitchFamily="18" charset="0"/>
              </a:rPr>
              <a:t> that climate impacts tend to exacerbate existing inequalities within societies, even at the level of gender inequalities within households (IPCC, 2022).</a:t>
            </a:r>
          </a:p>
          <a:p>
            <a:pPr algn="just"/>
            <a:r>
              <a:rPr lang="en-US" sz="3400" dirty="0">
                <a:solidFill>
                  <a:srgbClr val="000000"/>
                </a:solidFill>
                <a:effectLst/>
                <a:latin typeface="Times New Roman" panose="02020603050405020304" pitchFamily="18" charset="0"/>
                <a:ea typeface="Times New Roman" panose="02020603050405020304" pitchFamily="18" charset="0"/>
              </a:rPr>
              <a:t>The weak integration of gender policies in public policies (Muller, 2008), particularly in planning, implementation and evaluation, puts the sustainability of development projects at risk. (</a:t>
            </a:r>
            <a:r>
              <a:rPr lang="en-US" sz="3400" dirty="0" err="1">
                <a:solidFill>
                  <a:srgbClr val="000000"/>
                </a:solidFill>
                <a:effectLst/>
                <a:latin typeface="Times New Roman" panose="02020603050405020304" pitchFamily="18" charset="0"/>
                <a:ea typeface="Times New Roman" panose="02020603050405020304" pitchFamily="18" charset="0"/>
              </a:rPr>
              <a:t>Hirmer</a:t>
            </a:r>
            <a:r>
              <a:rPr lang="en-US" sz="3400" dirty="0">
                <a:solidFill>
                  <a:srgbClr val="000000"/>
                </a:solidFill>
                <a:effectLst/>
                <a:latin typeface="Times New Roman" panose="02020603050405020304" pitchFamily="18" charset="0"/>
                <a:ea typeface="Times New Roman" panose="02020603050405020304" pitchFamily="18" charset="0"/>
              </a:rPr>
              <a:t> &amp; Cruickshank, 2014; </a:t>
            </a:r>
            <a:r>
              <a:rPr lang="en-US" sz="3400" dirty="0" err="1">
                <a:solidFill>
                  <a:srgbClr val="000000"/>
                </a:solidFill>
                <a:effectLst/>
                <a:latin typeface="Times New Roman" panose="02020603050405020304" pitchFamily="18" charset="0"/>
                <a:ea typeface="Times New Roman" panose="02020603050405020304" pitchFamily="18" charset="0"/>
              </a:rPr>
              <a:t>Urmee</a:t>
            </a:r>
            <a:r>
              <a:rPr lang="en-US" sz="3400" dirty="0">
                <a:solidFill>
                  <a:srgbClr val="000000"/>
                </a:solidFill>
                <a:effectLst/>
                <a:latin typeface="Times New Roman" panose="02020603050405020304" pitchFamily="18" charset="0"/>
                <a:ea typeface="Times New Roman" panose="02020603050405020304" pitchFamily="18" charset="0"/>
              </a:rPr>
              <a:t> &amp; </a:t>
            </a:r>
            <a:r>
              <a:rPr lang="en-US" sz="3400" dirty="0" err="1">
                <a:solidFill>
                  <a:srgbClr val="000000"/>
                </a:solidFill>
                <a:effectLst/>
                <a:latin typeface="Times New Roman" panose="02020603050405020304" pitchFamily="18" charset="0"/>
                <a:ea typeface="Times New Roman" panose="02020603050405020304" pitchFamily="18" charset="0"/>
              </a:rPr>
              <a:t>Anisuzzaman</a:t>
            </a:r>
            <a:r>
              <a:rPr lang="en-US" sz="3400" dirty="0">
                <a:solidFill>
                  <a:srgbClr val="000000"/>
                </a:solidFill>
                <a:effectLst/>
                <a:latin typeface="Times New Roman" panose="02020603050405020304" pitchFamily="18" charset="0"/>
                <a:ea typeface="Times New Roman" panose="02020603050405020304" pitchFamily="18" charset="0"/>
              </a:rPr>
              <a:t>, 2016).</a:t>
            </a:r>
            <a:endParaRPr lang="fr-FR" sz="3400" dirty="0"/>
          </a:p>
          <a:p>
            <a:endParaRPr lang="fr-FR" dirty="0"/>
          </a:p>
        </p:txBody>
      </p:sp>
    </p:spTree>
    <p:extLst>
      <p:ext uri="{BB962C8B-B14F-4D97-AF65-F5344CB8AC3E}">
        <p14:creationId xmlns:p14="http://schemas.microsoft.com/office/powerpoint/2010/main" val="217085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3D6CDF-E38A-244A-B76E-0AA7DF8CE38F}"/>
              </a:ext>
            </a:extLst>
          </p:cNvPr>
          <p:cNvSpPr>
            <a:spLocks noGrp="1"/>
          </p:cNvSpPr>
          <p:nvPr>
            <p:ph type="title"/>
          </p:nvPr>
        </p:nvSpPr>
        <p:spPr/>
        <p:txBody>
          <a:bodyPr/>
          <a:lstStyle/>
          <a:p>
            <a:r>
              <a:rPr lang="fr-FR" dirty="0" err="1"/>
              <a:t>Research</a:t>
            </a:r>
            <a:r>
              <a:rPr lang="fr-FR" dirty="0"/>
              <a:t> questions</a:t>
            </a:r>
          </a:p>
        </p:txBody>
      </p:sp>
      <p:sp>
        <p:nvSpPr>
          <p:cNvPr id="3" name="Espace réservé du contenu 2">
            <a:extLst>
              <a:ext uri="{FF2B5EF4-FFF2-40B4-BE49-F238E27FC236}">
                <a16:creationId xmlns:a16="http://schemas.microsoft.com/office/drawing/2014/main" id="{711CDCEA-250B-684D-91C3-A2912BC59ED3}"/>
              </a:ext>
            </a:extLst>
          </p:cNvPr>
          <p:cNvSpPr>
            <a:spLocks noGrp="1"/>
          </p:cNvSpPr>
          <p:nvPr>
            <p:ph idx="1"/>
          </p:nvPr>
        </p:nvSpPr>
        <p:spPr/>
        <p:txBody>
          <a:bodyPr>
            <a:normAutofit/>
          </a:bodyPr>
          <a:lstStyle/>
          <a:p>
            <a:pPr marL="0" indent="0">
              <a:buNone/>
            </a:pPr>
            <a:r>
              <a:rPr lang="en-US" sz="2800" dirty="0">
                <a:solidFill>
                  <a:srgbClr val="000000"/>
                </a:solidFill>
                <a:latin typeface="Times New Roman" panose="02020603050405020304" pitchFamily="18" charset="0"/>
                <a:ea typeface="Times New Roman" panose="02020603050405020304" pitchFamily="18" charset="0"/>
              </a:rPr>
              <a:t>T</a:t>
            </a:r>
            <a:r>
              <a:rPr lang="en-US" sz="2800" dirty="0">
                <a:solidFill>
                  <a:srgbClr val="000000"/>
                </a:solidFill>
                <a:effectLst/>
                <a:latin typeface="Times New Roman" panose="02020603050405020304" pitchFamily="18" charset="0"/>
                <a:ea typeface="Times New Roman" panose="02020603050405020304" pitchFamily="18" charset="0"/>
              </a:rPr>
              <a:t>wo distinct but related </a:t>
            </a:r>
            <a:r>
              <a:rPr lang="en-US" sz="2800" dirty="0">
                <a:solidFill>
                  <a:srgbClr val="000000"/>
                </a:solidFill>
                <a:latin typeface="Times New Roman" panose="02020603050405020304" pitchFamily="18" charset="0"/>
                <a:ea typeface="Times New Roman" panose="02020603050405020304" pitchFamily="18" charset="0"/>
              </a:rPr>
              <a:t>questions to address  </a:t>
            </a:r>
            <a:endParaRPr lang="en-US" sz="2800" dirty="0">
              <a:solidFill>
                <a:srgbClr val="000000"/>
              </a:solidFill>
              <a:effectLst/>
              <a:latin typeface="Times New Roman" panose="02020603050405020304" pitchFamily="18" charset="0"/>
              <a:ea typeface="Times New Roman" panose="02020603050405020304" pitchFamily="18" charset="0"/>
            </a:endParaRPr>
          </a:p>
          <a:p>
            <a:r>
              <a:rPr lang="en-US" sz="3200" dirty="0">
                <a:solidFill>
                  <a:srgbClr val="000000"/>
                </a:solidFill>
                <a:effectLst/>
                <a:latin typeface="Times New Roman" panose="02020603050405020304" pitchFamily="18" charset="0"/>
                <a:ea typeface="Times New Roman" panose="02020603050405020304" pitchFamily="18" charset="0"/>
              </a:rPr>
              <a:t>What is the gender policy in public energy provision?</a:t>
            </a:r>
          </a:p>
          <a:p>
            <a:r>
              <a:rPr lang="en-US" sz="3200" dirty="0">
                <a:solidFill>
                  <a:srgbClr val="000000"/>
                </a:solidFill>
                <a:effectLst/>
                <a:latin typeface="Times New Roman" panose="02020603050405020304" pitchFamily="18" charset="0"/>
                <a:ea typeface="Times New Roman" panose="02020603050405020304" pitchFamily="18" charset="0"/>
              </a:rPr>
              <a:t> What are the consequences of access to energy on gender ? </a:t>
            </a:r>
            <a:endParaRPr lang="fr-FR" sz="3200" dirty="0"/>
          </a:p>
        </p:txBody>
      </p:sp>
    </p:spTree>
    <p:extLst>
      <p:ext uri="{BB962C8B-B14F-4D97-AF65-F5344CB8AC3E}">
        <p14:creationId xmlns:p14="http://schemas.microsoft.com/office/powerpoint/2010/main" val="334551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65CD6D-63FB-6246-A632-9FB66339C281}"/>
              </a:ext>
            </a:extLst>
          </p:cNvPr>
          <p:cNvSpPr>
            <a:spLocks noGrp="1"/>
          </p:cNvSpPr>
          <p:nvPr>
            <p:ph type="title"/>
          </p:nvPr>
        </p:nvSpPr>
        <p:spPr/>
        <p:txBody>
          <a:bodyPr/>
          <a:lstStyle/>
          <a:p>
            <a:r>
              <a:rPr lang="fr-FR" dirty="0"/>
              <a:t> Objectifs</a:t>
            </a:r>
          </a:p>
        </p:txBody>
      </p:sp>
      <p:sp>
        <p:nvSpPr>
          <p:cNvPr id="7" name="ZoneTexte 6">
            <a:extLst>
              <a:ext uri="{FF2B5EF4-FFF2-40B4-BE49-F238E27FC236}">
                <a16:creationId xmlns:a16="http://schemas.microsoft.com/office/drawing/2014/main" id="{83EC72F2-7B84-7A4C-9547-E02210C9DB0F}"/>
              </a:ext>
            </a:extLst>
          </p:cNvPr>
          <p:cNvSpPr txBox="1"/>
          <p:nvPr/>
        </p:nvSpPr>
        <p:spPr>
          <a:xfrm>
            <a:off x="1347244" y="2278410"/>
            <a:ext cx="10494236" cy="1569660"/>
          </a:xfrm>
          <a:prstGeom prst="rect">
            <a:avLst/>
          </a:prstGeom>
          <a:noFill/>
        </p:spPr>
        <p:txBody>
          <a:bodyPr wrap="square" rtlCol="0">
            <a:spAutoFit/>
          </a:bodyPr>
          <a:lstStyle/>
          <a:p>
            <a:pPr marL="514350" indent="-514350">
              <a:buFont typeface="+mj-lt"/>
              <a:buAutoNum type="arabicPeriod"/>
            </a:pPr>
            <a:r>
              <a:rPr lang="fr-FR" sz="3200" dirty="0"/>
              <a:t>Report on the </a:t>
            </a:r>
            <a:r>
              <a:rPr lang="fr-FR" sz="3200" dirty="0" err="1"/>
              <a:t>gender</a:t>
            </a:r>
            <a:r>
              <a:rPr lang="fr-FR" sz="3200" dirty="0"/>
              <a:t> vision of PUDC</a:t>
            </a:r>
          </a:p>
          <a:p>
            <a:pPr marL="514350" indent="-514350">
              <a:buFont typeface="+mj-lt"/>
              <a:buAutoNum type="arabicPeriod"/>
            </a:pPr>
            <a:r>
              <a:rPr lang="fr-FR" sz="3200" dirty="0"/>
              <a:t>Examine </a:t>
            </a:r>
            <a:r>
              <a:rPr lang="fr-FR" sz="3200" dirty="0" err="1"/>
              <a:t>gender</a:t>
            </a:r>
            <a:r>
              <a:rPr lang="fr-FR" sz="3200" dirty="0"/>
              <a:t> uses in </a:t>
            </a:r>
            <a:r>
              <a:rPr lang="fr-FR" sz="3200" dirty="0" err="1"/>
              <a:t>energy</a:t>
            </a:r>
            <a:r>
              <a:rPr lang="fr-FR" sz="3200" dirty="0"/>
              <a:t> </a:t>
            </a:r>
            <a:r>
              <a:rPr lang="fr-FR" sz="3200" dirty="0" err="1"/>
              <a:t>access</a:t>
            </a:r>
            <a:endParaRPr lang="fr-FR" sz="3200" dirty="0"/>
          </a:p>
          <a:p>
            <a:pPr marL="514350" indent="-514350">
              <a:buFont typeface="+mj-lt"/>
              <a:buAutoNum type="arabicPeriod"/>
            </a:pPr>
            <a:r>
              <a:rPr lang="fr-FR" sz="3200" dirty="0"/>
              <a:t>The </a:t>
            </a:r>
            <a:r>
              <a:rPr lang="fr-FR" sz="3200" dirty="0" err="1"/>
              <a:t>gender</a:t>
            </a:r>
            <a:r>
              <a:rPr lang="fr-FR" sz="3200" dirty="0"/>
              <a:t> </a:t>
            </a:r>
            <a:r>
              <a:rPr lang="fr-FR" sz="3200" dirty="0" err="1"/>
              <a:t>consequences</a:t>
            </a:r>
            <a:r>
              <a:rPr lang="fr-FR" sz="3200" dirty="0"/>
              <a:t> of </a:t>
            </a:r>
            <a:r>
              <a:rPr lang="fr-FR" sz="3200" dirty="0" err="1"/>
              <a:t>access</a:t>
            </a:r>
            <a:r>
              <a:rPr lang="fr-FR" sz="3200" dirty="0"/>
              <a:t> to </a:t>
            </a:r>
            <a:r>
              <a:rPr lang="fr-FR" sz="3200" dirty="0" err="1"/>
              <a:t>energy</a:t>
            </a:r>
            <a:endParaRPr lang="fr-FR" sz="3200" dirty="0"/>
          </a:p>
        </p:txBody>
      </p:sp>
    </p:spTree>
    <p:extLst>
      <p:ext uri="{BB962C8B-B14F-4D97-AF65-F5344CB8AC3E}">
        <p14:creationId xmlns:p14="http://schemas.microsoft.com/office/powerpoint/2010/main" val="323829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45D51-C53E-B044-BDC8-D8C9E7ACE59E}"/>
              </a:ext>
            </a:extLst>
          </p:cNvPr>
          <p:cNvSpPr>
            <a:spLocks noGrp="1"/>
          </p:cNvSpPr>
          <p:nvPr>
            <p:ph type="title"/>
          </p:nvPr>
        </p:nvSpPr>
        <p:spPr>
          <a:xfrm>
            <a:off x="1485193" y="680615"/>
            <a:ext cx="9603275" cy="1049235"/>
          </a:xfrm>
        </p:spPr>
        <p:txBody>
          <a:bodyPr/>
          <a:lstStyle/>
          <a:p>
            <a:r>
              <a:rPr lang="fr-FR" b="1" dirty="0"/>
              <a:t>Critères de sélection des sites</a:t>
            </a:r>
          </a:p>
        </p:txBody>
      </p:sp>
      <p:sp>
        <p:nvSpPr>
          <p:cNvPr id="5" name="ZoneTexte 4">
            <a:extLst>
              <a:ext uri="{FF2B5EF4-FFF2-40B4-BE49-F238E27FC236}">
                <a16:creationId xmlns:a16="http://schemas.microsoft.com/office/drawing/2014/main" id="{87598E7E-81DE-F745-BCD7-219F98902ABF}"/>
              </a:ext>
            </a:extLst>
          </p:cNvPr>
          <p:cNvSpPr txBox="1"/>
          <p:nvPr/>
        </p:nvSpPr>
        <p:spPr>
          <a:xfrm>
            <a:off x="808383" y="1905989"/>
            <a:ext cx="10956897" cy="2308324"/>
          </a:xfrm>
          <a:prstGeom prst="rect">
            <a:avLst/>
          </a:prstGeom>
          <a:noFill/>
        </p:spPr>
        <p:txBody>
          <a:bodyPr wrap="square" rtlCol="0">
            <a:spAutoFit/>
          </a:bodyPr>
          <a:lstStyle/>
          <a:p>
            <a:r>
              <a:rPr lang="en-US" sz="2400" b="1" dirty="0">
                <a:solidFill>
                  <a:srgbClr val="000000"/>
                </a:solidFill>
                <a:effectLst/>
                <a:latin typeface="Times New Roman" panose="02020603050405020304" pitchFamily="18" charset="0"/>
                <a:ea typeface="Times New Roman" panose="02020603050405020304" pitchFamily="18" charset="0"/>
              </a:rPr>
              <a:t>The selection of the survey sites was based on four criteria</a:t>
            </a:r>
            <a:r>
              <a:rPr lang="fr-SN" sz="2400" b="1" dirty="0">
                <a:effectLst/>
              </a:rPr>
              <a:t> </a:t>
            </a:r>
          </a:p>
          <a:p>
            <a:endParaRPr lang="fr-SN" sz="2400" b="1" dirty="0"/>
          </a:p>
          <a:p>
            <a:pPr marL="342900" indent="-342900">
              <a:buFont typeface="+mj-lt"/>
              <a:buAutoNum type="arabicPeriod"/>
            </a:pPr>
            <a:r>
              <a:rPr lang="en-US" sz="2400" dirty="0">
                <a:solidFill>
                  <a:srgbClr val="000000"/>
                </a:solidFill>
                <a:effectLst/>
                <a:latin typeface="Times New Roman" panose="02020603050405020304" pitchFamily="18" charset="0"/>
                <a:ea typeface="Times New Roman" panose="02020603050405020304" pitchFamily="18" charset="0"/>
              </a:rPr>
              <a:t>Be a village/commune in the northern and central region; </a:t>
            </a:r>
            <a:endParaRPr lang="en-US" sz="2400" dirty="0">
              <a:solidFill>
                <a:srgbClr val="000000"/>
              </a:solidFill>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2400" dirty="0">
                <a:solidFill>
                  <a:srgbClr val="000000"/>
                </a:solidFill>
                <a:latin typeface="Times New Roman" panose="02020603050405020304" pitchFamily="18" charset="0"/>
                <a:ea typeface="Times New Roman" panose="02020603050405020304" pitchFamily="18" charset="0"/>
              </a:rPr>
              <a:t>Be a</a:t>
            </a:r>
            <a:r>
              <a:rPr lang="en-US" sz="2400" dirty="0">
                <a:solidFill>
                  <a:srgbClr val="000000"/>
                </a:solidFill>
                <a:effectLst/>
                <a:latin typeface="Times New Roman" panose="02020603050405020304" pitchFamily="18" charset="0"/>
                <a:ea typeface="Times New Roman" panose="02020603050405020304" pitchFamily="18" charset="0"/>
              </a:rPr>
              <a:t> village/commune selected for the quantitative survey component of the project; </a:t>
            </a:r>
            <a:endParaRPr lang="en-US" sz="2400" dirty="0">
              <a:solidFill>
                <a:srgbClr val="000000"/>
              </a:solidFill>
              <a:latin typeface="Times New Roman" panose="02020603050405020304" pitchFamily="18" charset="0"/>
              <a:ea typeface="Times New Roman" panose="02020603050405020304" pitchFamily="18" charset="0"/>
            </a:endParaRPr>
          </a:p>
          <a:p>
            <a:pPr marL="342900" indent="-342900">
              <a:buFont typeface="+mj-lt"/>
              <a:buAutoNum type="arabicPeriod"/>
            </a:pPr>
            <a:r>
              <a:rPr lang="en-US" sz="2400" dirty="0">
                <a:solidFill>
                  <a:srgbClr val="000000"/>
                </a:solidFill>
                <a:effectLst/>
                <a:latin typeface="Times New Roman" panose="02020603050405020304" pitchFamily="18" charset="0"/>
                <a:ea typeface="Times New Roman" panose="02020603050405020304" pitchFamily="18" charset="0"/>
              </a:rPr>
              <a:t>Be a village/commune with a high concentration of PUDC equipment; </a:t>
            </a:r>
          </a:p>
          <a:p>
            <a:pPr marL="342900" indent="-342900">
              <a:buFont typeface="+mj-lt"/>
              <a:buAutoNum type="arabicPeriod"/>
            </a:pPr>
            <a:r>
              <a:rPr lang="en-US" sz="2400" dirty="0">
                <a:solidFill>
                  <a:srgbClr val="000000"/>
                </a:solidFill>
                <a:effectLst/>
                <a:latin typeface="Times New Roman" panose="02020603050405020304" pitchFamily="18" charset="0"/>
                <a:ea typeface="Times New Roman" panose="02020603050405020304" pitchFamily="18" charset="0"/>
              </a:rPr>
              <a:t>Be a village/commune with other interventions besides PUDC (e.g., PNDL). </a:t>
            </a:r>
            <a:endParaRPr lang="fr-FR" sz="2400" dirty="0"/>
          </a:p>
        </p:txBody>
      </p:sp>
      <p:sp>
        <p:nvSpPr>
          <p:cNvPr id="6" name="ZoneTexte 5">
            <a:extLst>
              <a:ext uri="{FF2B5EF4-FFF2-40B4-BE49-F238E27FC236}">
                <a16:creationId xmlns:a16="http://schemas.microsoft.com/office/drawing/2014/main" id="{D9F24CA6-5F36-CA47-B81D-2660B8313596}"/>
              </a:ext>
            </a:extLst>
          </p:cNvPr>
          <p:cNvSpPr txBox="1"/>
          <p:nvPr/>
        </p:nvSpPr>
        <p:spPr>
          <a:xfrm>
            <a:off x="4492487" y="1470991"/>
            <a:ext cx="184731" cy="369332"/>
          </a:xfrm>
          <a:prstGeom prst="rect">
            <a:avLst/>
          </a:prstGeom>
          <a:noFill/>
        </p:spPr>
        <p:txBody>
          <a:bodyPr wrap="none" rtlCol="0">
            <a:spAutoFit/>
          </a:bodyPr>
          <a:lstStyle/>
          <a:p>
            <a:endParaRPr lang="fr-FR" dirty="0"/>
          </a:p>
        </p:txBody>
      </p:sp>
      <p:sp>
        <p:nvSpPr>
          <p:cNvPr id="11" name="ZoneTexte 10">
            <a:extLst>
              <a:ext uri="{FF2B5EF4-FFF2-40B4-BE49-F238E27FC236}">
                <a16:creationId xmlns:a16="http://schemas.microsoft.com/office/drawing/2014/main" id="{2C0E44B4-E42B-1C45-9805-18E7B79543C7}"/>
              </a:ext>
            </a:extLst>
          </p:cNvPr>
          <p:cNvSpPr txBox="1"/>
          <p:nvPr/>
        </p:nvSpPr>
        <p:spPr>
          <a:xfrm>
            <a:off x="748748" y="5004689"/>
            <a:ext cx="10694503" cy="954107"/>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Using a combination of the CREDES (2016, 2020) and PUDC (2021) databases, </a:t>
            </a:r>
            <a:r>
              <a:rPr lang="en-US" sz="2800" b="1" dirty="0">
                <a:solidFill>
                  <a:srgbClr val="000000"/>
                </a:solidFill>
                <a:effectLst/>
                <a:latin typeface="Times New Roman" panose="02020603050405020304" pitchFamily="18" charset="0"/>
                <a:ea typeface="Times New Roman" panose="02020603050405020304" pitchFamily="18" charset="0"/>
              </a:rPr>
              <a:t>23 sites </a:t>
            </a:r>
            <a:r>
              <a:rPr lang="en-US" sz="2800" dirty="0">
                <a:solidFill>
                  <a:srgbClr val="000000"/>
                </a:solidFill>
                <a:effectLst/>
                <a:latin typeface="Times New Roman" panose="02020603050405020304" pitchFamily="18" charset="0"/>
                <a:ea typeface="Times New Roman" panose="02020603050405020304" pitchFamily="18" charset="0"/>
              </a:rPr>
              <a:t>with a diversity of PUDC facilities.</a:t>
            </a:r>
            <a:endParaRPr lang="fr-SN"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714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au 11">
            <a:extLst>
              <a:ext uri="{FF2B5EF4-FFF2-40B4-BE49-F238E27FC236}">
                <a16:creationId xmlns:a16="http://schemas.microsoft.com/office/drawing/2014/main" id="{0F0EC281-6D26-B047-88F8-2DB41B77D472}"/>
              </a:ext>
            </a:extLst>
          </p:cNvPr>
          <p:cNvGraphicFramePr>
            <a:graphicFrameLocks noGrp="1"/>
          </p:cNvGraphicFramePr>
          <p:nvPr>
            <p:extLst>
              <p:ext uri="{D42A27DB-BD31-4B8C-83A1-F6EECF244321}">
                <p14:modId xmlns:p14="http://schemas.microsoft.com/office/powerpoint/2010/main" val="2129506996"/>
              </p:ext>
            </p:extLst>
          </p:nvPr>
        </p:nvGraphicFramePr>
        <p:xfrm>
          <a:off x="1444488" y="1814425"/>
          <a:ext cx="6480312" cy="4266810"/>
        </p:xfrm>
        <a:graphic>
          <a:graphicData uri="http://schemas.openxmlformats.org/drawingml/2006/table">
            <a:tbl>
              <a:tblPr firstRow="1" firstCol="1" bandRow="1">
                <a:tableStyleId>{5C22544A-7EE6-4342-B048-85BDC9FD1C3A}</a:tableStyleId>
              </a:tblPr>
              <a:tblGrid>
                <a:gridCol w="3533129">
                  <a:extLst>
                    <a:ext uri="{9D8B030D-6E8A-4147-A177-3AD203B41FA5}">
                      <a16:colId xmlns:a16="http://schemas.microsoft.com/office/drawing/2014/main" val="2131089461"/>
                    </a:ext>
                  </a:extLst>
                </a:gridCol>
                <a:gridCol w="1414581">
                  <a:extLst>
                    <a:ext uri="{9D8B030D-6E8A-4147-A177-3AD203B41FA5}">
                      <a16:colId xmlns:a16="http://schemas.microsoft.com/office/drawing/2014/main" val="1526375668"/>
                    </a:ext>
                  </a:extLst>
                </a:gridCol>
                <a:gridCol w="1532602">
                  <a:extLst>
                    <a:ext uri="{9D8B030D-6E8A-4147-A177-3AD203B41FA5}">
                      <a16:colId xmlns:a16="http://schemas.microsoft.com/office/drawing/2014/main" val="3202144851"/>
                    </a:ext>
                  </a:extLst>
                </a:gridCol>
              </a:tblGrid>
              <a:tr h="582326">
                <a:tc>
                  <a:txBody>
                    <a:bodyPr/>
                    <a:lstStyle/>
                    <a:p>
                      <a:pPr marL="6350" indent="-6350" algn="l">
                        <a:lnSpc>
                          <a:spcPct val="107000"/>
                        </a:lnSpc>
                        <a:spcAft>
                          <a:spcPts val="25"/>
                        </a:spcAft>
                      </a:pPr>
                      <a:r>
                        <a:rPr lang="en-US" sz="2400" dirty="0">
                          <a:effectLst/>
                        </a:rPr>
                        <a:t>Data Collection Approach </a:t>
                      </a:r>
                      <a:endParaRPr lang="fr-SN" sz="2400" dirty="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1270" indent="-6350" algn="l">
                        <a:lnSpc>
                          <a:spcPct val="107000"/>
                        </a:lnSpc>
                        <a:spcAft>
                          <a:spcPts val="25"/>
                        </a:spcAft>
                      </a:pPr>
                      <a:r>
                        <a:rPr lang="en-US" sz="2400">
                          <a:effectLst/>
                        </a:rPr>
                        <a:t>Male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635" indent="-6350" algn="l">
                        <a:lnSpc>
                          <a:spcPct val="107000"/>
                        </a:lnSpc>
                        <a:spcAft>
                          <a:spcPts val="25"/>
                        </a:spcAft>
                      </a:pPr>
                      <a:r>
                        <a:rPr lang="en-US" sz="2400">
                          <a:effectLst/>
                        </a:rPr>
                        <a:t>Female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extLst>
                  <a:ext uri="{0D108BD9-81ED-4DB2-BD59-A6C34878D82A}">
                    <a16:rowId xmlns:a16="http://schemas.microsoft.com/office/drawing/2014/main" val="1694398585"/>
                  </a:ext>
                </a:extLst>
              </a:tr>
              <a:tr h="587687">
                <a:tc>
                  <a:txBody>
                    <a:bodyPr/>
                    <a:lstStyle/>
                    <a:p>
                      <a:pPr marL="6350" indent="-6350" algn="l">
                        <a:lnSpc>
                          <a:spcPct val="107000"/>
                        </a:lnSpc>
                        <a:spcAft>
                          <a:spcPts val="25"/>
                        </a:spcAft>
                      </a:pPr>
                      <a:r>
                        <a:rPr lang="en-US" sz="2400">
                          <a:effectLst/>
                        </a:rPr>
                        <a:t>Focus group discussions</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1270" indent="-6350" algn="l">
                        <a:lnSpc>
                          <a:spcPct val="107000"/>
                        </a:lnSpc>
                        <a:spcAft>
                          <a:spcPts val="25"/>
                        </a:spcAft>
                      </a:pPr>
                      <a:r>
                        <a:rPr lang="en-US" sz="2400">
                          <a:effectLst/>
                        </a:rPr>
                        <a:t>9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635" indent="-6350" algn="l">
                        <a:lnSpc>
                          <a:spcPct val="107000"/>
                        </a:lnSpc>
                        <a:spcAft>
                          <a:spcPts val="25"/>
                        </a:spcAft>
                      </a:pPr>
                      <a:r>
                        <a:rPr lang="en-US" sz="2400">
                          <a:effectLst/>
                        </a:rPr>
                        <a:t>9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extLst>
                  <a:ext uri="{0D108BD9-81ED-4DB2-BD59-A6C34878D82A}">
                    <a16:rowId xmlns:a16="http://schemas.microsoft.com/office/drawing/2014/main" val="2690895723"/>
                  </a:ext>
                </a:extLst>
              </a:tr>
              <a:tr h="582326">
                <a:tc>
                  <a:txBody>
                    <a:bodyPr/>
                    <a:lstStyle/>
                    <a:p>
                      <a:pPr marL="6350" indent="-6350" algn="l">
                        <a:lnSpc>
                          <a:spcPct val="107000"/>
                        </a:lnSpc>
                        <a:spcAft>
                          <a:spcPts val="25"/>
                        </a:spcAft>
                      </a:pPr>
                      <a:r>
                        <a:rPr lang="en-US" sz="2400">
                          <a:effectLst/>
                        </a:rPr>
                        <a:t>Individual household interviews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1270" indent="-6350" algn="l">
                        <a:lnSpc>
                          <a:spcPct val="107000"/>
                        </a:lnSpc>
                        <a:spcAft>
                          <a:spcPts val="25"/>
                        </a:spcAft>
                      </a:pPr>
                      <a:r>
                        <a:rPr lang="en-US" sz="2400">
                          <a:effectLst/>
                        </a:rPr>
                        <a:t>9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635" indent="-6350" algn="l">
                        <a:lnSpc>
                          <a:spcPct val="107000"/>
                        </a:lnSpc>
                        <a:spcAft>
                          <a:spcPts val="25"/>
                        </a:spcAft>
                      </a:pPr>
                      <a:r>
                        <a:rPr lang="en-US" sz="2400">
                          <a:effectLst/>
                        </a:rPr>
                        <a:t>9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extLst>
                  <a:ext uri="{0D108BD9-81ED-4DB2-BD59-A6C34878D82A}">
                    <a16:rowId xmlns:a16="http://schemas.microsoft.com/office/drawing/2014/main" val="3684711636"/>
                  </a:ext>
                </a:extLst>
              </a:tr>
              <a:tr h="587687">
                <a:tc>
                  <a:txBody>
                    <a:bodyPr/>
                    <a:lstStyle/>
                    <a:p>
                      <a:pPr marL="6350" indent="-6350" algn="l">
                        <a:lnSpc>
                          <a:spcPct val="107000"/>
                        </a:lnSpc>
                        <a:spcAft>
                          <a:spcPts val="25"/>
                        </a:spcAft>
                      </a:pPr>
                      <a:r>
                        <a:rPr lang="en-US" sz="2400">
                          <a:effectLst/>
                        </a:rPr>
                        <a:t>Key informant in-person interviews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1270" indent="-6350" algn="l">
                        <a:lnSpc>
                          <a:spcPct val="107000"/>
                        </a:lnSpc>
                        <a:spcAft>
                          <a:spcPts val="25"/>
                        </a:spcAft>
                      </a:pPr>
                      <a:r>
                        <a:rPr lang="en-US" sz="2400">
                          <a:effectLst/>
                        </a:rPr>
                        <a:t>7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635" indent="-6350" algn="l">
                        <a:lnSpc>
                          <a:spcPct val="107000"/>
                        </a:lnSpc>
                        <a:spcAft>
                          <a:spcPts val="25"/>
                        </a:spcAft>
                      </a:pPr>
                      <a:r>
                        <a:rPr lang="en-US" sz="2400">
                          <a:effectLst/>
                        </a:rPr>
                        <a:t>2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extLst>
                  <a:ext uri="{0D108BD9-81ED-4DB2-BD59-A6C34878D82A}">
                    <a16:rowId xmlns:a16="http://schemas.microsoft.com/office/drawing/2014/main" val="1333728284"/>
                  </a:ext>
                </a:extLst>
              </a:tr>
              <a:tr h="584114">
                <a:tc>
                  <a:txBody>
                    <a:bodyPr/>
                    <a:lstStyle/>
                    <a:p>
                      <a:pPr marL="6350" indent="-6350" algn="l">
                        <a:lnSpc>
                          <a:spcPct val="107000"/>
                        </a:lnSpc>
                        <a:spcAft>
                          <a:spcPts val="25"/>
                        </a:spcAft>
                      </a:pPr>
                      <a:r>
                        <a:rPr lang="en-US" sz="2400" dirty="0">
                          <a:effectLst/>
                        </a:rPr>
                        <a:t>Key informant online interviews </a:t>
                      </a:r>
                      <a:endParaRPr lang="fr-SN" sz="2400" dirty="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1270" indent="-6350" algn="l">
                        <a:lnSpc>
                          <a:spcPct val="107000"/>
                        </a:lnSpc>
                        <a:spcAft>
                          <a:spcPts val="25"/>
                        </a:spcAft>
                      </a:pPr>
                      <a:r>
                        <a:rPr lang="en-US" sz="2400" dirty="0">
                          <a:effectLst/>
                        </a:rPr>
                        <a:t>6 </a:t>
                      </a:r>
                      <a:endParaRPr lang="fr-SN" sz="2400" dirty="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635" indent="-6350" algn="l">
                        <a:lnSpc>
                          <a:spcPct val="107000"/>
                        </a:lnSpc>
                        <a:spcAft>
                          <a:spcPts val="25"/>
                        </a:spcAft>
                      </a:pPr>
                      <a:r>
                        <a:rPr lang="en-US" sz="2400">
                          <a:effectLst/>
                        </a:rPr>
                        <a:t>6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extLst>
                  <a:ext uri="{0D108BD9-81ED-4DB2-BD59-A6C34878D82A}">
                    <a16:rowId xmlns:a16="http://schemas.microsoft.com/office/drawing/2014/main" val="84575554"/>
                  </a:ext>
                </a:extLst>
              </a:tr>
              <a:tr h="587687">
                <a:tc>
                  <a:txBody>
                    <a:bodyPr/>
                    <a:lstStyle/>
                    <a:p>
                      <a:pPr marL="6350" indent="-6350" algn="l">
                        <a:lnSpc>
                          <a:spcPct val="107000"/>
                        </a:lnSpc>
                        <a:spcAft>
                          <a:spcPts val="25"/>
                        </a:spcAft>
                      </a:pPr>
                      <a:r>
                        <a:rPr lang="en-US" sz="2400">
                          <a:effectLst/>
                        </a:rPr>
                        <a:t>Total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1270" indent="-6350" algn="l">
                        <a:lnSpc>
                          <a:spcPct val="107000"/>
                        </a:lnSpc>
                        <a:spcAft>
                          <a:spcPts val="25"/>
                        </a:spcAft>
                      </a:pPr>
                      <a:r>
                        <a:rPr lang="en-US" sz="2400">
                          <a:effectLst/>
                        </a:rPr>
                        <a:t>41 </a:t>
                      </a:r>
                      <a:endParaRPr lang="fr-SN" sz="240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tc>
                  <a:txBody>
                    <a:bodyPr/>
                    <a:lstStyle/>
                    <a:p>
                      <a:pPr marL="635" indent="-6350" algn="l">
                        <a:lnSpc>
                          <a:spcPct val="107000"/>
                        </a:lnSpc>
                        <a:spcAft>
                          <a:spcPts val="25"/>
                        </a:spcAft>
                      </a:pPr>
                      <a:r>
                        <a:rPr lang="en-US" sz="2400" dirty="0">
                          <a:effectLst/>
                        </a:rPr>
                        <a:t>26 </a:t>
                      </a:r>
                      <a:endParaRPr lang="fr-SN" sz="2400" dirty="0">
                        <a:solidFill>
                          <a:srgbClr val="000000"/>
                        </a:solidFill>
                        <a:effectLst/>
                        <a:latin typeface="Times New Roman" panose="02020603050405020304" pitchFamily="18" charset="0"/>
                        <a:ea typeface="Times New Roman" panose="02020603050405020304" pitchFamily="18" charset="0"/>
                      </a:endParaRPr>
                    </a:p>
                  </a:txBody>
                  <a:tcPr marL="68580" marR="73025" marT="8890" marB="0"/>
                </a:tc>
                <a:extLst>
                  <a:ext uri="{0D108BD9-81ED-4DB2-BD59-A6C34878D82A}">
                    <a16:rowId xmlns:a16="http://schemas.microsoft.com/office/drawing/2014/main" val="309116180"/>
                  </a:ext>
                </a:extLst>
              </a:tr>
            </a:tbl>
          </a:graphicData>
        </a:graphic>
      </p:graphicFrame>
      <p:sp>
        <p:nvSpPr>
          <p:cNvPr id="14" name="ZoneTexte 13">
            <a:extLst>
              <a:ext uri="{FF2B5EF4-FFF2-40B4-BE49-F238E27FC236}">
                <a16:creationId xmlns:a16="http://schemas.microsoft.com/office/drawing/2014/main" id="{11F83C8D-B635-3942-AB91-D0294C3F322D}"/>
              </a:ext>
            </a:extLst>
          </p:cNvPr>
          <p:cNvSpPr txBox="1"/>
          <p:nvPr/>
        </p:nvSpPr>
        <p:spPr>
          <a:xfrm>
            <a:off x="1444488" y="604486"/>
            <a:ext cx="10522226" cy="1077218"/>
          </a:xfrm>
          <a:prstGeom prst="rect">
            <a:avLst/>
          </a:prstGeom>
          <a:noFill/>
        </p:spPr>
        <p:txBody>
          <a:bodyPr wrap="square">
            <a:spAutoFit/>
          </a:bodyPr>
          <a:lstStyle/>
          <a:p>
            <a:r>
              <a:rPr lang="en-US" sz="3200" b="1" dirty="0">
                <a:solidFill>
                  <a:srgbClr val="000000"/>
                </a:solidFill>
                <a:effectLst/>
                <a:latin typeface="Times New Roman" panose="02020603050405020304" pitchFamily="18" charset="0"/>
                <a:ea typeface="Times New Roman" panose="02020603050405020304" pitchFamily="18" charset="0"/>
              </a:rPr>
              <a:t>Distribution of respondents by gender and data collection approach </a:t>
            </a:r>
            <a:endParaRPr lang="fr-FR" sz="3200" b="1" dirty="0"/>
          </a:p>
        </p:txBody>
      </p:sp>
      <p:sp>
        <p:nvSpPr>
          <p:cNvPr id="15" name="Espace réservé du contenu 2">
            <a:extLst>
              <a:ext uri="{FF2B5EF4-FFF2-40B4-BE49-F238E27FC236}">
                <a16:creationId xmlns:a16="http://schemas.microsoft.com/office/drawing/2014/main" id="{2210FD1D-4A0F-A141-8E3C-64236640A31B}"/>
              </a:ext>
            </a:extLst>
          </p:cNvPr>
          <p:cNvSpPr txBox="1">
            <a:spLocks/>
          </p:cNvSpPr>
          <p:nvPr/>
        </p:nvSpPr>
        <p:spPr>
          <a:xfrm>
            <a:off x="8203095" y="2040834"/>
            <a:ext cx="3564835" cy="34061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400" dirty="0">
                <a:solidFill>
                  <a:srgbClr val="000000"/>
                </a:solidFill>
                <a:latin typeface="Times New Roman" panose="02020603050405020304" pitchFamily="18" charset="0"/>
                <a:ea typeface="Times New Roman" panose="02020603050405020304" pitchFamily="18" charset="0"/>
              </a:rPr>
              <a:t>The selection of interviewees was then informed by the need to sample stakeholders of the </a:t>
            </a:r>
            <a:r>
              <a:rPr lang="en-US" sz="2400" b="1" dirty="0">
                <a:solidFill>
                  <a:srgbClr val="000000"/>
                </a:solidFill>
                <a:latin typeface="Times New Roman" panose="02020603050405020304" pitchFamily="18" charset="0"/>
                <a:ea typeface="Times New Roman" panose="02020603050405020304" pitchFamily="18" charset="0"/>
              </a:rPr>
              <a:t>44 </a:t>
            </a:r>
            <a:r>
              <a:rPr lang="en-US" sz="2400" dirty="0">
                <a:solidFill>
                  <a:srgbClr val="000000"/>
                </a:solidFill>
                <a:latin typeface="Times New Roman" panose="02020603050405020304" pitchFamily="18" charset="0"/>
                <a:ea typeface="Times New Roman" panose="02020603050405020304" pitchFamily="18" charset="0"/>
              </a:rPr>
              <a:t>PUDC facilities set up in these sites during the first phase of PUDC (2016-2018) (See Table 2). </a:t>
            </a:r>
            <a:endParaRPr lang="fr-SN" sz="2400" dirty="0">
              <a:solidFill>
                <a:srgbClr val="000000"/>
              </a:solidFill>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173399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3A0A1-906C-3D4F-B4B3-A82A9265745F}"/>
              </a:ext>
            </a:extLst>
          </p:cNvPr>
          <p:cNvSpPr>
            <a:spLocks noGrp="1"/>
          </p:cNvSpPr>
          <p:nvPr>
            <p:ph type="title"/>
          </p:nvPr>
        </p:nvSpPr>
        <p:spPr>
          <a:xfrm>
            <a:off x="1822932" y="763438"/>
            <a:ext cx="9520158" cy="1049235"/>
          </a:xfrm>
        </p:spPr>
        <p:txBody>
          <a:bodyPr/>
          <a:lstStyle/>
          <a:p>
            <a:r>
              <a:rPr lang="fr-FR" b="1" dirty="0"/>
              <a:t>Résultats</a:t>
            </a:r>
          </a:p>
        </p:txBody>
      </p:sp>
    </p:spTree>
    <p:extLst>
      <p:ext uri="{BB962C8B-B14F-4D97-AF65-F5344CB8AC3E}">
        <p14:creationId xmlns:p14="http://schemas.microsoft.com/office/powerpoint/2010/main" val="1213056580"/>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ie">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{3D880C6F-6B75-0B47-9A3A-DFC9C884FEF7}tf10001119</Template>
  <TotalTime>2610</TotalTime>
  <Words>1050</Words>
  <Application>Microsoft Office PowerPoint</Application>
  <PresentationFormat>Grand écran</PresentationFormat>
  <Paragraphs>158</Paragraphs>
  <Slides>19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Palatino Linotype</vt:lpstr>
      <vt:lpstr>Times New Roman</vt:lpstr>
      <vt:lpstr>Galerie</vt:lpstr>
      <vt:lpstr>Prendre le parti des femmes: politique de genre dans le PUDC</vt:lpstr>
      <vt:lpstr>Plan de communication</vt:lpstr>
      <vt:lpstr>Contexte energetique Sénégal</vt:lpstr>
      <vt:lpstr>Contexte</vt:lpstr>
      <vt:lpstr>Research questions</vt:lpstr>
      <vt:lpstr> Objectifs</vt:lpstr>
      <vt:lpstr>Critères de sélection des sites</vt:lpstr>
      <vt:lpstr>Présentation PowerPoint</vt:lpstr>
      <vt:lpstr>Résultats</vt:lpstr>
      <vt:lpstr>1.Logiques institutionnelles dans la distribution des équipements</vt:lpstr>
      <vt:lpstr>2. Energy practices by gender and territorial inequalities </vt:lpstr>
      <vt:lpstr>Women's use of electricity: at the intersection of productive and reproductive roles </vt:lpstr>
      <vt:lpstr>Energy use by men: plural productive roles </vt:lpstr>
      <vt:lpstr>3.Social consequences of access to energy on gender .</vt:lpstr>
      <vt:lpstr>Présentation PowerPoint</vt:lpstr>
      <vt:lpstr>Présentation PowerPoint</vt:lpstr>
      <vt:lpstr>Gender negociations through households and communities </vt:lpstr>
      <vt:lpstr>Conclusion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Prendre le parti des femmes: politique de genre le PUDC</dc:title>
  <dc:creator>Microsoft Office User</dc:creator>
  <cp:lastModifiedBy>Marie Therese Daba Sene</cp:lastModifiedBy>
  <cp:revision>10</cp:revision>
  <dcterms:created xsi:type="dcterms:W3CDTF">2022-10-16T20:06:16Z</dcterms:created>
  <dcterms:modified xsi:type="dcterms:W3CDTF">2022-11-02T12:18:21Z</dcterms:modified>
</cp:coreProperties>
</file>