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6" r:id="rId1"/>
  </p:sldMasterIdLst>
  <p:notesMasterIdLst>
    <p:notesMasterId r:id="rId26"/>
  </p:notesMasterIdLst>
  <p:sldIdLst>
    <p:sldId id="256" r:id="rId2"/>
    <p:sldId id="257" r:id="rId3"/>
    <p:sldId id="259" r:id="rId4"/>
    <p:sldId id="261" r:id="rId5"/>
    <p:sldId id="260" r:id="rId6"/>
    <p:sldId id="262" r:id="rId7"/>
    <p:sldId id="264" r:id="rId8"/>
    <p:sldId id="266" r:id="rId9"/>
    <p:sldId id="263" r:id="rId10"/>
    <p:sldId id="267" r:id="rId11"/>
    <p:sldId id="268" r:id="rId12"/>
    <p:sldId id="269" r:id="rId13"/>
    <p:sldId id="277" r:id="rId14"/>
    <p:sldId id="270" r:id="rId15"/>
    <p:sldId id="271" r:id="rId16"/>
    <p:sldId id="272" r:id="rId17"/>
    <p:sldId id="273" r:id="rId18"/>
    <p:sldId id="279" r:id="rId19"/>
    <p:sldId id="274" r:id="rId20"/>
    <p:sldId id="278" r:id="rId21"/>
    <p:sldId id="276" r:id="rId22"/>
    <p:sldId id="275" r:id="rId23"/>
    <p:sldId id="265" r:id="rId24"/>
    <p:sldId id="25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51"/>
  </p:normalViewPr>
  <p:slideViewPr>
    <p:cSldViewPr snapToGrid="0" snapToObjects="1">
      <p:cViewPr varScale="1">
        <p:scale>
          <a:sx n="64" d="100"/>
          <a:sy n="64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ysClr val="windowText" lastClr="000000"/>
                </a:solidFill>
              </a:rPr>
              <a:t>REPARTITION DE LA POPULATION SELON L'ETHNIE</a:t>
            </a:r>
          </a:p>
          <a:p>
            <a:pPr>
              <a:defRPr/>
            </a:pPr>
            <a:endParaRPr lang="fr-FR"/>
          </a:p>
        </c:rich>
      </c:tx>
      <c:layout>
        <c:manualLayout>
          <c:xMode val="edge"/>
          <c:yMode val="edge"/>
          <c:x val="0.15751347576288685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8C-B14B-B9BB-63281F0165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8C-B14B-B9BB-63281F0165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8C-B14B-B9BB-63281F0165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68C-B14B-B9BB-63281F01650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68C-B14B-B9BB-63281F016500}"/>
              </c:ext>
            </c:extLst>
          </c:dPt>
          <c:dLbls>
            <c:dLbl>
              <c:idx val="1"/>
              <c:layout>
                <c:manualLayout>
                  <c:x val="-5.6527276853341329E-2"/>
                  <c:y val="-7.0618256051326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8C-B14B-B9BB-63281F016500}"/>
                </c:ext>
              </c:extLst>
            </c:dLbl>
            <c:dLbl>
              <c:idx val="4"/>
              <c:layout>
                <c:manualLayout>
                  <c:x val="-4.9255012431113875E-2"/>
                  <c:y val="2.777777777777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8C-B14B-B9BB-63281F01650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Feuil1!$A$1:$A$4</c:f>
              <c:strCache>
                <c:ptCount val="4"/>
                <c:pt idx="0">
                  <c:v>Sérères</c:v>
                </c:pt>
                <c:pt idx="1">
                  <c:v>Toucouleurs</c:v>
                </c:pt>
                <c:pt idx="2">
                  <c:v>Wolofs</c:v>
                </c:pt>
                <c:pt idx="3">
                  <c:v>Peulhs</c:v>
                </c:pt>
              </c:strCache>
            </c:strRef>
          </c:cat>
          <c:val>
            <c:numRef>
              <c:f>Feuil1!$B$1:$B$4</c:f>
              <c:numCache>
                <c:formatCode>General</c:formatCode>
                <c:ptCount val="4"/>
                <c:pt idx="0">
                  <c:v>94</c:v>
                </c:pt>
                <c:pt idx="1">
                  <c:v>3</c:v>
                </c:pt>
                <c:pt idx="2">
                  <c:v>1.5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8C-B14B-B9BB-63281F016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69352544"/>
        <c:axId val="669393264"/>
      </c:barChart>
      <c:catAx>
        <c:axId val="66935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9393264"/>
        <c:crosses val="autoZero"/>
        <c:auto val="1"/>
        <c:lblAlgn val="ctr"/>
        <c:lblOffset val="100"/>
        <c:noMultiLvlLbl val="0"/>
      </c:catAx>
      <c:valAx>
        <c:axId val="66939326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6935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ysClr val="windowText" lastClr="000000"/>
                </a:solidFill>
              </a:rPr>
              <a:t>CATÉGORIES</a:t>
            </a:r>
            <a:r>
              <a:rPr lang="fr-FR" baseline="0">
                <a:solidFill>
                  <a:sysClr val="windowText" lastClr="000000"/>
                </a:solidFill>
              </a:rPr>
              <a:t> SOCIO-PROFESSIONNELLES</a:t>
            </a:r>
            <a:endParaRPr lang="fr-FR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89655765170116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0C-BF41-A343-7B168F683AB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0C-BF41-A343-7B168F683AB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0C-BF41-A343-7B168F683AB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70C-BF41-A343-7B168F683ABA}"/>
              </c:ext>
            </c:extLst>
          </c:dPt>
          <c:dLbls>
            <c:dLbl>
              <c:idx val="1"/>
              <c:layout>
                <c:manualLayout>
                  <c:x val="-5.599888956188169E-2"/>
                  <c:y val="-3.77045056867892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0C-BF41-A343-7B168F683AB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Feuil1!$A$1:$A$3</c:f>
              <c:strCache>
                <c:ptCount val="3"/>
                <c:pt idx="0">
                  <c:v>Agro-pasteurs</c:v>
                </c:pt>
                <c:pt idx="1">
                  <c:v>Artisans</c:v>
                </c:pt>
                <c:pt idx="2">
                  <c:v>Commerçants</c:v>
                </c:pt>
              </c:strCache>
            </c:strRef>
          </c:cat>
          <c:val>
            <c:numRef>
              <c:f>Feuil1!$B$1:$B$3</c:f>
              <c:numCache>
                <c:formatCode>General</c:formatCode>
                <c:ptCount val="3"/>
                <c:pt idx="0">
                  <c:v>97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0C-BF41-A343-7B168F683A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A1689-AF9C-544F-A9D6-E2A5172B0D72}" type="doc">
      <dgm:prSet loTypeId="urn:microsoft.com/office/officeart/2005/8/layout/radial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0F6EF0B-3304-CC47-BA74-6AEA4C779C60}">
      <dgm:prSet phldrT="[Texte]"/>
      <dgm:spPr/>
      <dgm:t>
        <a:bodyPr/>
        <a:lstStyle/>
        <a:p>
          <a:r>
            <a:rPr lang="fr-FR" b="1" dirty="0">
              <a:solidFill>
                <a:sysClr val="windowText" lastClr="000000"/>
              </a:solidFill>
            </a:rPr>
            <a:t>VILLAGES ÉLECTRIFIÉS PAR LE PUDC</a:t>
          </a:r>
        </a:p>
      </dgm:t>
    </dgm:pt>
    <dgm:pt modelId="{E90923EC-08FD-A24A-86E1-FD6084204E45}" type="parTrans" cxnId="{D213CB4C-C3CD-0F4A-9917-3DA9AC05A31A}">
      <dgm:prSet/>
      <dgm:spPr/>
      <dgm:t>
        <a:bodyPr/>
        <a:lstStyle/>
        <a:p>
          <a:endParaRPr lang="fr-FR"/>
        </a:p>
      </dgm:t>
    </dgm:pt>
    <dgm:pt modelId="{A3A29F5B-816E-3F4F-B2B0-6D872F3CF7D1}" type="sibTrans" cxnId="{D213CB4C-C3CD-0F4A-9917-3DA9AC05A31A}">
      <dgm:prSet/>
      <dgm:spPr/>
      <dgm:t>
        <a:bodyPr/>
        <a:lstStyle/>
        <a:p>
          <a:endParaRPr lang="fr-FR"/>
        </a:p>
      </dgm:t>
    </dgm:pt>
    <dgm:pt modelId="{6C04E160-09D0-B545-815E-A4C9BC02D728}">
      <dgm:prSet phldrT="[Texte]" custT="1"/>
      <dgm:spPr/>
      <dgm:t>
        <a:bodyPr/>
        <a:lstStyle/>
        <a:p>
          <a:r>
            <a:rPr lang="fr-FR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SOB</a:t>
          </a:r>
          <a:endParaRPr lang="fr-FR" sz="900" dirty="0"/>
        </a:p>
      </dgm:t>
    </dgm:pt>
    <dgm:pt modelId="{B72F9999-AFC3-F646-956C-014CD5F97A0F}" type="parTrans" cxnId="{186E1543-C6EA-4A47-B0E9-8B70A98F08DA}">
      <dgm:prSet/>
      <dgm:spPr/>
      <dgm:t>
        <a:bodyPr/>
        <a:lstStyle/>
        <a:p>
          <a:endParaRPr lang="fr-FR"/>
        </a:p>
      </dgm:t>
    </dgm:pt>
    <dgm:pt modelId="{3137C1A3-E789-7247-B6A5-2086BB6B075B}" type="sibTrans" cxnId="{186E1543-C6EA-4A47-B0E9-8B70A98F08DA}">
      <dgm:prSet/>
      <dgm:spPr/>
      <dgm:t>
        <a:bodyPr/>
        <a:lstStyle/>
        <a:p>
          <a:endParaRPr lang="fr-FR"/>
        </a:p>
      </dgm:t>
    </dgm:pt>
    <dgm:pt modelId="{CCF5C1AE-B0EA-AA43-B61F-8357D6C57AA5}">
      <dgm:prSet phldrT="[Texte]" custT="1"/>
      <dgm:spPr/>
      <dgm:t>
        <a:bodyPr/>
        <a:lstStyle/>
        <a:p>
          <a:r>
            <a:rPr lang="fr-FR" sz="1200" b="1" dirty="0"/>
            <a:t>NGONINE</a:t>
          </a:r>
        </a:p>
      </dgm:t>
    </dgm:pt>
    <dgm:pt modelId="{AF4B8DD3-B15B-6742-8466-7124B97A1796}" type="parTrans" cxnId="{3ABBC704-35DD-1343-9AA6-CB052191AD16}">
      <dgm:prSet/>
      <dgm:spPr/>
      <dgm:t>
        <a:bodyPr/>
        <a:lstStyle/>
        <a:p>
          <a:endParaRPr lang="fr-FR"/>
        </a:p>
      </dgm:t>
    </dgm:pt>
    <dgm:pt modelId="{82FDB521-30F3-7749-9AE9-B97F4D373EEC}" type="sibTrans" cxnId="{3ABBC704-35DD-1343-9AA6-CB052191AD16}">
      <dgm:prSet/>
      <dgm:spPr/>
      <dgm:t>
        <a:bodyPr/>
        <a:lstStyle/>
        <a:p>
          <a:endParaRPr lang="fr-FR"/>
        </a:p>
      </dgm:t>
    </dgm:pt>
    <dgm:pt modelId="{BA659E25-8092-F24D-8423-F312B162D3DA}">
      <dgm:prSet phldrT="[Texte]" custT="1"/>
      <dgm:spPr/>
      <dgm:t>
        <a:bodyPr/>
        <a:lstStyle/>
        <a:p>
          <a:r>
            <a:rPr lang="fr-FR" sz="1200" b="1" dirty="0"/>
            <a:t>NGANGARLAME</a:t>
          </a:r>
        </a:p>
      </dgm:t>
    </dgm:pt>
    <dgm:pt modelId="{4BC4A89B-6FE6-864C-AB82-CE6F6BAF0166}" type="parTrans" cxnId="{26A34E0E-B7E6-5944-87BC-C134CD6453EA}">
      <dgm:prSet/>
      <dgm:spPr/>
      <dgm:t>
        <a:bodyPr/>
        <a:lstStyle/>
        <a:p>
          <a:endParaRPr lang="fr-FR"/>
        </a:p>
      </dgm:t>
    </dgm:pt>
    <dgm:pt modelId="{CD7A49D5-E452-E04D-8871-DA04BDF719A3}" type="sibTrans" cxnId="{26A34E0E-B7E6-5944-87BC-C134CD6453EA}">
      <dgm:prSet/>
      <dgm:spPr/>
      <dgm:t>
        <a:bodyPr/>
        <a:lstStyle/>
        <a:p>
          <a:endParaRPr lang="fr-FR"/>
        </a:p>
      </dgm:t>
    </dgm:pt>
    <dgm:pt modelId="{27E10593-099E-CE4D-B693-6CAC9AE78EA0}">
      <dgm:prSet phldrT="[Texte]" custT="1"/>
      <dgm:spPr/>
      <dgm:t>
        <a:bodyPr/>
        <a:lstStyle/>
        <a:p>
          <a:r>
            <a:rPr lang="fr-FR" sz="1200" b="1" dirty="0"/>
            <a:t>KALOM</a:t>
          </a:r>
        </a:p>
      </dgm:t>
    </dgm:pt>
    <dgm:pt modelId="{38E556CA-D2B7-2E49-BCD3-EDBB05BF5CB5}" type="parTrans" cxnId="{720094E5-C341-204F-A44D-29D37A40ACF0}">
      <dgm:prSet/>
      <dgm:spPr/>
      <dgm:t>
        <a:bodyPr/>
        <a:lstStyle/>
        <a:p>
          <a:endParaRPr lang="fr-FR"/>
        </a:p>
      </dgm:t>
    </dgm:pt>
    <dgm:pt modelId="{6F7716F3-6741-AA4F-A9AC-13A20A218206}" type="sibTrans" cxnId="{720094E5-C341-204F-A44D-29D37A40ACF0}">
      <dgm:prSet/>
      <dgm:spPr/>
      <dgm:t>
        <a:bodyPr/>
        <a:lstStyle/>
        <a:p>
          <a:endParaRPr lang="fr-FR"/>
        </a:p>
      </dgm:t>
    </dgm:pt>
    <dgm:pt modelId="{66A662CD-36C0-0F42-9BA7-FD63DA098FF3}">
      <dgm:prSet custT="1"/>
      <dgm:spPr/>
      <dgm:t>
        <a:bodyPr/>
        <a:lstStyle/>
        <a:p>
          <a:r>
            <a:rPr lang="fr-FR" sz="1200" b="1" dirty="0"/>
            <a:t>POUDAYE</a:t>
          </a:r>
        </a:p>
      </dgm:t>
    </dgm:pt>
    <dgm:pt modelId="{998384AC-8587-DF46-A57B-AD554201F957}" type="parTrans" cxnId="{8EB47C62-21D4-D143-8332-C363A928D027}">
      <dgm:prSet/>
      <dgm:spPr/>
      <dgm:t>
        <a:bodyPr/>
        <a:lstStyle/>
        <a:p>
          <a:endParaRPr lang="fr-FR"/>
        </a:p>
      </dgm:t>
    </dgm:pt>
    <dgm:pt modelId="{CE1B903D-7083-7E4D-8681-CE9E5AE3FC1E}" type="sibTrans" cxnId="{8EB47C62-21D4-D143-8332-C363A928D027}">
      <dgm:prSet/>
      <dgm:spPr/>
      <dgm:t>
        <a:bodyPr/>
        <a:lstStyle/>
        <a:p>
          <a:endParaRPr lang="fr-FR"/>
        </a:p>
      </dgm:t>
    </dgm:pt>
    <dgm:pt modelId="{BB2582E0-127C-2F4B-BC77-7814C2110930}">
      <dgm:prSet custT="1"/>
      <dgm:spPr/>
      <dgm:t>
        <a:bodyPr/>
        <a:lstStyle/>
        <a:p>
          <a:r>
            <a:rPr lang="fr-FR" sz="1200" b="1" dirty="0"/>
            <a:t>SASS NDIAFADJI</a:t>
          </a:r>
        </a:p>
      </dgm:t>
    </dgm:pt>
    <dgm:pt modelId="{306F9D84-F972-1941-AA3C-A6187CAFFAF7}" type="parTrans" cxnId="{8C193E89-3512-A640-BE1E-AD75F8C896FA}">
      <dgm:prSet/>
      <dgm:spPr/>
      <dgm:t>
        <a:bodyPr/>
        <a:lstStyle/>
        <a:p>
          <a:endParaRPr lang="fr-FR"/>
        </a:p>
      </dgm:t>
    </dgm:pt>
    <dgm:pt modelId="{8D799CB5-BD8C-F049-A1E9-C285FCB58D99}" type="sibTrans" cxnId="{8C193E89-3512-A640-BE1E-AD75F8C896FA}">
      <dgm:prSet/>
      <dgm:spPr/>
      <dgm:t>
        <a:bodyPr/>
        <a:lstStyle/>
        <a:p>
          <a:endParaRPr lang="fr-FR"/>
        </a:p>
      </dgm:t>
    </dgm:pt>
    <dgm:pt modelId="{9E938873-824E-EF48-AEE7-169040253BAD}" type="pres">
      <dgm:prSet presAssocID="{48AA1689-AF9C-544F-A9D6-E2A5172B0D7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CB19B3B-FD03-8E4F-B61D-162FE4B4C141}" type="pres">
      <dgm:prSet presAssocID="{C0F6EF0B-3304-CC47-BA74-6AEA4C779C60}" presName="centerShape" presStyleLbl="node0" presStyleIdx="0" presStyleCnt="1"/>
      <dgm:spPr/>
    </dgm:pt>
    <dgm:pt modelId="{E7E2C023-9ACA-A147-89B8-649CCB7F8A8C}" type="pres">
      <dgm:prSet presAssocID="{B72F9999-AFC3-F646-956C-014CD5F97A0F}" presName="Name9" presStyleLbl="parChTrans1D2" presStyleIdx="0" presStyleCnt="6"/>
      <dgm:spPr/>
    </dgm:pt>
    <dgm:pt modelId="{A5CEFA5F-732A-6F4F-B0FB-020B7E62A510}" type="pres">
      <dgm:prSet presAssocID="{B72F9999-AFC3-F646-956C-014CD5F97A0F}" presName="connTx" presStyleLbl="parChTrans1D2" presStyleIdx="0" presStyleCnt="6"/>
      <dgm:spPr/>
    </dgm:pt>
    <dgm:pt modelId="{930122DD-F2CA-AE40-BD79-06207DD29D38}" type="pres">
      <dgm:prSet presAssocID="{6C04E160-09D0-B545-815E-A4C9BC02D728}" presName="node" presStyleLbl="node1" presStyleIdx="0" presStyleCnt="6">
        <dgm:presLayoutVars>
          <dgm:bulletEnabled val="1"/>
        </dgm:presLayoutVars>
      </dgm:prSet>
      <dgm:spPr/>
    </dgm:pt>
    <dgm:pt modelId="{C36851EA-B32C-C24D-B845-9ACDD73C5E76}" type="pres">
      <dgm:prSet presAssocID="{AF4B8DD3-B15B-6742-8466-7124B97A1796}" presName="Name9" presStyleLbl="parChTrans1D2" presStyleIdx="1" presStyleCnt="6"/>
      <dgm:spPr/>
    </dgm:pt>
    <dgm:pt modelId="{A14C3E69-C5D0-4C47-826A-01E3830396BB}" type="pres">
      <dgm:prSet presAssocID="{AF4B8DD3-B15B-6742-8466-7124B97A1796}" presName="connTx" presStyleLbl="parChTrans1D2" presStyleIdx="1" presStyleCnt="6"/>
      <dgm:spPr/>
    </dgm:pt>
    <dgm:pt modelId="{FECD0C6A-0A25-5C47-A22E-017A9E1BAA21}" type="pres">
      <dgm:prSet presAssocID="{CCF5C1AE-B0EA-AA43-B61F-8357D6C57AA5}" presName="node" presStyleLbl="node1" presStyleIdx="1" presStyleCnt="6">
        <dgm:presLayoutVars>
          <dgm:bulletEnabled val="1"/>
        </dgm:presLayoutVars>
      </dgm:prSet>
      <dgm:spPr/>
    </dgm:pt>
    <dgm:pt modelId="{D7112881-97F9-8347-A50C-BA16A8A719BF}" type="pres">
      <dgm:prSet presAssocID="{4BC4A89B-6FE6-864C-AB82-CE6F6BAF0166}" presName="Name9" presStyleLbl="parChTrans1D2" presStyleIdx="2" presStyleCnt="6"/>
      <dgm:spPr/>
    </dgm:pt>
    <dgm:pt modelId="{33351BED-66C7-BC45-8E57-7FCA00C5297F}" type="pres">
      <dgm:prSet presAssocID="{4BC4A89B-6FE6-864C-AB82-CE6F6BAF0166}" presName="connTx" presStyleLbl="parChTrans1D2" presStyleIdx="2" presStyleCnt="6"/>
      <dgm:spPr/>
    </dgm:pt>
    <dgm:pt modelId="{B6B670DA-2151-1441-BEB1-72DB6C2779F2}" type="pres">
      <dgm:prSet presAssocID="{BA659E25-8092-F24D-8423-F312B162D3DA}" presName="node" presStyleLbl="node1" presStyleIdx="2" presStyleCnt="6">
        <dgm:presLayoutVars>
          <dgm:bulletEnabled val="1"/>
        </dgm:presLayoutVars>
      </dgm:prSet>
      <dgm:spPr/>
    </dgm:pt>
    <dgm:pt modelId="{E992119A-D416-0E40-9FE5-13615035389D}" type="pres">
      <dgm:prSet presAssocID="{38E556CA-D2B7-2E49-BCD3-EDBB05BF5CB5}" presName="Name9" presStyleLbl="parChTrans1D2" presStyleIdx="3" presStyleCnt="6"/>
      <dgm:spPr/>
    </dgm:pt>
    <dgm:pt modelId="{F8DFB611-171F-684E-875D-B9C77B4EB964}" type="pres">
      <dgm:prSet presAssocID="{38E556CA-D2B7-2E49-BCD3-EDBB05BF5CB5}" presName="connTx" presStyleLbl="parChTrans1D2" presStyleIdx="3" presStyleCnt="6"/>
      <dgm:spPr/>
    </dgm:pt>
    <dgm:pt modelId="{AA26E383-0D9A-E740-AD0C-10C30335121F}" type="pres">
      <dgm:prSet presAssocID="{27E10593-099E-CE4D-B693-6CAC9AE78EA0}" presName="node" presStyleLbl="node1" presStyleIdx="3" presStyleCnt="6">
        <dgm:presLayoutVars>
          <dgm:bulletEnabled val="1"/>
        </dgm:presLayoutVars>
      </dgm:prSet>
      <dgm:spPr/>
    </dgm:pt>
    <dgm:pt modelId="{58E342D9-52D1-F34D-A1A1-5C37FE1E0667}" type="pres">
      <dgm:prSet presAssocID="{998384AC-8587-DF46-A57B-AD554201F957}" presName="Name9" presStyleLbl="parChTrans1D2" presStyleIdx="4" presStyleCnt="6"/>
      <dgm:spPr/>
    </dgm:pt>
    <dgm:pt modelId="{CD9831FC-90D4-D847-9CD1-8EC4C2188CBF}" type="pres">
      <dgm:prSet presAssocID="{998384AC-8587-DF46-A57B-AD554201F957}" presName="connTx" presStyleLbl="parChTrans1D2" presStyleIdx="4" presStyleCnt="6"/>
      <dgm:spPr/>
    </dgm:pt>
    <dgm:pt modelId="{A61662FA-FB38-8949-9529-AF0A4F8EF716}" type="pres">
      <dgm:prSet presAssocID="{66A662CD-36C0-0F42-9BA7-FD63DA098FF3}" presName="node" presStyleLbl="node1" presStyleIdx="4" presStyleCnt="6">
        <dgm:presLayoutVars>
          <dgm:bulletEnabled val="1"/>
        </dgm:presLayoutVars>
      </dgm:prSet>
      <dgm:spPr/>
    </dgm:pt>
    <dgm:pt modelId="{F800351F-EDA3-9C4A-A76E-E311BCF15BB5}" type="pres">
      <dgm:prSet presAssocID="{306F9D84-F972-1941-AA3C-A6187CAFFAF7}" presName="Name9" presStyleLbl="parChTrans1D2" presStyleIdx="5" presStyleCnt="6"/>
      <dgm:spPr/>
    </dgm:pt>
    <dgm:pt modelId="{814B2170-97A1-BA4E-8365-55507C392EA6}" type="pres">
      <dgm:prSet presAssocID="{306F9D84-F972-1941-AA3C-A6187CAFFAF7}" presName="connTx" presStyleLbl="parChTrans1D2" presStyleIdx="5" presStyleCnt="6"/>
      <dgm:spPr/>
    </dgm:pt>
    <dgm:pt modelId="{ACBB237E-EA54-AC49-9821-C3F43EF2C4CB}" type="pres">
      <dgm:prSet presAssocID="{BB2582E0-127C-2F4B-BC77-7814C2110930}" presName="node" presStyleLbl="node1" presStyleIdx="5" presStyleCnt="6">
        <dgm:presLayoutVars>
          <dgm:bulletEnabled val="1"/>
        </dgm:presLayoutVars>
      </dgm:prSet>
      <dgm:spPr/>
    </dgm:pt>
  </dgm:ptLst>
  <dgm:cxnLst>
    <dgm:cxn modelId="{3ABBC704-35DD-1343-9AA6-CB052191AD16}" srcId="{C0F6EF0B-3304-CC47-BA74-6AEA4C779C60}" destId="{CCF5C1AE-B0EA-AA43-B61F-8357D6C57AA5}" srcOrd="1" destOrd="0" parTransId="{AF4B8DD3-B15B-6742-8466-7124B97A1796}" sibTransId="{82FDB521-30F3-7749-9AE9-B97F4D373EEC}"/>
    <dgm:cxn modelId="{26A34E0E-B7E6-5944-87BC-C134CD6453EA}" srcId="{C0F6EF0B-3304-CC47-BA74-6AEA4C779C60}" destId="{BA659E25-8092-F24D-8423-F312B162D3DA}" srcOrd="2" destOrd="0" parTransId="{4BC4A89B-6FE6-864C-AB82-CE6F6BAF0166}" sibTransId="{CD7A49D5-E452-E04D-8871-DA04BDF719A3}"/>
    <dgm:cxn modelId="{F982FB10-BD8C-C340-8996-E665CE28CD46}" type="presOf" srcId="{4BC4A89B-6FE6-864C-AB82-CE6F6BAF0166}" destId="{D7112881-97F9-8347-A50C-BA16A8A719BF}" srcOrd="0" destOrd="0" presId="urn:microsoft.com/office/officeart/2005/8/layout/radial1"/>
    <dgm:cxn modelId="{F99F5B2C-0F91-5A4D-BD51-3207FCCF3DA3}" type="presOf" srcId="{AF4B8DD3-B15B-6742-8466-7124B97A1796}" destId="{C36851EA-B32C-C24D-B845-9ACDD73C5E76}" srcOrd="0" destOrd="0" presId="urn:microsoft.com/office/officeart/2005/8/layout/radial1"/>
    <dgm:cxn modelId="{9718595C-7853-B043-B3A8-372A352510B4}" type="presOf" srcId="{998384AC-8587-DF46-A57B-AD554201F957}" destId="{CD9831FC-90D4-D847-9CD1-8EC4C2188CBF}" srcOrd="1" destOrd="0" presId="urn:microsoft.com/office/officeart/2005/8/layout/radial1"/>
    <dgm:cxn modelId="{8EB47C62-21D4-D143-8332-C363A928D027}" srcId="{C0F6EF0B-3304-CC47-BA74-6AEA4C779C60}" destId="{66A662CD-36C0-0F42-9BA7-FD63DA098FF3}" srcOrd="4" destOrd="0" parTransId="{998384AC-8587-DF46-A57B-AD554201F957}" sibTransId="{CE1B903D-7083-7E4D-8681-CE9E5AE3FC1E}"/>
    <dgm:cxn modelId="{186E1543-C6EA-4A47-B0E9-8B70A98F08DA}" srcId="{C0F6EF0B-3304-CC47-BA74-6AEA4C779C60}" destId="{6C04E160-09D0-B545-815E-A4C9BC02D728}" srcOrd="0" destOrd="0" parTransId="{B72F9999-AFC3-F646-956C-014CD5F97A0F}" sibTransId="{3137C1A3-E789-7247-B6A5-2086BB6B075B}"/>
    <dgm:cxn modelId="{C2807C67-25FA-0A4D-AEBA-40CCD31365BC}" type="presOf" srcId="{AF4B8DD3-B15B-6742-8466-7124B97A1796}" destId="{A14C3E69-C5D0-4C47-826A-01E3830396BB}" srcOrd="1" destOrd="0" presId="urn:microsoft.com/office/officeart/2005/8/layout/radial1"/>
    <dgm:cxn modelId="{483E226A-4A45-E645-91E0-BB2182B5F91A}" type="presOf" srcId="{38E556CA-D2B7-2E49-BCD3-EDBB05BF5CB5}" destId="{F8DFB611-171F-684E-875D-B9C77B4EB964}" srcOrd="1" destOrd="0" presId="urn:microsoft.com/office/officeart/2005/8/layout/radial1"/>
    <dgm:cxn modelId="{D9DB726B-10F2-A245-AFC6-26E36E0892B1}" type="presOf" srcId="{48AA1689-AF9C-544F-A9D6-E2A5172B0D72}" destId="{9E938873-824E-EF48-AEE7-169040253BAD}" srcOrd="0" destOrd="0" presId="urn:microsoft.com/office/officeart/2005/8/layout/radial1"/>
    <dgm:cxn modelId="{D213CB4C-C3CD-0F4A-9917-3DA9AC05A31A}" srcId="{48AA1689-AF9C-544F-A9D6-E2A5172B0D72}" destId="{C0F6EF0B-3304-CC47-BA74-6AEA4C779C60}" srcOrd="0" destOrd="0" parTransId="{E90923EC-08FD-A24A-86E1-FD6084204E45}" sibTransId="{A3A29F5B-816E-3F4F-B2B0-6D872F3CF7D1}"/>
    <dgm:cxn modelId="{E2ECD057-A9DE-2949-8949-8FC49122F890}" type="presOf" srcId="{66A662CD-36C0-0F42-9BA7-FD63DA098FF3}" destId="{A61662FA-FB38-8949-9529-AF0A4F8EF716}" srcOrd="0" destOrd="0" presId="urn:microsoft.com/office/officeart/2005/8/layout/radial1"/>
    <dgm:cxn modelId="{A9335B59-516F-0D46-938D-CA24DA2E59E2}" type="presOf" srcId="{6C04E160-09D0-B545-815E-A4C9BC02D728}" destId="{930122DD-F2CA-AE40-BD79-06207DD29D38}" srcOrd="0" destOrd="0" presId="urn:microsoft.com/office/officeart/2005/8/layout/radial1"/>
    <dgm:cxn modelId="{8C193E89-3512-A640-BE1E-AD75F8C896FA}" srcId="{C0F6EF0B-3304-CC47-BA74-6AEA4C779C60}" destId="{BB2582E0-127C-2F4B-BC77-7814C2110930}" srcOrd="5" destOrd="0" parTransId="{306F9D84-F972-1941-AA3C-A6187CAFFAF7}" sibTransId="{8D799CB5-BD8C-F049-A1E9-C285FCB58D99}"/>
    <dgm:cxn modelId="{7921C689-2CF3-4A4B-8E5A-5BD20D5F5F1B}" type="presOf" srcId="{306F9D84-F972-1941-AA3C-A6187CAFFAF7}" destId="{814B2170-97A1-BA4E-8365-55507C392EA6}" srcOrd="1" destOrd="0" presId="urn:microsoft.com/office/officeart/2005/8/layout/radial1"/>
    <dgm:cxn modelId="{E7E71597-1140-2946-BD21-6FC7ADFEF693}" type="presOf" srcId="{4BC4A89B-6FE6-864C-AB82-CE6F6BAF0166}" destId="{33351BED-66C7-BC45-8E57-7FCA00C5297F}" srcOrd="1" destOrd="0" presId="urn:microsoft.com/office/officeart/2005/8/layout/radial1"/>
    <dgm:cxn modelId="{F6EA819B-8D1C-DE42-AC45-C18B2BE2D722}" type="presOf" srcId="{BB2582E0-127C-2F4B-BC77-7814C2110930}" destId="{ACBB237E-EA54-AC49-9821-C3F43EF2C4CB}" srcOrd="0" destOrd="0" presId="urn:microsoft.com/office/officeart/2005/8/layout/radial1"/>
    <dgm:cxn modelId="{3B8D49A6-DB5C-1E45-AF34-A6D8CC855F9E}" type="presOf" srcId="{CCF5C1AE-B0EA-AA43-B61F-8357D6C57AA5}" destId="{FECD0C6A-0A25-5C47-A22E-017A9E1BAA21}" srcOrd="0" destOrd="0" presId="urn:microsoft.com/office/officeart/2005/8/layout/radial1"/>
    <dgm:cxn modelId="{25271BB2-74C0-8041-9D02-7ECFC0C66347}" type="presOf" srcId="{C0F6EF0B-3304-CC47-BA74-6AEA4C779C60}" destId="{5CB19B3B-FD03-8E4F-B61D-162FE4B4C141}" srcOrd="0" destOrd="0" presId="urn:microsoft.com/office/officeart/2005/8/layout/radial1"/>
    <dgm:cxn modelId="{8A109BCD-9F4F-2E4B-9964-DC9A20B7722F}" type="presOf" srcId="{BA659E25-8092-F24D-8423-F312B162D3DA}" destId="{B6B670DA-2151-1441-BEB1-72DB6C2779F2}" srcOrd="0" destOrd="0" presId="urn:microsoft.com/office/officeart/2005/8/layout/radial1"/>
    <dgm:cxn modelId="{06072AE0-9198-6540-8645-8CF154D9BDAA}" type="presOf" srcId="{27E10593-099E-CE4D-B693-6CAC9AE78EA0}" destId="{AA26E383-0D9A-E740-AD0C-10C30335121F}" srcOrd="0" destOrd="0" presId="urn:microsoft.com/office/officeart/2005/8/layout/radial1"/>
    <dgm:cxn modelId="{CDE55DE5-F353-BA48-8361-06231B595B0D}" type="presOf" srcId="{998384AC-8587-DF46-A57B-AD554201F957}" destId="{58E342D9-52D1-F34D-A1A1-5C37FE1E0667}" srcOrd="0" destOrd="0" presId="urn:microsoft.com/office/officeart/2005/8/layout/radial1"/>
    <dgm:cxn modelId="{720094E5-C341-204F-A44D-29D37A40ACF0}" srcId="{C0F6EF0B-3304-CC47-BA74-6AEA4C779C60}" destId="{27E10593-099E-CE4D-B693-6CAC9AE78EA0}" srcOrd="3" destOrd="0" parTransId="{38E556CA-D2B7-2E49-BCD3-EDBB05BF5CB5}" sibTransId="{6F7716F3-6741-AA4F-A9AC-13A20A218206}"/>
    <dgm:cxn modelId="{8B2789ED-9BE6-7041-B0A3-15A119CBE9EA}" type="presOf" srcId="{38E556CA-D2B7-2E49-BCD3-EDBB05BF5CB5}" destId="{E992119A-D416-0E40-9FE5-13615035389D}" srcOrd="0" destOrd="0" presId="urn:microsoft.com/office/officeart/2005/8/layout/radial1"/>
    <dgm:cxn modelId="{31654FF8-D014-E749-969D-EA622809E1DE}" type="presOf" srcId="{B72F9999-AFC3-F646-956C-014CD5F97A0F}" destId="{E7E2C023-9ACA-A147-89B8-649CCB7F8A8C}" srcOrd="0" destOrd="0" presId="urn:microsoft.com/office/officeart/2005/8/layout/radial1"/>
    <dgm:cxn modelId="{F78C6DFC-C870-6845-B3C9-8B63F23FE5B1}" type="presOf" srcId="{306F9D84-F972-1941-AA3C-A6187CAFFAF7}" destId="{F800351F-EDA3-9C4A-A76E-E311BCF15BB5}" srcOrd="0" destOrd="0" presId="urn:microsoft.com/office/officeart/2005/8/layout/radial1"/>
    <dgm:cxn modelId="{65E9FDFC-EE46-DC46-8F01-8AB0CDE1685F}" type="presOf" srcId="{B72F9999-AFC3-F646-956C-014CD5F97A0F}" destId="{A5CEFA5F-732A-6F4F-B0FB-020B7E62A510}" srcOrd="1" destOrd="0" presId="urn:microsoft.com/office/officeart/2005/8/layout/radial1"/>
    <dgm:cxn modelId="{D6657FB3-68B6-7D4F-88B7-F4A93D629683}" type="presParOf" srcId="{9E938873-824E-EF48-AEE7-169040253BAD}" destId="{5CB19B3B-FD03-8E4F-B61D-162FE4B4C141}" srcOrd="0" destOrd="0" presId="urn:microsoft.com/office/officeart/2005/8/layout/radial1"/>
    <dgm:cxn modelId="{501C8757-5D96-AC42-AB86-7F36789C8B4B}" type="presParOf" srcId="{9E938873-824E-EF48-AEE7-169040253BAD}" destId="{E7E2C023-9ACA-A147-89B8-649CCB7F8A8C}" srcOrd="1" destOrd="0" presId="urn:microsoft.com/office/officeart/2005/8/layout/radial1"/>
    <dgm:cxn modelId="{18419074-140C-B847-B2DB-987EE4D54716}" type="presParOf" srcId="{E7E2C023-9ACA-A147-89B8-649CCB7F8A8C}" destId="{A5CEFA5F-732A-6F4F-B0FB-020B7E62A510}" srcOrd="0" destOrd="0" presId="urn:microsoft.com/office/officeart/2005/8/layout/radial1"/>
    <dgm:cxn modelId="{720F6DF5-DA90-9A4D-99E9-CA944DD692B3}" type="presParOf" srcId="{9E938873-824E-EF48-AEE7-169040253BAD}" destId="{930122DD-F2CA-AE40-BD79-06207DD29D38}" srcOrd="2" destOrd="0" presId="urn:microsoft.com/office/officeart/2005/8/layout/radial1"/>
    <dgm:cxn modelId="{D98D5F6F-583C-BF46-9854-A33C1BB0934E}" type="presParOf" srcId="{9E938873-824E-EF48-AEE7-169040253BAD}" destId="{C36851EA-B32C-C24D-B845-9ACDD73C5E76}" srcOrd="3" destOrd="0" presId="urn:microsoft.com/office/officeart/2005/8/layout/radial1"/>
    <dgm:cxn modelId="{A001BF73-E0C1-934E-94F2-9B11AF624557}" type="presParOf" srcId="{C36851EA-B32C-C24D-B845-9ACDD73C5E76}" destId="{A14C3E69-C5D0-4C47-826A-01E3830396BB}" srcOrd="0" destOrd="0" presId="urn:microsoft.com/office/officeart/2005/8/layout/radial1"/>
    <dgm:cxn modelId="{38E98831-8607-A445-B46B-2190C69997BE}" type="presParOf" srcId="{9E938873-824E-EF48-AEE7-169040253BAD}" destId="{FECD0C6A-0A25-5C47-A22E-017A9E1BAA21}" srcOrd="4" destOrd="0" presId="urn:microsoft.com/office/officeart/2005/8/layout/radial1"/>
    <dgm:cxn modelId="{BEACF05A-14BA-B34E-AC39-59DE56C71329}" type="presParOf" srcId="{9E938873-824E-EF48-AEE7-169040253BAD}" destId="{D7112881-97F9-8347-A50C-BA16A8A719BF}" srcOrd="5" destOrd="0" presId="urn:microsoft.com/office/officeart/2005/8/layout/radial1"/>
    <dgm:cxn modelId="{4270079B-4644-0C4E-862C-2724E3698FFE}" type="presParOf" srcId="{D7112881-97F9-8347-A50C-BA16A8A719BF}" destId="{33351BED-66C7-BC45-8E57-7FCA00C5297F}" srcOrd="0" destOrd="0" presId="urn:microsoft.com/office/officeart/2005/8/layout/radial1"/>
    <dgm:cxn modelId="{783C5982-9070-5F4C-AD1E-D0F7C81AF8D1}" type="presParOf" srcId="{9E938873-824E-EF48-AEE7-169040253BAD}" destId="{B6B670DA-2151-1441-BEB1-72DB6C2779F2}" srcOrd="6" destOrd="0" presId="urn:microsoft.com/office/officeart/2005/8/layout/radial1"/>
    <dgm:cxn modelId="{FF002147-61B8-3A4C-9B71-D3CF014F5031}" type="presParOf" srcId="{9E938873-824E-EF48-AEE7-169040253BAD}" destId="{E992119A-D416-0E40-9FE5-13615035389D}" srcOrd="7" destOrd="0" presId="urn:microsoft.com/office/officeart/2005/8/layout/radial1"/>
    <dgm:cxn modelId="{3A5D1E42-D4C8-1D4E-ADA8-8BA66B893CEF}" type="presParOf" srcId="{E992119A-D416-0E40-9FE5-13615035389D}" destId="{F8DFB611-171F-684E-875D-B9C77B4EB964}" srcOrd="0" destOrd="0" presId="urn:microsoft.com/office/officeart/2005/8/layout/radial1"/>
    <dgm:cxn modelId="{8F8D3E33-847A-E440-9D19-07891DE0F2C3}" type="presParOf" srcId="{9E938873-824E-EF48-AEE7-169040253BAD}" destId="{AA26E383-0D9A-E740-AD0C-10C30335121F}" srcOrd="8" destOrd="0" presId="urn:microsoft.com/office/officeart/2005/8/layout/radial1"/>
    <dgm:cxn modelId="{974DE43C-68FE-5C48-B3C9-1AF430B23A53}" type="presParOf" srcId="{9E938873-824E-EF48-AEE7-169040253BAD}" destId="{58E342D9-52D1-F34D-A1A1-5C37FE1E0667}" srcOrd="9" destOrd="0" presId="urn:microsoft.com/office/officeart/2005/8/layout/radial1"/>
    <dgm:cxn modelId="{665884E7-D40D-0449-BB12-1BA202E75150}" type="presParOf" srcId="{58E342D9-52D1-F34D-A1A1-5C37FE1E0667}" destId="{CD9831FC-90D4-D847-9CD1-8EC4C2188CBF}" srcOrd="0" destOrd="0" presId="urn:microsoft.com/office/officeart/2005/8/layout/radial1"/>
    <dgm:cxn modelId="{D0AA41DF-522B-D745-BB59-CBD88AF8E344}" type="presParOf" srcId="{9E938873-824E-EF48-AEE7-169040253BAD}" destId="{A61662FA-FB38-8949-9529-AF0A4F8EF716}" srcOrd="10" destOrd="0" presId="urn:microsoft.com/office/officeart/2005/8/layout/radial1"/>
    <dgm:cxn modelId="{B0A1D21E-2D84-C345-998D-EBE7BB3AB0FC}" type="presParOf" srcId="{9E938873-824E-EF48-AEE7-169040253BAD}" destId="{F800351F-EDA3-9C4A-A76E-E311BCF15BB5}" srcOrd="11" destOrd="0" presId="urn:microsoft.com/office/officeart/2005/8/layout/radial1"/>
    <dgm:cxn modelId="{E97E89D1-9245-A54B-9C2D-37EA8ADC6E14}" type="presParOf" srcId="{F800351F-EDA3-9C4A-A76E-E311BCF15BB5}" destId="{814B2170-97A1-BA4E-8365-55507C392EA6}" srcOrd="0" destOrd="0" presId="urn:microsoft.com/office/officeart/2005/8/layout/radial1"/>
    <dgm:cxn modelId="{06196AC6-8241-4D43-9ADE-D7E5F2225900}" type="presParOf" srcId="{9E938873-824E-EF48-AEE7-169040253BAD}" destId="{ACBB237E-EA54-AC49-9821-C3F43EF2C4C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19B3B-FD03-8E4F-B61D-162FE4B4C141}">
      <dsp:nvSpPr>
        <dsp:cNvPr id="0" name=""/>
        <dsp:cNvSpPr/>
      </dsp:nvSpPr>
      <dsp:spPr>
        <a:xfrm>
          <a:off x="2329721" y="1582099"/>
          <a:ext cx="1200971" cy="1200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ysClr val="windowText" lastClr="000000"/>
              </a:solidFill>
            </a:rPr>
            <a:t>VILLAGES ÉLECTRIFIÉS PAR LE PUDC</a:t>
          </a:r>
        </a:p>
      </dsp:txBody>
      <dsp:txXfrm>
        <a:off x="2505599" y="1757977"/>
        <a:ext cx="849215" cy="849215"/>
      </dsp:txXfrm>
    </dsp:sp>
    <dsp:sp modelId="{E7E2C023-9ACA-A147-89B8-649CCB7F8A8C}">
      <dsp:nvSpPr>
        <dsp:cNvPr id="0" name=""/>
        <dsp:cNvSpPr/>
      </dsp:nvSpPr>
      <dsp:spPr>
        <a:xfrm rot="16200000">
          <a:off x="2748776" y="1382225"/>
          <a:ext cx="362862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362862" y="1844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921135" y="1391597"/>
        <a:ext cx="18143" cy="18143"/>
      </dsp:txXfrm>
    </dsp:sp>
    <dsp:sp modelId="{930122DD-F2CA-AE40-BD79-06207DD29D38}">
      <dsp:nvSpPr>
        <dsp:cNvPr id="0" name=""/>
        <dsp:cNvSpPr/>
      </dsp:nvSpPr>
      <dsp:spPr>
        <a:xfrm>
          <a:off x="2329721" y="18266"/>
          <a:ext cx="1200971" cy="12009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SOB</a:t>
          </a:r>
          <a:endParaRPr lang="fr-FR" sz="900" kern="1200" dirty="0"/>
        </a:p>
      </dsp:txBody>
      <dsp:txXfrm>
        <a:off x="2505599" y="194144"/>
        <a:ext cx="849215" cy="849215"/>
      </dsp:txXfrm>
    </dsp:sp>
    <dsp:sp modelId="{C36851EA-B32C-C24D-B845-9ACDD73C5E76}">
      <dsp:nvSpPr>
        <dsp:cNvPr id="0" name=""/>
        <dsp:cNvSpPr/>
      </dsp:nvSpPr>
      <dsp:spPr>
        <a:xfrm rot="19800000">
          <a:off x="3425936" y="1773183"/>
          <a:ext cx="362862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362862" y="1844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598295" y="1782555"/>
        <a:ext cx="18143" cy="18143"/>
      </dsp:txXfrm>
    </dsp:sp>
    <dsp:sp modelId="{FECD0C6A-0A25-5C47-A22E-017A9E1BAA21}">
      <dsp:nvSpPr>
        <dsp:cNvPr id="0" name=""/>
        <dsp:cNvSpPr/>
      </dsp:nvSpPr>
      <dsp:spPr>
        <a:xfrm>
          <a:off x="3684041" y="800183"/>
          <a:ext cx="1200971" cy="12009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NGONINE</a:t>
          </a:r>
        </a:p>
      </dsp:txBody>
      <dsp:txXfrm>
        <a:off x="3859919" y="976061"/>
        <a:ext cx="849215" cy="849215"/>
      </dsp:txXfrm>
    </dsp:sp>
    <dsp:sp modelId="{D7112881-97F9-8347-A50C-BA16A8A719BF}">
      <dsp:nvSpPr>
        <dsp:cNvPr id="0" name=""/>
        <dsp:cNvSpPr/>
      </dsp:nvSpPr>
      <dsp:spPr>
        <a:xfrm rot="1800000">
          <a:off x="3425936" y="2555100"/>
          <a:ext cx="362862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362862" y="1844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598295" y="2564472"/>
        <a:ext cx="18143" cy="18143"/>
      </dsp:txXfrm>
    </dsp:sp>
    <dsp:sp modelId="{B6B670DA-2151-1441-BEB1-72DB6C2779F2}">
      <dsp:nvSpPr>
        <dsp:cNvPr id="0" name=""/>
        <dsp:cNvSpPr/>
      </dsp:nvSpPr>
      <dsp:spPr>
        <a:xfrm>
          <a:off x="3684041" y="2364016"/>
          <a:ext cx="1200971" cy="12009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NGANGARLAME</a:t>
          </a:r>
        </a:p>
      </dsp:txBody>
      <dsp:txXfrm>
        <a:off x="3859919" y="2539894"/>
        <a:ext cx="849215" cy="849215"/>
      </dsp:txXfrm>
    </dsp:sp>
    <dsp:sp modelId="{E992119A-D416-0E40-9FE5-13615035389D}">
      <dsp:nvSpPr>
        <dsp:cNvPr id="0" name=""/>
        <dsp:cNvSpPr/>
      </dsp:nvSpPr>
      <dsp:spPr>
        <a:xfrm rot="5400000">
          <a:off x="2748776" y="2946058"/>
          <a:ext cx="362862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362862" y="1844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921135" y="2955430"/>
        <a:ext cx="18143" cy="18143"/>
      </dsp:txXfrm>
    </dsp:sp>
    <dsp:sp modelId="{AA26E383-0D9A-E740-AD0C-10C30335121F}">
      <dsp:nvSpPr>
        <dsp:cNvPr id="0" name=""/>
        <dsp:cNvSpPr/>
      </dsp:nvSpPr>
      <dsp:spPr>
        <a:xfrm>
          <a:off x="2329721" y="3145933"/>
          <a:ext cx="1200971" cy="12009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KALOM</a:t>
          </a:r>
        </a:p>
      </dsp:txBody>
      <dsp:txXfrm>
        <a:off x="2505599" y="3321811"/>
        <a:ext cx="849215" cy="849215"/>
      </dsp:txXfrm>
    </dsp:sp>
    <dsp:sp modelId="{58E342D9-52D1-F34D-A1A1-5C37FE1E0667}">
      <dsp:nvSpPr>
        <dsp:cNvPr id="0" name=""/>
        <dsp:cNvSpPr/>
      </dsp:nvSpPr>
      <dsp:spPr>
        <a:xfrm rot="9000000">
          <a:off x="2071616" y="2555100"/>
          <a:ext cx="362862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362862" y="1844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243976" y="2564472"/>
        <a:ext cx="18143" cy="18143"/>
      </dsp:txXfrm>
    </dsp:sp>
    <dsp:sp modelId="{A61662FA-FB38-8949-9529-AF0A4F8EF716}">
      <dsp:nvSpPr>
        <dsp:cNvPr id="0" name=""/>
        <dsp:cNvSpPr/>
      </dsp:nvSpPr>
      <dsp:spPr>
        <a:xfrm>
          <a:off x="975402" y="2364016"/>
          <a:ext cx="1200971" cy="12009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POUDAYE</a:t>
          </a:r>
        </a:p>
      </dsp:txBody>
      <dsp:txXfrm>
        <a:off x="1151280" y="2539894"/>
        <a:ext cx="849215" cy="849215"/>
      </dsp:txXfrm>
    </dsp:sp>
    <dsp:sp modelId="{F800351F-EDA3-9C4A-A76E-E311BCF15BB5}">
      <dsp:nvSpPr>
        <dsp:cNvPr id="0" name=""/>
        <dsp:cNvSpPr/>
      </dsp:nvSpPr>
      <dsp:spPr>
        <a:xfrm rot="12600000">
          <a:off x="2071616" y="1773183"/>
          <a:ext cx="362862" cy="36887"/>
        </a:xfrm>
        <a:custGeom>
          <a:avLst/>
          <a:gdLst/>
          <a:ahLst/>
          <a:cxnLst/>
          <a:rect l="0" t="0" r="0" b="0"/>
          <a:pathLst>
            <a:path>
              <a:moveTo>
                <a:pt x="0" y="18443"/>
              </a:moveTo>
              <a:lnTo>
                <a:pt x="362862" y="18443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2243976" y="1782555"/>
        <a:ext cx="18143" cy="18143"/>
      </dsp:txXfrm>
    </dsp:sp>
    <dsp:sp modelId="{ACBB237E-EA54-AC49-9821-C3F43EF2C4CB}">
      <dsp:nvSpPr>
        <dsp:cNvPr id="0" name=""/>
        <dsp:cNvSpPr/>
      </dsp:nvSpPr>
      <dsp:spPr>
        <a:xfrm>
          <a:off x="975402" y="800183"/>
          <a:ext cx="1200971" cy="12009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SASS NDIAFADJI</a:t>
          </a:r>
        </a:p>
      </dsp:txBody>
      <dsp:txXfrm>
        <a:off x="1151280" y="976061"/>
        <a:ext cx="849215" cy="849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26F2-F2C4-A743-B5A7-2782C1D81D3C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BD109-433A-804D-B0A4-918FFBFB5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5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6D6-D683-ED48-8E3A-3D556AD54F96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7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D0D9-C53F-A749-9AED-DA4361D6971A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5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16A0-76A7-1D4A-BFB3-AA1FC0C59E0D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964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B775-8683-9A46-9617-4BB4100BB81E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50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0921-A98A-7643-B33C-B9A3E6476AE7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38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C923C-E966-1148-9AC3-EA549A1A15D6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00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EF752-7CE3-6A47-8E23-BC95BC106364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0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F1CF-BC1B-5949-9F34-8B22D72DA2AF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5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1C74-C20F-024F-B3C5-3D8C2AFEAE76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3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8779A-C4F4-2D41-AF87-85A1DFEC7BD7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7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DB5A-03C6-4E4B-934F-9628020762EC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DA84-2F84-494E-9427-9EC4B75F9DAE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6436D-4B1C-634F-815C-B0F325A869FE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9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CE776-63AD-8F4B-B0F0-D0F4EECC7E82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3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D75B-9C6A-A24F-B540-B7438EF69CAE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7B8C-2079-044E-8B55-86C2CB163C39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0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7E7B3-FB32-8A42-A7E9-DDB67571BC57}" type="datetime1">
              <a:rPr lang="fr-FR" smtClean="0"/>
              <a:t>14/10/2022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0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0A022F-D5AC-7141-ADFA-9EAED2989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197404"/>
          </a:xfrm>
        </p:spPr>
        <p:txBody>
          <a:bodyPr>
            <a:normAutofit/>
          </a:bodyPr>
          <a:lstStyle/>
          <a:p>
            <a:pPr algn="ctr"/>
            <a:br>
              <a:rPr lang="fr-FR" sz="2400" b="1" dirty="0">
                <a:solidFill>
                  <a:schemeClr val="accent1"/>
                </a:solidFill>
              </a:rPr>
            </a:br>
            <a:br>
              <a:rPr lang="fr-FR" sz="2400" b="1" dirty="0">
                <a:solidFill>
                  <a:schemeClr val="accent1"/>
                </a:solidFill>
              </a:rPr>
            </a:br>
            <a:r>
              <a:rPr lang="fr-FR" sz="2400" b="1" dirty="0">
                <a:solidFill>
                  <a:schemeClr val="accent1"/>
                </a:solidFill>
              </a:rPr>
              <a:t>Atelier de clôture du projet CRDI-IFAN 2019-2022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C3211E-4A53-9C4A-AE08-F56A088DD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970117"/>
            <a:ext cx="8915399" cy="1933546"/>
          </a:xfrm>
        </p:spPr>
        <p:txBody>
          <a:bodyPr>
            <a:normAutofit fontScale="92500"/>
          </a:bodyPr>
          <a:lstStyle/>
          <a:p>
            <a:pPr algn="just"/>
            <a:r>
              <a:rPr lang="fr-FR" sz="2400" b="1" dirty="0">
                <a:solidFill>
                  <a:schemeClr val="tx1"/>
                </a:solidFill>
              </a:rPr>
              <a:t>POLITIQUES PUBLIQUES, GENRE ET ENVIRONNEMENT : </a:t>
            </a:r>
            <a:r>
              <a:rPr lang="fr-FR" sz="2400" b="1" dirty="0">
                <a:solidFill>
                  <a:schemeClr val="accent1"/>
                </a:solidFill>
              </a:rPr>
              <a:t>Analyse de l’incidence du PUDC dans la commune de Ngayokhème</a:t>
            </a:r>
            <a:endParaRPr lang="fr-FR" sz="2400" b="1" i="1" dirty="0">
              <a:solidFill>
                <a:schemeClr val="accent1"/>
              </a:solidFill>
            </a:endParaRPr>
          </a:p>
          <a:p>
            <a:pPr algn="r"/>
            <a:endParaRPr lang="fr-FR" dirty="0"/>
          </a:p>
          <a:p>
            <a:pPr algn="r"/>
            <a:r>
              <a:rPr lang="fr-FR" dirty="0">
                <a:solidFill>
                  <a:schemeClr val="accent1"/>
                </a:solidFill>
              </a:rPr>
              <a:t>Présentée par :</a:t>
            </a:r>
          </a:p>
          <a:p>
            <a:pPr algn="r"/>
            <a:r>
              <a:rPr lang="fr-FR" b="1" dirty="0">
                <a:solidFill>
                  <a:schemeClr val="tx1"/>
                </a:solidFill>
              </a:rPr>
              <a:t>Julie Madeleine T. SENE</a:t>
            </a:r>
          </a:p>
          <a:p>
            <a:pPr algn="just"/>
            <a:endParaRPr lang="fr-FR" sz="2400" b="1" dirty="0"/>
          </a:p>
          <a:p>
            <a:pPr algn="just"/>
            <a:endParaRPr lang="fr-FR" sz="2400" b="1" dirty="0"/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FCB78A17-264C-4647-8F7F-571228743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979793"/>
              </p:ext>
            </p:extLst>
          </p:nvPr>
        </p:nvGraphicFramePr>
        <p:xfrm>
          <a:off x="1582838" y="719666"/>
          <a:ext cx="89154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05">
                  <a:extLst>
                    <a:ext uri="{9D8B030D-6E8A-4147-A177-3AD203B41FA5}">
                      <a16:colId xmlns:a16="http://schemas.microsoft.com/office/drawing/2014/main" val="4105731395"/>
                    </a:ext>
                  </a:extLst>
                </a:gridCol>
                <a:gridCol w="4659086">
                  <a:extLst>
                    <a:ext uri="{9D8B030D-6E8A-4147-A177-3AD203B41FA5}">
                      <a16:colId xmlns:a16="http://schemas.microsoft.com/office/drawing/2014/main" val="3443245461"/>
                    </a:ext>
                  </a:extLst>
                </a:gridCol>
                <a:gridCol w="2061809">
                  <a:extLst>
                    <a:ext uri="{9D8B030D-6E8A-4147-A177-3AD203B41FA5}">
                      <a16:colId xmlns:a16="http://schemas.microsoft.com/office/drawing/2014/main" val="3587473444"/>
                    </a:ext>
                  </a:extLst>
                </a:gridCol>
              </a:tblGrid>
              <a:tr h="91439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Améliorer l’Impact sur le bien-être et l’égalité des sexes d’un programme sénégalais de développement sensible au climat</a:t>
                      </a:r>
                    </a:p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UCAD – UGB – UNIVERSITY OF CAPE TOWN</a:t>
                      </a:r>
                    </a:p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9471429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22AAC808-D3B3-DC40-841E-2B3200990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62" y="954337"/>
            <a:ext cx="1027667" cy="1032087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CF3D7F-B9F4-2940-B6C2-5899DD497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954337"/>
            <a:ext cx="1534886" cy="939777"/>
          </a:xfrm>
          <a:prstGeom prst="rect">
            <a:avLst/>
          </a:prstGeom>
        </p:spPr>
      </p:pic>
      <p:pic>
        <p:nvPicPr>
          <p:cNvPr id="15" name="image1.png">
            <a:extLst>
              <a:ext uri="{FF2B5EF4-FFF2-40B4-BE49-F238E27FC236}">
                <a16:creationId xmlns:a16="http://schemas.microsoft.com/office/drawing/2014/main" id="{FC5D2C43-6E1C-F64E-BE70-F67D6B8CCA40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832353" y="1049342"/>
            <a:ext cx="912001" cy="844772"/>
          </a:xfrm>
          <a:prstGeom prst="rect">
            <a:avLst/>
          </a:prstGeom>
          <a:ln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EF41C11-EF98-9F4B-86AD-18B56B5DF51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57" y="2246816"/>
            <a:ext cx="1957686" cy="10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781E629-1AA2-6D46-B62C-6597247A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images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02B8F37-4D96-C542-AC10-6FC4E924F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4513" y="1972703"/>
            <a:ext cx="3847592" cy="576262"/>
          </a:xfrm>
        </p:spPr>
        <p:txBody>
          <a:bodyPr/>
          <a:lstStyle/>
          <a:p>
            <a:r>
              <a:rPr lang="fr-FR" dirty="0"/>
              <a:t>Poudaye, Sept 2021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7A62937-2D39-D647-A243-1433E4D0B83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13" y="2549525"/>
            <a:ext cx="3352800" cy="33528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77AE0C1-3117-3742-92D8-95CC3E6C6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Ngonine, Sept 2021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3388FE2-F77E-924F-81A0-74CF9072A8BC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96" y="2545737"/>
            <a:ext cx="3352800" cy="33528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831EEB5-0A6C-994D-8C3C-C5AFDA132D6A}"/>
              </a:ext>
            </a:extLst>
          </p:cNvPr>
          <p:cNvSpPr txBox="1"/>
          <p:nvPr/>
        </p:nvSpPr>
        <p:spPr>
          <a:xfrm>
            <a:off x="609600" y="8708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1D11028-6A30-3648-B572-67C06231FED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334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840AABE-6941-E441-9F82-C2BF4E45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Consistance des travaux dans le village de Sob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7CD688-0857-6A4E-BC35-8FC00F9A4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Réseau MT AÉRIEN</a:t>
            </a:r>
          </a:p>
        </p:txBody>
      </p:sp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D8BA776B-6E20-124F-9D33-7180B5609D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5897777"/>
              </p:ext>
            </p:extLst>
          </p:nvPr>
        </p:nvGraphicFramePr>
        <p:xfrm>
          <a:off x="1839686" y="2549525"/>
          <a:ext cx="5092927" cy="216884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092927">
                  <a:extLst>
                    <a:ext uri="{9D8B030D-6E8A-4147-A177-3AD203B41FA5}">
                      <a16:colId xmlns:a16="http://schemas.microsoft.com/office/drawing/2014/main" val="37675895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01 poteau béton 12B2000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676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01 poteau béton 12B1600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8634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06 poteaux béton 12B1250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71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34 poteaux bétons 12AR400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565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02 armements simple ancrage e= 1,70m + Isolateurs composites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089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07 armements double ancrage e= 1.70m + Isolateurs composites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38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34 armements triangle avec isolateurs VHT composites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629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12687 ml de câble Almélec 54.6 mm2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661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01 AICM complet 36KV + MALT + plateforme de manœuvre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042006"/>
                  </a:ext>
                </a:extLst>
              </a:tr>
            </a:tbl>
          </a:graphicData>
        </a:graphic>
      </p:graphicFrame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85340AE-DAFC-3B47-92EC-AE77C7723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71657" y="1969475"/>
            <a:ext cx="4233973" cy="576262"/>
          </a:xfrm>
        </p:spPr>
        <p:txBody>
          <a:bodyPr/>
          <a:lstStyle/>
          <a:p>
            <a:r>
              <a:rPr lang="fr-FR" dirty="0"/>
              <a:t>Equipements électronique</a:t>
            </a:r>
          </a:p>
        </p:txBody>
      </p:sp>
      <p:graphicFrame>
        <p:nvGraphicFramePr>
          <p:cNvPr id="16" name="Espace réservé du contenu 15">
            <a:extLst>
              <a:ext uri="{FF2B5EF4-FFF2-40B4-BE49-F238E27FC236}">
                <a16:creationId xmlns:a16="http://schemas.microsoft.com/office/drawing/2014/main" id="{C9BF6424-2AE9-B643-B8D5-8B0335FD6B8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06705506"/>
              </p:ext>
            </p:extLst>
          </p:nvPr>
        </p:nvGraphicFramePr>
        <p:xfrm>
          <a:off x="7219324" y="2808515"/>
          <a:ext cx="4338637" cy="1909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8637">
                  <a:extLst>
                    <a:ext uri="{9D8B030D-6E8A-4147-A177-3AD203B41FA5}">
                      <a16:colId xmlns:a16="http://schemas.microsoft.com/office/drawing/2014/main" val="4262829632"/>
                    </a:ext>
                  </a:extLst>
                </a:gridCol>
              </a:tblGrid>
              <a:tr h="5018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01 transfo type H61 50K va Marque : cahors/ N série : 109170109 I/ Année 2017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126670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01 jeu de parafoudres complets 37k V + MALT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45353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01 Support transformateur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34279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01 disjoncteur HPD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545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08 ml de câble HN33S33 3x95+50mm2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470449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03 MALT des masses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456384"/>
                  </a:ext>
                </a:extLst>
              </a:tr>
              <a:tr h="23467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Accessoires de raccordement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398985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648D4828-AEEE-C841-946C-844E1ACE3302}"/>
              </a:ext>
            </a:extLst>
          </p:cNvPr>
          <p:cNvSpPr txBox="1"/>
          <p:nvPr/>
        </p:nvSpPr>
        <p:spPr>
          <a:xfrm>
            <a:off x="620486" y="82731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7F4F1B2-E5F8-1740-B0E5-072F3635484F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60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F3338-AB88-D440-B483-0CB170D34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Consistance des travaux dans le village de Ngonine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8F0F79-91A9-1047-8F05-B2DCFA9D8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Réseau MT AÉRIEN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E2D315F6-4648-9D45-A687-72B5C715F84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8588312"/>
              </p:ext>
            </p:extLst>
          </p:nvPr>
        </p:nvGraphicFramePr>
        <p:xfrm>
          <a:off x="1752599" y="2997309"/>
          <a:ext cx="4702629" cy="18686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2629">
                  <a:extLst>
                    <a:ext uri="{9D8B030D-6E8A-4147-A177-3AD203B41FA5}">
                      <a16:colId xmlns:a16="http://schemas.microsoft.com/office/drawing/2014/main" val="3993677446"/>
                    </a:ext>
                  </a:extLst>
                </a:gridCol>
              </a:tblGrid>
              <a:tr h="207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01 poteau béton 12B2000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4" marR="4992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115132"/>
                  </a:ext>
                </a:extLst>
              </a:tr>
              <a:tr h="207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01 poteau béton 12B1600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4" marR="4992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120133"/>
                  </a:ext>
                </a:extLst>
              </a:tr>
              <a:tr h="207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02 poteaux béton 12B1250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4" marR="4992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24687"/>
                  </a:ext>
                </a:extLst>
              </a:tr>
              <a:tr h="207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33 poteaux bétons 12AR400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4" marR="4992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81078"/>
                  </a:ext>
                </a:extLst>
              </a:tr>
              <a:tr h="207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02 armements simple ancrage e= 1,70m + Isolateurs composites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4" marR="4992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02474"/>
                  </a:ext>
                </a:extLst>
              </a:tr>
              <a:tr h="207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03 armements double ancrage e= 1.70m + Isolateurs composites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4" marR="4992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086934"/>
                  </a:ext>
                </a:extLst>
              </a:tr>
              <a:tr h="207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33 armements triangle avec isolateurs VHT composites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4" marR="4992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1778"/>
                  </a:ext>
                </a:extLst>
              </a:tr>
              <a:tr h="207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11436 ml de câble Almélec 54.6 mm2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4" marR="4992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71980"/>
                  </a:ext>
                </a:extLst>
              </a:tr>
              <a:tr h="2076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01 AICM complet 36KV + MALT + plateforme de manœuvre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24" marR="49924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764310"/>
                  </a:ext>
                </a:extLst>
              </a:tr>
            </a:tbl>
          </a:graphicData>
        </a:graphic>
      </p:graphicFrame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9F72AB-14C3-BB46-8112-809123962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Equipement électronique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A49A8462-3CA6-FD4D-B9CC-BD5250C7EFE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15827714"/>
              </p:ext>
            </p:extLst>
          </p:nvPr>
        </p:nvGraphicFramePr>
        <p:xfrm>
          <a:off x="7167563" y="2786743"/>
          <a:ext cx="4338637" cy="2079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8637">
                  <a:extLst>
                    <a:ext uri="{9D8B030D-6E8A-4147-A177-3AD203B41FA5}">
                      <a16:colId xmlns:a16="http://schemas.microsoft.com/office/drawing/2014/main" val="2260842158"/>
                    </a:ext>
                  </a:extLst>
                </a:gridCol>
              </a:tblGrid>
              <a:tr h="6228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01 transfo type H61 50K va Marque : cahors/ N série : 12611700007 I/ Année 2017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46457"/>
                  </a:ext>
                </a:extLst>
              </a:tr>
              <a:tr h="2912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01 jeu de parafoudres complets 37k V + MALT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435476"/>
                  </a:ext>
                </a:extLst>
              </a:tr>
              <a:tr h="2912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01 Support transformateur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866706"/>
                  </a:ext>
                </a:extLst>
              </a:tr>
              <a:tr h="2912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01 disjoncteur HPD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97480"/>
                  </a:ext>
                </a:extLst>
              </a:tr>
              <a:tr h="2912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08 ml de câble HN33S33 3x95+50mm2</a:t>
                      </a:r>
                      <a:endParaRPr lang="fr-FR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869277"/>
                  </a:ext>
                </a:extLst>
              </a:tr>
              <a:tr h="2912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03 MALT des masses</a:t>
                      </a:r>
                      <a:endParaRPr lang="fr-FR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869" marR="49869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1085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D9D365D-89EE-2C48-A08B-46941432254B}"/>
              </a:ext>
            </a:extLst>
          </p:cNvPr>
          <p:cNvSpPr txBox="1"/>
          <p:nvPr/>
        </p:nvSpPr>
        <p:spPr>
          <a:xfrm>
            <a:off x="718457" y="8817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D5CF1B-C492-0E42-A89D-D63D8E806695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023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021F171-9E40-524C-8BF9-49F41506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positifs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9FBE6180-894D-5044-916B-16928B782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+mj-lt"/>
              </a:rPr>
              <a:t>L’éclairage de qualité (qui remplace les modes d’ éclairage tels que les bougies, ampoules à piles rechargeable, etc.)</a:t>
            </a:r>
            <a:br>
              <a:rPr lang="fr-FR" sz="2100" dirty="0">
                <a:effectLst/>
                <a:latin typeface="+mj-lt"/>
              </a:rPr>
            </a:br>
            <a:r>
              <a:rPr lang="fr-FR" sz="2100" dirty="0">
                <a:effectLst/>
                <a:latin typeface="+mj-lt"/>
              </a:rPr>
              <a:t>Le gain de temps et la diminution des déplacement pour la recharge des piles et téléphones portables. </a:t>
            </a:r>
            <a:endParaRPr lang="fr-FR" sz="2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+mj-lt"/>
              </a:rPr>
              <a:t>La réduction des dépenses en matières de produits non durables et jetables (bougies, piles)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+mj-lt"/>
              </a:rPr>
              <a:t>L’allégement des travaux pour les femmes</a:t>
            </a:r>
            <a:br>
              <a:rPr lang="fr-FR" sz="2100" dirty="0">
                <a:effectLst/>
                <a:latin typeface="+mj-lt"/>
              </a:rPr>
            </a:br>
            <a:r>
              <a:rPr lang="fr-FR" sz="2100" dirty="0">
                <a:effectLst/>
                <a:latin typeface="+mj-lt"/>
              </a:rPr>
              <a:t>La réduction des travaux domestiques</a:t>
            </a:r>
            <a:br>
              <a:rPr lang="fr-FR" sz="2100" dirty="0">
                <a:effectLst/>
                <a:latin typeface="+mj-lt"/>
              </a:rPr>
            </a:br>
            <a:r>
              <a:rPr lang="fr-FR" sz="2100" dirty="0">
                <a:effectLst/>
                <a:latin typeface="+mj-lt"/>
              </a:rPr>
              <a:t>La réduction des travaux des enfants et une augmentation du temps d’apprentissage en dehors de l’école. </a:t>
            </a:r>
            <a:endParaRPr lang="fr-FR" sz="2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+mj-lt"/>
              </a:rPr>
              <a:t>L’amélioration des conditions d’apprentissage pour les élèves</a:t>
            </a:r>
            <a:endParaRPr lang="fr-FR" sz="21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+mj-lt"/>
              </a:rPr>
              <a:t>L’ amélioration des conditions de travail pour les enseignants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+mj-lt"/>
              </a:rPr>
              <a:t>La création d’activés de revenus aussi bien pour les femmes que pour les hommes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+mj-lt"/>
              </a:rPr>
              <a:t>Le confort matériel des ménages à travers l’utilisation d’équipements électroménagers (frigo, ventilo, ordinateurs, télé,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100" dirty="0">
                <a:effectLst/>
                <a:latin typeface="+mj-lt"/>
              </a:rPr>
              <a:t>Entreprenariat chez les jeunes migrants</a:t>
            </a:r>
            <a:br>
              <a:rPr lang="fr-FR" sz="2100" dirty="0">
                <a:effectLst/>
                <a:latin typeface="+mj-lt"/>
              </a:rPr>
            </a:br>
            <a:endParaRPr lang="fr-FR" sz="2100" dirty="0">
              <a:latin typeface="+mj-lt"/>
            </a:endParaRP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2DABF39-ACF9-0244-A9CC-56ACCBFE7E62}"/>
              </a:ext>
            </a:extLst>
          </p:cNvPr>
          <p:cNvSpPr txBox="1"/>
          <p:nvPr/>
        </p:nvSpPr>
        <p:spPr>
          <a:xfrm>
            <a:off x="707571" y="7946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65A06AA-02BE-5F40-B44D-0CF46093FF8B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96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540983B6-2E65-CD46-AF2A-C20853BC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Incidence de l’accès à l’électricité sur le genre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DFEDC03-1B26-CF40-BF20-B01E5610A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767726"/>
              </p:ext>
            </p:extLst>
          </p:nvPr>
        </p:nvGraphicFramePr>
        <p:xfrm>
          <a:off x="1097870" y="1850571"/>
          <a:ext cx="5096099" cy="4029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892">
                  <a:extLst>
                    <a:ext uri="{9D8B030D-6E8A-4147-A177-3AD203B41FA5}">
                      <a16:colId xmlns:a16="http://schemas.microsoft.com/office/drawing/2014/main" val="1312316090"/>
                    </a:ext>
                  </a:extLst>
                </a:gridCol>
                <a:gridCol w="1260302">
                  <a:extLst>
                    <a:ext uri="{9D8B030D-6E8A-4147-A177-3AD203B41FA5}">
                      <a16:colId xmlns:a16="http://schemas.microsoft.com/office/drawing/2014/main" val="3319763642"/>
                    </a:ext>
                  </a:extLst>
                </a:gridCol>
                <a:gridCol w="2762905">
                  <a:extLst>
                    <a:ext uri="{9D8B030D-6E8A-4147-A177-3AD203B41FA5}">
                      <a16:colId xmlns:a16="http://schemas.microsoft.com/office/drawing/2014/main" val="2492042285"/>
                    </a:ext>
                  </a:extLst>
                </a:gridCol>
              </a:tblGrid>
              <a:tr h="3554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52830" algn="l"/>
                        </a:tabLs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52830" algn="l"/>
                        </a:tabLs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52830" algn="l"/>
                        </a:tabLst>
                      </a:pPr>
                      <a:r>
                        <a:rPr lang="fr-FR" sz="1000" b="1" dirty="0">
                          <a:effectLst/>
                        </a:rPr>
                        <a:t>FACTEURS D’ANALYSE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876480"/>
                  </a:ext>
                </a:extLst>
              </a:tr>
              <a:tr h="10978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52830" algn="l"/>
                        </a:tabLs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52830" algn="l"/>
                        </a:tabLst>
                      </a:pPr>
                      <a:r>
                        <a:rPr lang="fr-FR" sz="1000" b="1" dirty="0">
                          <a:effectLst/>
                        </a:rPr>
                        <a:t>Acteurs/ Actrices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52830" algn="l"/>
                        </a:tabLst>
                      </a:pPr>
                      <a:r>
                        <a:rPr lang="fr-FR" sz="1000" dirty="0">
                          <a:effectLst/>
                        </a:rPr>
                        <a:t>Utilisation de l’électricité à des fins économiques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52830" algn="l"/>
                        </a:tabLst>
                      </a:pPr>
                      <a:r>
                        <a:rPr lang="fr-FR" sz="1000">
                          <a:effectLst/>
                        </a:rPr>
                        <a:t>Utilisation de l’électricité à des fins personnelles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1526316702"/>
                  </a:ext>
                </a:extLst>
              </a:tr>
              <a:tr h="9294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52830" algn="l"/>
                        </a:tabLst>
                      </a:pPr>
                      <a:r>
                        <a:rPr lang="fr-FR" sz="1000" b="1" dirty="0">
                          <a:effectLst/>
                        </a:rPr>
                        <a:t>Femmes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1052830" algn="l"/>
                        </a:tabLst>
                      </a:pPr>
                      <a:r>
                        <a:rPr lang="fr-FR" sz="1000">
                          <a:effectLst/>
                        </a:rPr>
                        <a:t>Vente de la glace, jus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1052830" algn="l"/>
                        </a:tabLst>
                      </a:pPr>
                      <a:r>
                        <a:rPr lang="fr-FR" sz="1000" dirty="0">
                          <a:effectLst/>
                        </a:rPr>
                        <a:t>Recharge portable,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1052830" algn="l"/>
                        </a:tabLst>
                      </a:pPr>
                      <a:r>
                        <a:rPr lang="fr-FR" sz="1000" dirty="0">
                          <a:effectLst/>
                        </a:rPr>
                        <a:t>Ventilation, conservation des aliments</a:t>
                      </a: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52830" algn="l"/>
                        </a:tabLs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52830" algn="l"/>
                        </a:tabLs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1037833064"/>
                  </a:ext>
                </a:extLst>
              </a:tr>
              <a:tr h="140851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52830" algn="l"/>
                        </a:tabLst>
                      </a:pPr>
                      <a:r>
                        <a:rPr lang="fr-FR" sz="1000" b="1" dirty="0">
                          <a:effectLst/>
                        </a:rPr>
                        <a:t>Hommes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1052830" algn="l"/>
                        </a:tabLst>
                      </a:pPr>
                      <a:r>
                        <a:rPr lang="fr-FR" sz="1000">
                          <a:effectLst/>
                        </a:rPr>
                        <a:t>Gestion d’équipements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1052830" algn="l"/>
                        </a:tabLst>
                      </a:pPr>
                      <a:r>
                        <a:rPr lang="fr-FR" sz="1000">
                          <a:effectLst/>
                        </a:rPr>
                        <a:t>Vente de la glace pour les gérants de boutiques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1052830" algn="l"/>
                        </a:tabLst>
                      </a:pPr>
                      <a:r>
                        <a:rPr lang="fr-FR" sz="1000" dirty="0">
                          <a:effectLst/>
                        </a:rPr>
                        <a:t>Recharge téléphone, machines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>
                          <a:tab pos="1052830" algn="l"/>
                        </a:tabLst>
                      </a:pPr>
                      <a:r>
                        <a:rPr lang="fr-FR" sz="1000" dirty="0">
                          <a:effectLst/>
                        </a:rPr>
                        <a:t>Ventilation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13" marR="38813" marT="0" marB="0"/>
                </a:tc>
                <a:extLst>
                  <a:ext uri="{0D108BD9-81ED-4DB2-BD59-A6C34878D82A}">
                    <a16:rowId xmlns:a16="http://schemas.microsoft.com/office/drawing/2014/main" val="3428506809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0FDA2C6F-7BC5-304C-BEAA-B3F2FFAE6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236970"/>
              </p:ext>
            </p:extLst>
          </p:nvPr>
        </p:nvGraphicFramePr>
        <p:xfrm>
          <a:off x="6464527" y="1721256"/>
          <a:ext cx="5475161" cy="4222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7017">
                  <a:extLst>
                    <a:ext uri="{9D8B030D-6E8A-4147-A177-3AD203B41FA5}">
                      <a16:colId xmlns:a16="http://schemas.microsoft.com/office/drawing/2014/main" val="1626399376"/>
                    </a:ext>
                  </a:extLst>
                </a:gridCol>
                <a:gridCol w="2918144">
                  <a:extLst>
                    <a:ext uri="{9D8B030D-6E8A-4147-A177-3AD203B41FA5}">
                      <a16:colId xmlns:a16="http://schemas.microsoft.com/office/drawing/2014/main" val="2288785014"/>
                    </a:ext>
                  </a:extLst>
                </a:gridCol>
              </a:tblGrid>
              <a:tr h="531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300" dirty="0">
                          <a:effectLst/>
                        </a:rPr>
                        <a:t>ACTIVITÉS/ </a:t>
                      </a:r>
                      <a:r>
                        <a:rPr lang="fr-FR" sz="1100" dirty="0">
                          <a:effectLst/>
                        </a:rPr>
                        <a:t>QUI FAISAIT QUOI 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6" marR="629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7494097"/>
                  </a:ext>
                </a:extLst>
              </a:tr>
              <a:tr h="670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HOMMES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6" marR="6290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 dirty="0">
                          <a:effectLst/>
                        </a:rPr>
                        <a:t>Chargés de l’éclairage du ménage (achats de piles, d’ampoules, de tableaux solaire, etc.)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6" marR="62906" marT="0" marB="0"/>
                </a:tc>
                <a:extLst>
                  <a:ext uri="{0D108BD9-81ED-4DB2-BD59-A6C34878D82A}">
                    <a16:rowId xmlns:a16="http://schemas.microsoft.com/office/drawing/2014/main" val="2259561841"/>
                  </a:ext>
                </a:extLst>
              </a:tr>
              <a:tr h="838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FEMMES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6" marR="6290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>
                          <a:effectLst/>
                        </a:rPr>
                        <a:t>Chargées de transformation des produits post-récoltes destinés à la consommation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 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6" marR="62906" marT="0" marB="0"/>
                </a:tc>
                <a:extLst>
                  <a:ext uri="{0D108BD9-81ED-4DB2-BD59-A6C34878D82A}">
                    <a16:rowId xmlns:a16="http://schemas.microsoft.com/office/drawing/2014/main" val="1595447701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QUI FAIT QUOI 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6" marR="6290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9298848"/>
                  </a:ext>
                </a:extLst>
              </a:tr>
              <a:tr h="503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HOMMES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6" marR="62906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>
                          <a:effectLst/>
                        </a:rPr>
                        <a:t>Installation du réseau électrique dans le ménage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>
                          <a:effectLst/>
                        </a:rPr>
                        <a:t>Payent les factures d’électricité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6" marR="62906" marT="0" marB="0"/>
                </a:tc>
                <a:extLst>
                  <a:ext uri="{0D108BD9-81ED-4DB2-BD59-A6C34878D82A}">
                    <a16:rowId xmlns:a16="http://schemas.microsoft.com/office/drawing/2014/main" val="1583380088"/>
                  </a:ext>
                </a:extLst>
              </a:tr>
              <a:tr h="838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FEMMES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6" marR="6290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 dirty="0">
                          <a:effectLst/>
                        </a:rPr>
                        <a:t>Commerce (glace, jus, etc.)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 dirty="0">
                          <a:effectLst/>
                        </a:rPr>
                        <a:t>S’occupent de la gestion de l’énergie pour l’alimentation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 dirty="0">
                          <a:effectLst/>
                        </a:rPr>
                        <a:t>Réfrigération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 dirty="0">
                          <a:effectLst/>
                        </a:rPr>
                        <a:t>Conservation de produits alimentaires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06" marR="62906" marT="0" marB="0"/>
                </a:tc>
                <a:extLst>
                  <a:ext uri="{0D108BD9-81ED-4DB2-BD59-A6C34878D82A}">
                    <a16:rowId xmlns:a16="http://schemas.microsoft.com/office/drawing/2014/main" val="327269073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F417D5F0-B579-294E-AD49-4E2288BF6AF8}"/>
              </a:ext>
            </a:extLst>
          </p:cNvPr>
          <p:cNvSpPr txBox="1"/>
          <p:nvPr/>
        </p:nvSpPr>
        <p:spPr>
          <a:xfrm>
            <a:off x="664029" y="8490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3B531F9-2E53-F944-84CA-2E63894FE67C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84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A1AC209-8ABB-E24A-ADBA-B1B657139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1314"/>
              </p:ext>
            </p:extLst>
          </p:nvPr>
        </p:nvGraphicFramePr>
        <p:xfrm>
          <a:off x="1794555" y="825279"/>
          <a:ext cx="5083628" cy="52074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8196">
                  <a:extLst>
                    <a:ext uri="{9D8B030D-6E8A-4147-A177-3AD203B41FA5}">
                      <a16:colId xmlns:a16="http://schemas.microsoft.com/office/drawing/2014/main" val="3179558425"/>
                    </a:ext>
                  </a:extLst>
                </a:gridCol>
                <a:gridCol w="2175432">
                  <a:extLst>
                    <a:ext uri="{9D8B030D-6E8A-4147-A177-3AD203B41FA5}">
                      <a16:colId xmlns:a16="http://schemas.microsoft.com/office/drawing/2014/main" val="2223594467"/>
                    </a:ext>
                  </a:extLst>
                </a:gridCol>
              </a:tblGrid>
              <a:tr h="844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GESTION, ACCÈS ET CONTRÔLE DES RESSOURCES/ QUI GÉRAIT QUOI/ QUI MAITRISAIT QUOI 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6529205"/>
                  </a:ext>
                </a:extLst>
              </a:tr>
              <a:tr h="675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HOMMES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>
                          <a:effectLst/>
                        </a:rPr>
                        <a:t>Forages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>
                          <a:effectLst/>
                        </a:rPr>
                        <a:t>Ressources électriques pour l’éclairage dans le Foyer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>
                          <a:effectLst/>
                        </a:rPr>
                        <a:t>Manipulation des engins mécaniques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/>
                </a:tc>
                <a:extLst>
                  <a:ext uri="{0D108BD9-81ED-4DB2-BD59-A6C34878D82A}">
                    <a16:rowId xmlns:a16="http://schemas.microsoft.com/office/drawing/2014/main" val="3852788845"/>
                  </a:ext>
                </a:extLst>
              </a:tr>
              <a:tr h="506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FEMMES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>
                          <a:effectLst/>
                        </a:rPr>
                        <a:t>Ressources en énergie pour l’alimentation, le chauffage, etc.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>
                          <a:effectLst/>
                        </a:rPr>
                        <a:t>Revenus des ménages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/>
                </a:tc>
                <a:extLst>
                  <a:ext uri="{0D108BD9-81ED-4DB2-BD59-A6C34878D82A}">
                    <a16:rowId xmlns:a16="http://schemas.microsoft.com/office/drawing/2014/main" val="1350774783"/>
                  </a:ext>
                </a:extLst>
              </a:tr>
              <a:tr h="506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QUI GÉRE QUOI/ QUI MAITRISE QUOI 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5475402"/>
                  </a:ext>
                </a:extLst>
              </a:tr>
              <a:tr h="675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HOMMES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>
                          <a:effectLst/>
                        </a:rPr>
                        <a:t>Gestion et contrôle des forages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>
                          <a:effectLst/>
                        </a:rPr>
                        <a:t>Gestion de l’accès à l’électricité dans le ménage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>
                          <a:effectLst/>
                        </a:rPr>
                        <a:t>Manipulation des engins mécaniques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/>
                </a:tc>
                <a:extLst>
                  <a:ext uri="{0D108BD9-81ED-4DB2-BD59-A6C34878D82A}">
                    <a16:rowId xmlns:a16="http://schemas.microsoft.com/office/drawing/2014/main" val="3319041486"/>
                  </a:ext>
                </a:extLst>
              </a:tr>
              <a:tr h="675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FEMMES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 dirty="0">
                          <a:effectLst/>
                        </a:rPr>
                        <a:t>Ressources énergétiques pour l’alimentation (bois, charbon, etc.)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100" dirty="0">
                          <a:effectLst/>
                        </a:rPr>
                        <a:t>Revenus des équipements post-récoltes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62" marR="63362" marT="0" marB="0"/>
                </a:tc>
                <a:extLst>
                  <a:ext uri="{0D108BD9-81ED-4DB2-BD59-A6C34878D82A}">
                    <a16:rowId xmlns:a16="http://schemas.microsoft.com/office/drawing/2014/main" val="1126553934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3592CA7-E1D0-7044-8C18-E401579DF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88990"/>
              </p:ext>
            </p:extLst>
          </p:nvPr>
        </p:nvGraphicFramePr>
        <p:xfrm>
          <a:off x="7043057" y="1143000"/>
          <a:ext cx="4963103" cy="4337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4879">
                  <a:extLst>
                    <a:ext uri="{9D8B030D-6E8A-4147-A177-3AD203B41FA5}">
                      <a16:colId xmlns:a16="http://schemas.microsoft.com/office/drawing/2014/main" val="2476630227"/>
                    </a:ext>
                  </a:extLst>
                </a:gridCol>
                <a:gridCol w="2408224">
                  <a:extLst>
                    <a:ext uri="{9D8B030D-6E8A-4147-A177-3AD203B41FA5}">
                      <a16:colId xmlns:a16="http://schemas.microsoft.com/office/drawing/2014/main" val="1957832532"/>
                    </a:ext>
                  </a:extLst>
                </a:gridCol>
              </a:tblGrid>
              <a:tr h="7610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INCIDENCE SUR LE GENRE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3" marR="37123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68741"/>
                  </a:ext>
                </a:extLst>
              </a:tr>
              <a:tr h="13471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RÔLE PRODUCTIF </a:t>
                      </a:r>
                      <a:r>
                        <a:rPr lang="fr-FR" sz="1000" dirty="0">
                          <a:effectLst/>
                        </a:rPr>
                        <a:t>(souvent associé aux hommes)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Tâches monétairement rémunérées, rémunératrices (mouture, vente de glace et de jus)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3" marR="37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RÔLE REPRODUCTIF </a:t>
                      </a:r>
                      <a:r>
                        <a:rPr lang="fr-FR" sz="1000" dirty="0">
                          <a:effectLst/>
                        </a:rPr>
                        <a:t>(souvent associé aux femmes)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Tâches domestiques (conservation, réfrigération)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3" marR="37123" marT="0" marB="0"/>
                </a:tc>
                <a:extLst>
                  <a:ext uri="{0D108BD9-81ED-4DB2-BD59-A6C34878D82A}">
                    <a16:rowId xmlns:a16="http://schemas.microsoft.com/office/drawing/2014/main" val="1363313119"/>
                  </a:ext>
                </a:extLst>
              </a:tr>
              <a:tr h="8889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POUR LES HOMMES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Mouture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Vente de glace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3" marR="37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POUR LES FEMMES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Vente de glace, jus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Conservation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Réfrigération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3" marR="37123" marT="0" marB="0"/>
                </a:tc>
                <a:extLst>
                  <a:ext uri="{0D108BD9-81ED-4DB2-BD59-A6C34878D82A}">
                    <a16:rowId xmlns:a16="http://schemas.microsoft.com/office/drawing/2014/main" val="702260822"/>
                  </a:ext>
                </a:extLst>
              </a:tr>
              <a:tr h="8889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CE QUI AS CHANGÉ DANS LE RÔLE DES HOMMES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Rôle constant, aucun changement observé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3" marR="371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CE QUI AS CHANGÉ DANS RÔLE DES FEMMES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1000" dirty="0">
                          <a:effectLst/>
                        </a:rPr>
                        <a:t>Rôle constant, aucun changement observé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23" marR="37123" marT="0" marB="0"/>
                </a:tc>
                <a:extLst>
                  <a:ext uri="{0D108BD9-81ED-4DB2-BD59-A6C34878D82A}">
                    <a16:rowId xmlns:a16="http://schemas.microsoft.com/office/drawing/2014/main" val="946156037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BBBDB3E7-A998-164C-BB2C-2698E18C5C99}"/>
              </a:ext>
            </a:extLst>
          </p:cNvPr>
          <p:cNvSpPr txBox="1"/>
          <p:nvPr/>
        </p:nvSpPr>
        <p:spPr>
          <a:xfrm>
            <a:off x="718457" y="8055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092B81B-A945-124E-939F-EEAB7451DF16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17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6B7B09-0A5D-5C4F-8703-51C905F9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Incidence de l’accès à l’électricité sur l’environnement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AE32B2-37D0-314A-9474-E87BC87DE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Données peu conséquentes et insuffisamment probantes pour que l’on puisse évaluer l’impact sur du programme sur l’environnement</a:t>
            </a:r>
          </a:p>
          <a:p>
            <a:r>
              <a:rPr lang="fr-FR" dirty="0"/>
              <a:t>Toutefois quelques effets sont observables</a:t>
            </a: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E05B51-D4CB-1C42-B284-D27BA4CC7BE7}"/>
              </a:ext>
            </a:extLst>
          </p:cNvPr>
          <p:cNvSpPr txBox="1"/>
          <p:nvPr/>
        </p:nvSpPr>
        <p:spPr>
          <a:xfrm>
            <a:off x="816429" y="8817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048282-3332-6949-84B4-1836E9AF3F07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804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F69B4F-3AA5-8749-954B-EE94F702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l’accès à l’eau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03C1AED-2B43-9F49-94D2-F813D89F1490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77" y="2035628"/>
            <a:ext cx="3778250" cy="3778250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3D4F220-4632-AE4D-AACB-EFC36368AB8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126" y="2035628"/>
            <a:ext cx="3778250" cy="37782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128A6A6-B2D1-4C4A-830A-C7734BF3A93D}"/>
              </a:ext>
            </a:extLst>
          </p:cNvPr>
          <p:cNvSpPr txBox="1"/>
          <p:nvPr/>
        </p:nvSpPr>
        <p:spPr>
          <a:xfrm>
            <a:off x="2307771" y="6019800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Toucar, Sept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287BAA-3EEA-3A47-A9CB-7EC9B57E0094}"/>
              </a:ext>
            </a:extLst>
          </p:cNvPr>
          <p:cNvSpPr txBox="1"/>
          <p:nvPr/>
        </p:nvSpPr>
        <p:spPr>
          <a:xfrm>
            <a:off x="2192678" y="1436914"/>
            <a:ext cx="780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Forage multi-village : Toucar, Dockh, Ngangarlame, Poudaye, Datel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50370A-28C5-C247-88FD-7A7C33075E16}"/>
              </a:ext>
            </a:extLst>
          </p:cNvPr>
          <p:cNvSpPr txBox="1"/>
          <p:nvPr/>
        </p:nvSpPr>
        <p:spPr>
          <a:xfrm>
            <a:off x="642257" y="8055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5EF801C-4331-5046-91F3-ADED6E98500E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795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0F9951B-C0E7-6A47-BEFE-1589E712C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4" y="729342"/>
            <a:ext cx="4952999" cy="508362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ACF4B5-4990-204D-A763-71C327A8F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057" y="729342"/>
            <a:ext cx="4582886" cy="508362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7E31DFC-DADD-8842-B0CE-2AF45EC716EB}"/>
              </a:ext>
            </a:extLst>
          </p:cNvPr>
          <p:cNvSpPr txBox="1"/>
          <p:nvPr/>
        </p:nvSpPr>
        <p:spPr>
          <a:xfrm>
            <a:off x="685800" y="7728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A3C4CDD-760F-6845-8316-B6C4AB47A523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670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4EE9AFD-22C4-8947-8D0A-3DCA8781D9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7143" y="1539875"/>
            <a:ext cx="8915400" cy="3778250"/>
          </a:xfrm>
        </p:spPr>
        <p:txBody>
          <a:bodyPr/>
          <a:lstStyle/>
          <a:p>
            <a:pPr algn="just"/>
            <a:r>
              <a:rPr lang="fr-FR" dirty="0"/>
              <a:t>Incidence sur les conditions de vie des populations minime comparé à l’accès à l’électricité</a:t>
            </a:r>
          </a:p>
          <a:p>
            <a:pPr algn="just"/>
            <a:r>
              <a:rPr lang="fr-FR" dirty="0"/>
              <a:t>Eau fourni par le forage pas consommable </a:t>
            </a:r>
          </a:p>
          <a:p>
            <a:pPr algn="just"/>
            <a:r>
              <a:rPr lang="fr-FR" dirty="0"/>
              <a:t>Construction d’un système de transfert d’eau (Ngangarlame/ 7Km de Toucar) en raison du fait de la salinité de l’eau du forage</a:t>
            </a:r>
          </a:p>
          <a:p>
            <a:pPr algn="just"/>
            <a:r>
              <a:rPr lang="fr-FR" dirty="0"/>
              <a:t>Alimenter en eau douce les villages qui y sont raccordés : Toucar, Ngangarlame, Dockh, Datel, Poudaye (dans les attentes).</a:t>
            </a:r>
          </a:p>
          <a:p>
            <a:pPr algn="just"/>
            <a:r>
              <a:rPr lang="fr-FR" dirty="0"/>
              <a:t>Incidence de l’accès à l’eau sur le genre presque inexistante puisque le forage n’a pas vraiment fonctionné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871E65-485F-0D4C-9A3E-716DE1A3F5CD}"/>
              </a:ext>
            </a:extLst>
          </p:cNvPr>
          <p:cNvSpPr txBox="1"/>
          <p:nvPr/>
        </p:nvSpPr>
        <p:spPr>
          <a:xfrm>
            <a:off x="805543" y="8055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864F8DD-CD9B-9345-A0AA-CB00AC8881FB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77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536C6-8E5C-2E4B-8C1B-7076C53C1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3942E8-CBA6-F94F-B237-0C447D309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Introduction</a:t>
            </a:r>
          </a:p>
          <a:p>
            <a:r>
              <a:rPr lang="fr-FR" b="1" dirty="0"/>
              <a:t>Contexte général</a:t>
            </a:r>
          </a:p>
          <a:p>
            <a:r>
              <a:rPr lang="fr-FR" b="1" dirty="0"/>
              <a:t>Présentation du Cadre d’Étude</a:t>
            </a:r>
          </a:p>
          <a:p>
            <a:r>
              <a:rPr lang="fr-FR" b="1" dirty="0"/>
              <a:t>Objectif de la recherche</a:t>
            </a:r>
          </a:p>
          <a:p>
            <a:r>
              <a:rPr lang="fr-FR" b="1" dirty="0"/>
              <a:t>Résultats obtenus</a:t>
            </a:r>
          </a:p>
          <a:p>
            <a:r>
              <a:rPr lang="fr-FR" b="1" dirty="0"/>
              <a:t>CONCLUSION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848D210-BF93-974A-BC9F-17DB25C5CC2C}"/>
              </a:ext>
            </a:extLst>
          </p:cNvPr>
          <p:cNvSpPr txBox="1"/>
          <p:nvPr/>
        </p:nvSpPr>
        <p:spPr>
          <a:xfrm>
            <a:off x="674914" y="7511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1E3D6A3-C887-BD4B-AED2-59FBC1CB9564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58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remove" nodeType="click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527FB93-8729-4147-A94E-8F9BD6BD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Fourniture d’équipements post-agricoles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23CA4C4-6A65-794A-85B4-28FA5C36FE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159" y="2035628"/>
            <a:ext cx="3778250" cy="37782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7E3A7BA-714D-2C44-905E-BA4097168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984" y="2035627"/>
            <a:ext cx="3918857" cy="370114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BE5359B-86EE-A144-B2E0-601851D667D4}"/>
              </a:ext>
            </a:extLst>
          </p:cNvPr>
          <p:cNvSpPr txBox="1"/>
          <p:nvPr/>
        </p:nvSpPr>
        <p:spPr>
          <a:xfrm>
            <a:off x="4484913" y="604922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Kalome</a:t>
            </a:r>
            <a:r>
              <a:rPr lang="fr-FR" dirty="0"/>
              <a:t>, sept 2021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AE5A346-DFA8-604F-AF1D-5B49E6AE94CE}"/>
              </a:ext>
            </a:extLst>
          </p:cNvPr>
          <p:cNvSpPr txBox="1"/>
          <p:nvPr/>
        </p:nvSpPr>
        <p:spPr>
          <a:xfrm>
            <a:off x="816429" y="8490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6819F53-FFD4-F049-B9E8-D9FC1CA05534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560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13CDB5A-0FB7-9B43-AB08-35D4C7F1ACB2}"/>
              </a:ext>
            </a:extLst>
          </p:cNvPr>
          <p:cNvSpPr txBox="1"/>
          <p:nvPr/>
        </p:nvSpPr>
        <p:spPr>
          <a:xfrm>
            <a:off x="2667000" y="2220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9FCE3C3-0C18-ED45-8FF2-22B4E14D0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92001"/>
              </p:ext>
            </p:extLst>
          </p:nvPr>
        </p:nvGraphicFramePr>
        <p:xfrm>
          <a:off x="1685699" y="1905000"/>
          <a:ext cx="4191000" cy="2503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3723">
                  <a:extLst>
                    <a:ext uri="{9D8B030D-6E8A-4147-A177-3AD203B41FA5}">
                      <a16:colId xmlns:a16="http://schemas.microsoft.com/office/drawing/2014/main" val="3035920760"/>
                    </a:ext>
                  </a:extLst>
                </a:gridCol>
                <a:gridCol w="2137277">
                  <a:extLst>
                    <a:ext uri="{9D8B030D-6E8A-4147-A177-3AD203B41FA5}">
                      <a16:colId xmlns:a16="http://schemas.microsoft.com/office/drawing/2014/main" val="3141440878"/>
                    </a:ext>
                  </a:extLst>
                </a:gridCol>
              </a:tblGrid>
              <a:tr h="417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Nombres d’équipements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740449"/>
                  </a:ext>
                </a:extLst>
              </a:tr>
              <a:tr h="4172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Moulins à mil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18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3316218"/>
                  </a:ext>
                </a:extLst>
              </a:tr>
              <a:tr h="4172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Décortiqueuses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740402"/>
                  </a:ext>
                </a:extLst>
              </a:tr>
              <a:tr h="4172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Broyeuses d’arachide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359121"/>
                  </a:ext>
                </a:extLst>
              </a:tr>
              <a:tr h="4172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Presses à huile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1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065141"/>
                  </a:ext>
                </a:extLst>
              </a:tr>
              <a:tr h="4172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TOTAL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22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543812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5C8374D-ECD6-0545-B970-33A4DA438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66883"/>
              </p:ext>
            </p:extLst>
          </p:nvPr>
        </p:nvGraphicFramePr>
        <p:xfrm>
          <a:off x="1685699" y="4640796"/>
          <a:ext cx="5934075" cy="1354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7525">
                  <a:extLst>
                    <a:ext uri="{9D8B030D-6E8A-4147-A177-3AD203B41FA5}">
                      <a16:colId xmlns:a16="http://schemas.microsoft.com/office/drawing/2014/main" val="2460080558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167906919"/>
                    </a:ext>
                  </a:extLst>
                </a:gridCol>
              </a:tblGrid>
              <a:tr h="427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FONCTIONNALITÉ DES ÉQUIPEMENTS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5287194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Nombre d’équipements fonctionnel </a:t>
                      </a:r>
                      <a:endParaRPr lang="fr-FR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            1</a:t>
                      </a:r>
                      <a:endParaRPr lang="fr-FR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68207"/>
                  </a:ext>
                </a:extLst>
              </a:tr>
              <a:tr h="4279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Nombre d’équipements non fonctionnel </a:t>
                      </a:r>
                      <a:endParaRPr lang="fr-FR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            21</a:t>
                      </a:r>
                      <a:endParaRPr lang="fr-F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8374061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D8CD67D7-AC61-ED4E-9A44-333660164C13}"/>
              </a:ext>
            </a:extLst>
          </p:cNvPr>
          <p:cNvSpPr txBox="1"/>
          <p:nvPr/>
        </p:nvSpPr>
        <p:spPr>
          <a:xfrm>
            <a:off x="794657" y="8055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0627FD0-4C63-FD4C-B88F-8F755F7FDDA2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37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EF72F5C-AAEC-DE4C-B1F5-9A149795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Incidence des équipements sur les rôles de genre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D8327B-BD65-ED4C-95DA-20A7CFFDE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Activités de transformation des aliments : rôles culturellement féminins !</a:t>
            </a:r>
          </a:p>
          <a:p>
            <a:r>
              <a:rPr lang="fr-FR" dirty="0"/>
              <a:t>Comment s’est-on retrouvé alors à confier l’activité de la mouture à des hommes ?</a:t>
            </a:r>
          </a:p>
          <a:p>
            <a:r>
              <a:rPr lang="fr-FR" dirty="0"/>
              <a:t>La manipulation des équipements à travers la mouture est-elle une masculinisation d’une activité féminine ?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4D5EFF-D4EE-4D40-B135-272B8FB99124}"/>
              </a:ext>
            </a:extLst>
          </p:cNvPr>
          <p:cNvSpPr txBox="1"/>
          <p:nvPr/>
        </p:nvSpPr>
        <p:spPr>
          <a:xfrm>
            <a:off x="794657" y="77288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2C55ABD-7DFA-2F4C-84D0-E0E71E86E3E6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7498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D7823-DF27-DF46-8C06-53011D4FE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  <a:br>
              <a:rPr lang="fr-FR" b="1" dirty="0"/>
            </a:br>
            <a:endParaRPr lang="fr-FR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DB1501-AE7F-F449-8F25-F4FC358A7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Amélioration des conditions de vie des populations : confirmé</a:t>
            </a:r>
          </a:p>
          <a:p>
            <a:pPr algn="just"/>
            <a:r>
              <a:rPr lang="fr-FR" dirty="0"/>
              <a:t>Des effets sur l’environnement : confirmé</a:t>
            </a:r>
          </a:p>
          <a:p>
            <a:pPr algn="just"/>
            <a:r>
              <a:rPr lang="fr-FR" dirty="0"/>
              <a:t>Changements des rapports et des rôles de genre : infirmé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Résultat : Bilan plutôt mitigé à tendance plutôt positive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259A44-520D-0E47-9151-B5936976C5B3}"/>
              </a:ext>
            </a:extLst>
          </p:cNvPr>
          <p:cNvSpPr txBox="1"/>
          <p:nvPr/>
        </p:nvSpPr>
        <p:spPr>
          <a:xfrm>
            <a:off x="805543" y="85997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AE05A47-ED1E-4F4B-AEF0-A38493111103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532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ré corné 3">
            <a:extLst>
              <a:ext uri="{FF2B5EF4-FFF2-40B4-BE49-F238E27FC236}">
                <a16:creationId xmlns:a16="http://schemas.microsoft.com/office/drawing/2014/main" id="{AE712BBC-E073-5643-871C-302C284B6CAE}"/>
              </a:ext>
            </a:extLst>
          </p:cNvPr>
          <p:cNvSpPr/>
          <p:nvPr/>
        </p:nvSpPr>
        <p:spPr>
          <a:xfrm>
            <a:off x="4027714" y="990600"/>
            <a:ext cx="4757057" cy="4691743"/>
          </a:xfrm>
          <a:prstGeom prst="foldedCorner">
            <a:avLst/>
          </a:prstGeom>
          <a:noFill/>
          <a:ln w="38100"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arré corné 5">
            <a:extLst>
              <a:ext uri="{FF2B5EF4-FFF2-40B4-BE49-F238E27FC236}">
                <a16:creationId xmlns:a16="http://schemas.microsoft.com/office/drawing/2014/main" id="{2784F173-7E71-8045-A9E2-0362D54C78AA}"/>
              </a:ext>
            </a:extLst>
          </p:cNvPr>
          <p:cNvSpPr/>
          <p:nvPr/>
        </p:nvSpPr>
        <p:spPr>
          <a:xfrm>
            <a:off x="2547257" y="1730827"/>
            <a:ext cx="7815943" cy="3951516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0"/>
                  <a:lumOff val="100000"/>
                </a:schemeClr>
              </a:gs>
              <a:gs pos="50000">
                <a:schemeClr val="accent1">
                  <a:tint val="44500"/>
                  <a:satMod val="160000"/>
                  <a:lumMod val="5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6756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193F0-A864-A44C-B4FC-5341F1AC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3B70DC-4A5B-5841-8C8D-67033D3D0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Lancement du Programme par le gouvernement sénégalais en 2015 avec comme partenaire d’exécution le PNUD</a:t>
            </a:r>
          </a:p>
          <a:p>
            <a:pPr algn="just"/>
            <a:r>
              <a:rPr lang="fr-FR" dirty="0"/>
              <a:t>Améliorer l’accès des populations aux services sociaux de base</a:t>
            </a:r>
          </a:p>
          <a:p>
            <a:pPr algn="just"/>
            <a:r>
              <a:rPr lang="fr-FR" dirty="0"/>
              <a:t>4 principales composantes 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dirty="0"/>
              <a:t>La création d’infrastructures de base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dirty="0"/>
              <a:t>Le renforcement de la productivité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dirty="0"/>
              <a:t>Le renforcement des capacités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dirty="0"/>
              <a:t>Le développement d’un système géographique référencé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45281DF-2719-6A4D-AC34-3F70B28F8662}"/>
              </a:ext>
            </a:extLst>
          </p:cNvPr>
          <p:cNvSpPr txBox="1"/>
          <p:nvPr/>
        </p:nvSpPr>
        <p:spPr>
          <a:xfrm>
            <a:off x="685800" y="8490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A2E3E3E-4EAA-F049-AD00-AF9EFD37DA6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94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28CF08-B5A5-2245-B663-A269CA6D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CONTEXTUALISONS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912368-C821-A64A-AA55-8C9A2F12A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Contraintes sociales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Le faible accès aux structures sociaux de base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La difficulté d’accès au facteur de production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L’Accès insuffisant au financement</a:t>
            </a:r>
          </a:p>
          <a:p>
            <a:endParaRPr lang="fr-FR" dirty="0"/>
          </a:p>
          <a:p>
            <a:pPr algn="just"/>
            <a:r>
              <a:rPr lang="fr-FR" dirty="0"/>
              <a:t>Contraintes liés à l’environnement et au changement climatique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/>
              <a:t>Les saisons de pluie irrégulières et la persistance de la sécheresse entrainant souvent des déficits céréaliers importants qui affectent de nombreux ménages ruraux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F6C298-30F6-C14E-85D6-03F847332773}"/>
              </a:ext>
            </a:extLst>
          </p:cNvPr>
          <p:cNvSpPr txBox="1"/>
          <p:nvPr/>
        </p:nvSpPr>
        <p:spPr>
          <a:xfrm>
            <a:off x="685800" y="816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2749FAF-3122-E144-994A-D99DABCDE791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22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983">
              <a:srgbClr val="D5EDFA"/>
            </a:gs>
            <a:gs pos="59014">
              <a:srgbClr val="E2F2FB"/>
            </a:gs>
            <a:gs pos="31000">
              <a:srgbClr val="F0F8FD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5D2FA-5876-544A-87D2-99FEE610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446088"/>
            <a:ext cx="4813074" cy="976312"/>
          </a:xfrm>
        </p:spPr>
        <p:txBody>
          <a:bodyPr>
            <a:noAutofit/>
          </a:bodyPr>
          <a:lstStyle/>
          <a:p>
            <a:r>
              <a:rPr lang="fr-FR" sz="3600" dirty="0"/>
              <a:t>LE CADRE D’ÉTUDE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BC6D8A2-087D-534A-9B1B-806F9307ED5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E0BEFA"/>
              </a:clrFrom>
              <a:clrTo>
                <a:srgbClr val="E0B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43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3013" y="1598612"/>
            <a:ext cx="5181600" cy="3660194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6F14E7-4DAF-C441-B749-129C39DF6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b="1" dirty="0"/>
              <a:t>AU PLAN GÉOGRAPHIQUE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Située dans la partie Ouest de l’arrondissement de Niakhar (Fatick)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Regroupe un total de 18 villages, s’étend sur une superficie de 112 Km²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Limitée au Nord par l’arrondissement de Ngoye (département de </a:t>
            </a:r>
            <a:r>
              <a:rPr lang="fr-FR" dirty="0" err="1"/>
              <a:t>Bambey</a:t>
            </a:r>
            <a:r>
              <a:rPr lang="fr-FR" dirty="0"/>
              <a:t>); à l’Ouest par l’arrondissement de </a:t>
            </a:r>
            <a:r>
              <a:rPr lang="fr-FR" dirty="0" err="1"/>
              <a:t>Tattaguine</a:t>
            </a:r>
            <a:r>
              <a:rPr lang="fr-FR" dirty="0"/>
              <a:t> et </a:t>
            </a:r>
            <a:r>
              <a:rPr lang="fr-FR" dirty="0" err="1"/>
              <a:t>Fissel</a:t>
            </a:r>
            <a:r>
              <a:rPr lang="fr-FR" dirty="0"/>
              <a:t>; à l’Est par la communauté rurale de </a:t>
            </a:r>
            <a:r>
              <a:rPr lang="fr-FR" dirty="0" err="1"/>
              <a:t>Patar</a:t>
            </a:r>
            <a:r>
              <a:rPr lang="fr-FR" dirty="0"/>
              <a:t>, au Sud par la communauté rurale de Niakhar.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EE9636-209F-894A-AACE-7CB24FF0F403}"/>
              </a:ext>
            </a:extLst>
          </p:cNvPr>
          <p:cNvSpPr txBox="1"/>
          <p:nvPr/>
        </p:nvSpPr>
        <p:spPr>
          <a:xfrm>
            <a:off x="576943" y="8055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1F2092F-A0C0-C745-B01A-7F45F09B6A05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46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300698-0E9A-F841-A78D-16CFB582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Au plan socio-démographique, Politique et Administratif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FFD358-5C5E-0446-B73D-6D9DEBA06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349829"/>
            <a:ext cx="3992732" cy="1199136"/>
          </a:xfrm>
        </p:spPr>
        <p:txBody>
          <a:bodyPr/>
          <a:lstStyle/>
          <a:p>
            <a:r>
              <a:rPr lang="fr-FR" sz="1800" dirty="0"/>
              <a:t>Taux annuel d’accroissement de 1,5% selon les données statistiques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D1C23F-0CA8-064F-9FA6-07320B762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1800" dirty="0"/>
              <a:t>Pratique essentiellement l’agriculture et l’élevage 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B01220B7-D7F3-EE4F-B980-303FCA9EAD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9424"/>
              </p:ext>
            </p:extLst>
          </p:nvPr>
        </p:nvGraphicFramePr>
        <p:xfrm>
          <a:off x="2589213" y="2549525"/>
          <a:ext cx="43434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9B5DF5A0-09BC-7B44-BA16-AE92F287064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63153689"/>
              </p:ext>
            </p:extLst>
          </p:nvPr>
        </p:nvGraphicFramePr>
        <p:xfrm>
          <a:off x="7167563" y="2546350"/>
          <a:ext cx="4338637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78B3153-2F9F-BC43-9066-64FF0C94DC31}"/>
              </a:ext>
            </a:extLst>
          </p:cNvPr>
          <p:cNvSpPr txBox="1"/>
          <p:nvPr/>
        </p:nvSpPr>
        <p:spPr>
          <a:xfrm>
            <a:off x="478971" y="7075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56103EB-34DD-9E4F-A934-6AC50128922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66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4073BF0C-4EB3-FB40-BFDC-CEA6684F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 de la recherche</a:t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95B5F87-E5E0-9246-AC86-72B0A7EC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Savoir comment est-ce que le PUDC prend en compte la dimension genre</a:t>
            </a:r>
          </a:p>
          <a:p>
            <a:pPr algn="just"/>
            <a:r>
              <a:rPr lang="fr-FR" dirty="0"/>
              <a:t>Voir les conséquences environnementales du programme dans la commune </a:t>
            </a:r>
            <a:r>
              <a:rPr lang="fr-FR"/>
              <a:t>de Ngayokhème.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0D36495-39C4-C74C-B9AF-AFCB8E025279}"/>
              </a:ext>
            </a:extLst>
          </p:cNvPr>
          <p:cNvSpPr txBox="1"/>
          <p:nvPr/>
        </p:nvSpPr>
        <p:spPr>
          <a:xfrm>
            <a:off x="511629" y="8817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A5938CE-84D7-2746-8A6D-FBC3C7A5954B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459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4EEF5-C25A-6B4F-AA77-DF5DF019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obtenus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FCFC33-0E6F-994E-A4A5-64FFB4E01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Accès à l’électricité</a:t>
            </a:r>
          </a:p>
          <a:p>
            <a:r>
              <a:rPr lang="fr-FR" dirty="0"/>
              <a:t>Accès à l’eau</a:t>
            </a:r>
          </a:p>
          <a:p>
            <a:r>
              <a:rPr lang="fr-FR" dirty="0"/>
              <a:t>Fourniture d’équipements post-récoltes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1B39766-1A41-5F4A-9640-687475B59A73}"/>
              </a:ext>
            </a:extLst>
          </p:cNvPr>
          <p:cNvSpPr txBox="1"/>
          <p:nvPr/>
        </p:nvSpPr>
        <p:spPr>
          <a:xfrm>
            <a:off x="533400" y="8273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58726C6-0BC5-204A-84B6-D3AA6A41571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4674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7C2403F-28E1-2E48-AF69-BBB42557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De l’accès à l’électricité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C19308EF-D27C-0944-A04F-48546F593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5774379"/>
              </p:ext>
            </p:extLst>
          </p:nvPr>
        </p:nvGraphicFramePr>
        <p:xfrm>
          <a:off x="3165792" y="1992085"/>
          <a:ext cx="5860415" cy="436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2E2D9805-DFEB-6C44-AE3F-D724463F9E67}"/>
              </a:ext>
            </a:extLst>
          </p:cNvPr>
          <p:cNvSpPr txBox="1"/>
          <p:nvPr/>
        </p:nvSpPr>
        <p:spPr>
          <a:xfrm>
            <a:off x="685800" y="8164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7A011EE-B034-704C-B9EE-8C079D5C020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72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heme/theme1.xml><?xml version="1.0" encoding="utf-8"?>
<a:theme xmlns:a="http://schemas.openxmlformats.org/drawingml/2006/main" name="Brin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{37F8EF9E-23F3-774C-B102-C928682E45D4}tf10001069</Template>
  <TotalTime>449</TotalTime>
  <Words>1093</Words>
  <Application>Microsoft Office PowerPoint</Application>
  <PresentationFormat>Grand écran</PresentationFormat>
  <Paragraphs>268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Symbol</vt:lpstr>
      <vt:lpstr>Times New Roman</vt:lpstr>
      <vt:lpstr>Wingdings 3</vt:lpstr>
      <vt:lpstr>Brin</vt:lpstr>
      <vt:lpstr>  Atelier de clôture du projet CRDI-IFAN 2019-2022</vt:lpstr>
      <vt:lpstr>SOMMAIRE</vt:lpstr>
      <vt:lpstr>INTRODUCTION</vt:lpstr>
      <vt:lpstr>CONTEXTUALISONS</vt:lpstr>
      <vt:lpstr>LE CADRE D’ÉTUDE </vt:lpstr>
      <vt:lpstr>Au plan socio-démographique, Politique et Administratif</vt:lpstr>
      <vt:lpstr>Objectif de la recherche </vt:lpstr>
      <vt:lpstr>Résultats obtenus</vt:lpstr>
      <vt:lpstr>De l’accès à l’électricité</vt:lpstr>
      <vt:lpstr>Quelques images</vt:lpstr>
      <vt:lpstr>Consistance des travaux dans le village de Sob</vt:lpstr>
      <vt:lpstr>Consistance des travaux dans le village de Ngonine</vt:lpstr>
      <vt:lpstr>Points positifs</vt:lpstr>
      <vt:lpstr>Incidence de l’accès à l’électricité sur le genre</vt:lpstr>
      <vt:lpstr>Présentation PowerPoint</vt:lpstr>
      <vt:lpstr>Incidence de l’accès à l’électricité sur l’environnement</vt:lpstr>
      <vt:lpstr>De l’accès à l’eau</vt:lpstr>
      <vt:lpstr>Présentation PowerPoint</vt:lpstr>
      <vt:lpstr>Présentation PowerPoint</vt:lpstr>
      <vt:lpstr>Fourniture d’équipements post-agricoles</vt:lpstr>
      <vt:lpstr>Présentation PowerPoint</vt:lpstr>
      <vt:lpstr>Incidence des équipements sur les rôles de genre</vt:lpstr>
      <vt:lpstr>CONCLUSION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de clôture du projet CRDI-IFAN 2019-2022</dc:title>
  <dc:creator>Microsoft Office User</dc:creator>
  <cp:lastModifiedBy>Marie Therese Daba Sene</cp:lastModifiedBy>
  <cp:revision>31</cp:revision>
  <dcterms:created xsi:type="dcterms:W3CDTF">2022-09-29T10:37:17Z</dcterms:created>
  <dcterms:modified xsi:type="dcterms:W3CDTF">2022-10-14T14:16:29Z</dcterms:modified>
</cp:coreProperties>
</file>