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1" r:id="rId5"/>
    <p:sldMasterId id="2147483664" r:id="rId6"/>
  </p:sldMasterIdLst>
  <p:notesMasterIdLst>
    <p:notesMasterId r:id="rId43"/>
  </p:notesMasterIdLst>
  <p:handoutMasterIdLst>
    <p:handoutMasterId r:id="rId44"/>
  </p:handoutMasterIdLst>
  <p:sldIdLst>
    <p:sldId id="378" r:id="rId7"/>
    <p:sldId id="379" r:id="rId8"/>
    <p:sldId id="380" r:id="rId9"/>
    <p:sldId id="320" r:id="rId10"/>
    <p:sldId id="354" r:id="rId11"/>
    <p:sldId id="381" r:id="rId12"/>
    <p:sldId id="382" r:id="rId13"/>
    <p:sldId id="383" r:id="rId14"/>
    <p:sldId id="344" r:id="rId15"/>
    <p:sldId id="385" r:id="rId16"/>
    <p:sldId id="386" r:id="rId17"/>
    <p:sldId id="387" r:id="rId18"/>
    <p:sldId id="389" r:id="rId19"/>
    <p:sldId id="388"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407" r:id="rId34"/>
    <p:sldId id="375" r:id="rId35"/>
    <p:sldId id="403" r:id="rId36"/>
    <p:sldId id="404" r:id="rId37"/>
    <p:sldId id="406" r:id="rId38"/>
    <p:sldId id="409" r:id="rId39"/>
    <p:sldId id="411" r:id="rId40"/>
    <p:sldId id="408" r:id="rId41"/>
    <p:sldId id="410"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8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xnyASuI/6iFCFo5X326wEpQOyG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pa Massène SENE" initials="PMS" lastIdx="19" clrIdx="0">
    <p:extLst>
      <p:ext uri="{19B8F6BF-5375-455C-9EA6-DF929625EA0E}">
        <p15:presenceInfo xmlns:p15="http://schemas.microsoft.com/office/powerpoint/2012/main" userId="S-1-5-21-788383234-2913021035-2625032178-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BBC"/>
    <a:srgbClr val="E9ECED"/>
    <a:srgbClr val="99CCFF"/>
    <a:srgbClr val="B28802"/>
    <a:srgbClr val="8C6B02"/>
    <a:srgbClr val="CA9A02"/>
    <a:srgbClr val="EFB703"/>
    <a:srgbClr val="507C89"/>
    <a:srgbClr val="39767E"/>
    <a:srgbClr val="3C9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30914-359A-49A8-AD35-72FAFEE9D8EF}" v="5" dt="2023-09-05T12:59:04.414"/>
  </p1510:revLst>
</p1510:revInfo>
</file>

<file path=ppt/tableStyles.xml><?xml version="1.0" encoding="utf-8"?>
<a:tblStyleLst xmlns:a="http://schemas.openxmlformats.org/drawingml/2006/main" def="{FF3498CC-7E24-4A28-83FC-753BE4063C64}">
  <a:tblStyle styleId="{FF3498CC-7E24-4A28-83FC-753BE4063C64}" styleName="Table_0">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8ECED"/>
          </a:solidFill>
        </a:fill>
      </a:tcStyle>
    </a:wholeTbl>
    <a:band1H>
      <a:tcTxStyle/>
      <a:tcStyle>
        <a:tcBdr/>
        <a:fill>
          <a:solidFill>
            <a:srgbClr val="CFD6D9"/>
          </a:solidFill>
        </a:fill>
      </a:tcStyle>
    </a:band1H>
    <a:band2H>
      <a:tcTxStyle/>
      <a:tcStyle>
        <a:tcBdr/>
      </a:tcStyle>
    </a:band2H>
    <a:band1V>
      <a:tcTxStyle/>
      <a:tcStyle>
        <a:tcBdr/>
        <a:fill>
          <a:solidFill>
            <a:srgbClr val="CFD6D9"/>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8ECED"/>
          </a:solidFill>
        </a:fill>
      </a:tcStyle>
    </a:lastRow>
    <a:seCell>
      <a:tcTxStyle/>
      <a:tcStyle>
        <a:tcBdr/>
      </a:tcStyle>
    </a:seCell>
    <a:swCell>
      <a:tcTxStyle/>
      <a:tcStyle>
        <a:tcBdr/>
      </a:tcStyle>
    </a:swCell>
    <a:firstRow>
      <a:tcTxStyle b="on" i="off"/>
      <a:tcStyle>
        <a:tcBdr/>
        <a:fill>
          <a:solidFill>
            <a:srgbClr val="E8ECED"/>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53" autoAdjust="0"/>
  </p:normalViewPr>
  <p:slideViewPr>
    <p:cSldViewPr snapToGrid="0">
      <p:cViewPr varScale="1">
        <p:scale>
          <a:sx n="81" d="100"/>
          <a:sy n="81" d="100"/>
        </p:scale>
        <p:origin x="754" y="48"/>
      </p:cViewPr>
      <p:guideLst>
        <p:guide orient="horz" pos="2480"/>
        <p:guide pos="3840"/>
      </p:guideLst>
    </p:cSldViewPr>
  </p:slideViewPr>
  <p:notesTextViewPr>
    <p:cViewPr>
      <p:scale>
        <a:sx n="100" d="100"/>
        <a:sy n="100" d="100"/>
      </p:scale>
      <p:origin x="0" y="0"/>
    </p:cViewPr>
  </p:notesTextViewPr>
  <p:notesViewPr>
    <p:cSldViewPr snapToGrid="0">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oumata Bintou Rassoul KA" userId="345e2ac7-bbca-426d-ba48-4873a2ce1507" providerId="ADAL" clId="{37730914-359A-49A8-AD35-72FAFEE9D8EF}"/>
    <pc:docChg chg="modSld">
      <pc:chgData name="Fatoumata Bintou Rassoul KA" userId="345e2ac7-bbca-426d-ba48-4873a2ce1507" providerId="ADAL" clId="{37730914-359A-49A8-AD35-72FAFEE9D8EF}" dt="2023-09-05T12:59:04.414" v="3" actId="1035"/>
      <pc:docMkLst>
        <pc:docMk/>
      </pc:docMkLst>
      <pc:sldChg chg="modSp">
        <pc:chgData name="Fatoumata Bintou Rassoul KA" userId="345e2ac7-bbca-426d-ba48-4873a2ce1507" providerId="ADAL" clId="{37730914-359A-49A8-AD35-72FAFEE9D8EF}" dt="2023-09-05T12:59:04.414" v="3" actId="1035"/>
        <pc:sldMkLst>
          <pc:docMk/>
          <pc:sldMk cId="841776155" sldId="382"/>
        </pc:sldMkLst>
        <pc:picChg chg="mod">
          <ac:chgData name="Fatoumata Bintou Rassoul KA" userId="345e2ac7-bbca-426d-ba48-4873a2ce1507" providerId="ADAL" clId="{37730914-359A-49A8-AD35-72FAFEE9D8EF}" dt="2023-09-05T12:59:04.414" v="3" actId="1035"/>
          <ac:picMkLst>
            <pc:docMk/>
            <pc:sldMk cId="841776155" sldId="382"/>
            <ac:picMk id="4" creationId="{078E85A4-68B8-48E6-AFA3-579413132F5C}"/>
          </ac:picMkLst>
        </pc:picChg>
      </pc:sldChg>
      <pc:sldChg chg="modSp">
        <pc:chgData name="Fatoumata Bintou Rassoul KA" userId="345e2ac7-bbca-426d-ba48-4873a2ce1507" providerId="ADAL" clId="{37730914-359A-49A8-AD35-72FAFEE9D8EF}" dt="2023-09-05T10:15:58.744" v="0" actId="1076"/>
        <pc:sldMkLst>
          <pc:docMk/>
          <pc:sldMk cId="4066648410" sldId="390"/>
        </pc:sldMkLst>
        <pc:spChg chg="mod">
          <ac:chgData name="Fatoumata Bintou Rassoul KA" userId="345e2ac7-bbca-426d-ba48-4873a2ce1507" providerId="ADAL" clId="{37730914-359A-49A8-AD35-72FAFEE9D8EF}" dt="2023-09-05T10:15:58.744" v="0" actId="1076"/>
          <ac:spMkLst>
            <pc:docMk/>
            <pc:sldMk cId="4066648410" sldId="390"/>
            <ac:spMk id="11" creationId="{B3FC68ED-8DA5-4288-B90F-224025968F0B}"/>
          </ac:spMkLst>
        </pc:spChg>
      </pc:sldChg>
      <pc:sldChg chg="modSp">
        <pc:chgData name="Fatoumata Bintou Rassoul KA" userId="345e2ac7-bbca-426d-ba48-4873a2ce1507" providerId="ADAL" clId="{37730914-359A-49A8-AD35-72FAFEE9D8EF}" dt="2023-09-05T12:22:20.045" v="1" actId="1035"/>
        <pc:sldMkLst>
          <pc:docMk/>
          <pc:sldMk cId="3563494562" sldId="391"/>
        </pc:sldMkLst>
        <pc:spChg chg="mod">
          <ac:chgData name="Fatoumata Bintou Rassoul KA" userId="345e2ac7-bbca-426d-ba48-4873a2ce1507" providerId="ADAL" clId="{37730914-359A-49A8-AD35-72FAFEE9D8EF}" dt="2023-09-05T12:22:20.045" v="1" actId="1035"/>
          <ac:spMkLst>
            <pc:docMk/>
            <pc:sldMk cId="3563494562" sldId="391"/>
            <ac:spMk id="111" creationId="{00000000-0000-0000-0000-000000000000}"/>
          </ac:spMkLst>
        </pc:spChg>
      </pc:sldChg>
    </pc:docChg>
  </pc:docChgLst>
  <pc:docChgLst>
    <pc:chgData name="Fatoumata Bintou Rassoul KA" userId="345e2ac7-bbca-426d-ba48-4873a2ce1507" providerId="ADAL" clId="{8763BC7E-48C3-4699-85DA-8E504D3834E7}"/>
    <pc:docChg chg="custSel modSld sldOrd">
      <pc:chgData name="Fatoumata Bintou Rassoul KA" userId="345e2ac7-bbca-426d-ba48-4873a2ce1507" providerId="ADAL" clId="{8763BC7E-48C3-4699-85DA-8E504D3834E7}" dt="2023-06-09T08:51:36.467" v="430" actId="20577"/>
      <pc:docMkLst>
        <pc:docMk/>
      </pc:docMkLst>
      <pc:sldChg chg="modSp">
        <pc:chgData name="Fatoumata Bintou Rassoul KA" userId="345e2ac7-bbca-426d-ba48-4873a2ce1507" providerId="ADAL" clId="{8763BC7E-48C3-4699-85DA-8E504D3834E7}" dt="2023-06-09T08:43:27.390" v="33" actId="207"/>
        <pc:sldMkLst>
          <pc:docMk/>
          <pc:sldMk cId="2356912782" sldId="320"/>
        </pc:sldMkLst>
        <pc:spChg chg="mod">
          <ac:chgData name="Fatoumata Bintou Rassoul KA" userId="345e2ac7-bbca-426d-ba48-4873a2ce1507" providerId="ADAL" clId="{8763BC7E-48C3-4699-85DA-8E504D3834E7}" dt="2023-06-09T08:43:27.390" v="33" actId="207"/>
          <ac:spMkLst>
            <pc:docMk/>
            <pc:sldMk cId="2356912782" sldId="320"/>
            <ac:spMk id="113" creationId="{00000000-0000-0000-0000-000000000000}"/>
          </ac:spMkLst>
        </pc:spChg>
      </pc:sldChg>
      <pc:sldChg chg="modSp">
        <pc:chgData name="Fatoumata Bintou Rassoul KA" userId="345e2ac7-bbca-426d-ba48-4873a2ce1507" providerId="ADAL" clId="{8763BC7E-48C3-4699-85DA-8E504D3834E7}" dt="2023-06-09T08:51:24.866" v="424" actId="20577"/>
        <pc:sldMkLst>
          <pc:docMk/>
          <pc:sldMk cId="2588076755" sldId="375"/>
        </pc:sldMkLst>
        <pc:spChg chg="mod">
          <ac:chgData name="Fatoumata Bintou Rassoul KA" userId="345e2ac7-bbca-426d-ba48-4873a2ce1507" providerId="ADAL" clId="{8763BC7E-48C3-4699-85DA-8E504D3834E7}" dt="2023-06-09T08:51:24.866" v="424" actId="20577"/>
          <ac:spMkLst>
            <pc:docMk/>
            <pc:sldMk cId="2588076755" sldId="375"/>
            <ac:spMk id="111" creationId="{00000000-0000-0000-0000-000000000000}"/>
          </ac:spMkLst>
        </pc:spChg>
      </pc:sldChg>
      <pc:sldChg chg="modSp">
        <pc:chgData name="Fatoumata Bintou Rassoul KA" userId="345e2ac7-bbca-426d-ba48-4873a2ce1507" providerId="ADAL" clId="{8763BC7E-48C3-4699-85DA-8E504D3834E7}" dt="2023-06-09T08:44:38.082" v="86" actId="1076"/>
        <pc:sldMkLst>
          <pc:docMk/>
          <pc:sldMk cId="1956895391" sldId="379"/>
        </pc:sldMkLst>
        <pc:spChg chg="mod">
          <ac:chgData name="Fatoumata Bintou Rassoul KA" userId="345e2ac7-bbca-426d-ba48-4873a2ce1507" providerId="ADAL" clId="{8763BC7E-48C3-4699-85DA-8E504D3834E7}" dt="2023-06-09T08:44:38.082" v="86" actId="1076"/>
          <ac:spMkLst>
            <pc:docMk/>
            <pc:sldMk cId="1956895391" sldId="379"/>
            <ac:spMk id="7" creationId="{C7E62F83-97F2-4959-8019-D82FB33309BF}"/>
          </ac:spMkLst>
        </pc:spChg>
      </pc:sldChg>
      <pc:sldChg chg="modSp">
        <pc:chgData name="Fatoumata Bintou Rassoul KA" userId="345e2ac7-bbca-426d-ba48-4873a2ce1507" providerId="ADAL" clId="{8763BC7E-48C3-4699-85DA-8E504D3834E7}" dt="2023-06-09T08:43:54.884" v="50" actId="20577"/>
        <pc:sldMkLst>
          <pc:docMk/>
          <pc:sldMk cId="2880647595" sldId="383"/>
        </pc:sldMkLst>
        <pc:spChg chg="mod">
          <ac:chgData name="Fatoumata Bintou Rassoul KA" userId="345e2ac7-bbca-426d-ba48-4873a2ce1507" providerId="ADAL" clId="{8763BC7E-48C3-4699-85DA-8E504D3834E7}" dt="2023-06-09T08:43:54.884" v="50" actId="20577"/>
          <ac:spMkLst>
            <pc:docMk/>
            <pc:sldMk cId="2880647595" sldId="383"/>
            <ac:spMk id="4" creationId="{0998B966-CAC2-4BE4-838B-DBBE12E4D806}"/>
          </ac:spMkLst>
        </pc:spChg>
      </pc:sldChg>
      <pc:sldChg chg="modSp">
        <pc:chgData name="Fatoumata Bintou Rassoul KA" userId="345e2ac7-bbca-426d-ba48-4873a2ce1507" providerId="ADAL" clId="{8763BC7E-48C3-4699-85DA-8E504D3834E7}" dt="2023-06-09T08:45:35.623" v="193" actId="20577"/>
        <pc:sldMkLst>
          <pc:docMk/>
          <pc:sldMk cId="1752441344" sldId="386"/>
        </pc:sldMkLst>
        <pc:spChg chg="mod">
          <ac:chgData name="Fatoumata Bintou Rassoul KA" userId="345e2ac7-bbca-426d-ba48-4873a2ce1507" providerId="ADAL" clId="{8763BC7E-48C3-4699-85DA-8E504D3834E7}" dt="2023-06-09T08:45:35.623" v="193" actId="20577"/>
          <ac:spMkLst>
            <pc:docMk/>
            <pc:sldMk cId="1752441344" sldId="386"/>
            <ac:spMk id="111" creationId="{00000000-0000-0000-0000-000000000000}"/>
          </ac:spMkLst>
        </pc:spChg>
      </pc:sldChg>
      <pc:sldChg chg="modSp">
        <pc:chgData name="Fatoumata Bintou Rassoul KA" userId="345e2ac7-bbca-426d-ba48-4873a2ce1507" providerId="ADAL" clId="{8763BC7E-48C3-4699-85DA-8E504D3834E7}" dt="2023-06-09T08:46:07.028" v="259" actId="20577"/>
        <pc:sldMkLst>
          <pc:docMk/>
          <pc:sldMk cId="4084502463" sldId="387"/>
        </pc:sldMkLst>
        <pc:spChg chg="mod">
          <ac:chgData name="Fatoumata Bintou Rassoul KA" userId="345e2ac7-bbca-426d-ba48-4873a2ce1507" providerId="ADAL" clId="{8763BC7E-48C3-4699-85DA-8E504D3834E7}" dt="2023-06-09T08:46:07.028" v="259" actId="20577"/>
          <ac:spMkLst>
            <pc:docMk/>
            <pc:sldMk cId="4084502463" sldId="387"/>
            <ac:spMk id="111" creationId="{00000000-0000-0000-0000-000000000000}"/>
          </ac:spMkLst>
        </pc:spChg>
      </pc:sldChg>
      <pc:sldChg chg="modSp">
        <pc:chgData name="Fatoumata Bintou Rassoul KA" userId="345e2ac7-bbca-426d-ba48-4873a2ce1507" providerId="ADAL" clId="{8763BC7E-48C3-4699-85DA-8E504D3834E7}" dt="2023-06-09T08:47:04.222" v="330" actId="20577"/>
        <pc:sldMkLst>
          <pc:docMk/>
          <pc:sldMk cId="2465969934" sldId="388"/>
        </pc:sldMkLst>
        <pc:spChg chg="mod">
          <ac:chgData name="Fatoumata Bintou Rassoul KA" userId="345e2ac7-bbca-426d-ba48-4873a2ce1507" providerId="ADAL" clId="{8763BC7E-48C3-4699-85DA-8E504D3834E7}" dt="2023-06-09T08:47:04.222" v="330" actId="20577"/>
          <ac:spMkLst>
            <pc:docMk/>
            <pc:sldMk cId="2465969934" sldId="388"/>
            <ac:spMk id="111" creationId="{00000000-0000-0000-0000-000000000000}"/>
          </ac:spMkLst>
        </pc:spChg>
      </pc:sldChg>
      <pc:sldChg chg="modSp ord delCm">
        <pc:chgData name="Fatoumata Bintou Rassoul KA" userId="345e2ac7-bbca-426d-ba48-4873a2ce1507" providerId="ADAL" clId="{8763BC7E-48C3-4699-85DA-8E504D3834E7}" dt="2023-06-09T08:46:57.271" v="328"/>
        <pc:sldMkLst>
          <pc:docMk/>
          <pc:sldMk cId="2396134092" sldId="389"/>
        </pc:sldMkLst>
        <pc:spChg chg="mod">
          <ac:chgData name="Fatoumata Bintou Rassoul KA" userId="345e2ac7-bbca-426d-ba48-4873a2ce1507" providerId="ADAL" clId="{8763BC7E-48C3-4699-85DA-8E504D3834E7}" dt="2023-06-09T08:46:51.876" v="327" actId="20577"/>
          <ac:spMkLst>
            <pc:docMk/>
            <pc:sldMk cId="2396134092" sldId="389"/>
            <ac:spMk id="4" creationId="{0998B966-CAC2-4BE4-838B-DBBE12E4D806}"/>
          </ac:spMkLst>
        </pc:spChg>
      </pc:sldChg>
      <pc:sldChg chg="modSp">
        <pc:chgData name="Fatoumata Bintou Rassoul KA" userId="345e2ac7-bbca-426d-ba48-4873a2ce1507" providerId="ADAL" clId="{8763BC7E-48C3-4699-85DA-8E504D3834E7}" dt="2023-06-09T08:47:50.586" v="353" actId="20577"/>
        <pc:sldMkLst>
          <pc:docMk/>
          <pc:sldMk cId="4066648410" sldId="390"/>
        </pc:sldMkLst>
        <pc:spChg chg="mod">
          <ac:chgData name="Fatoumata Bintou Rassoul KA" userId="345e2ac7-bbca-426d-ba48-4873a2ce1507" providerId="ADAL" clId="{8763BC7E-48C3-4699-85DA-8E504D3834E7}" dt="2023-06-09T08:47:50.586" v="353" actId="20577"/>
          <ac:spMkLst>
            <pc:docMk/>
            <pc:sldMk cId="4066648410" sldId="390"/>
            <ac:spMk id="111" creationId="{00000000-0000-0000-0000-000000000000}"/>
          </ac:spMkLst>
        </pc:spChg>
      </pc:sldChg>
      <pc:sldChg chg="modSp">
        <pc:chgData name="Fatoumata Bintou Rassoul KA" userId="345e2ac7-bbca-426d-ba48-4873a2ce1507" providerId="ADAL" clId="{8763BC7E-48C3-4699-85DA-8E504D3834E7}" dt="2023-06-09T08:48:51.248" v="399" actId="20577"/>
        <pc:sldMkLst>
          <pc:docMk/>
          <pc:sldMk cId="3563494562" sldId="391"/>
        </pc:sldMkLst>
        <pc:spChg chg="mod">
          <ac:chgData name="Fatoumata Bintou Rassoul KA" userId="345e2ac7-bbca-426d-ba48-4873a2ce1507" providerId="ADAL" clId="{8763BC7E-48C3-4699-85DA-8E504D3834E7}" dt="2023-06-09T08:48:51.248" v="399" actId="20577"/>
          <ac:spMkLst>
            <pc:docMk/>
            <pc:sldMk cId="3563494562" sldId="391"/>
            <ac:spMk id="111" creationId="{00000000-0000-0000-0000-000000000000}"/>
          </ac:spMkLst>
        </pc:spChg>
      </pc:sldChg>
      <pc:sldChg chg="modSp">
        <pc:chgData name="Fatoumata Bintou Rassoul KA" userId="345e2ac7-bbca-426d-ba48-4873a2ce1507" providerId="ADAL" clId="{8763BC7E-48C3-4699-85DA-8E504D3834E7}" dt="2023-06-09T08:48:43.532" v="392" actId="20577"/>
        <pc:sldMkLst>
          <pc:docMk/>
          <pc:sldMk cId="1845851391" sldId="392"/>
        </pc:sldMkLst>
        <pc:spChg chg="mod">
          <ac:chgData name="Fatoumata Bintou Rassoul KA" userId="345e2ac7-bbca-426d-ba48-4873a2ce1507" providerId="ADAL" clId="{8763BC7E-48C3-4699-85DA-8E504D3834E7}" dt="2023-06-09T08:48:43.532" v="392" actId="20577"/>
          <ac:spMkLst>
            <pc:docMk/>
            <pc:sldMk cId="1845851391" sldId="392"/>
            <ac:spMk id="111" creationId="{00000000-0000-0000-0000-000000000000}"/>
          </ac:spMkLst>
        </pc:spChg>
      </pc:sldChg>
      <pc:sldChg chg="modSp">
        <pc:chgData name="Fatoumata Bintou Rassoul KA" userId="345e2ac7-bbca-426d-ba48-4873a2ce1507" providerId="ADAL" clId="{8763BC7E-48C3-4699-85DA-8E504D3834E7}" dt="2023-06-09T08:50:53.625" v="420" actId="20577"/>
        <pc:sldMkLst>
          <pc:docMk/>
          <pc:sldMk cId="1554963546" sldId="400"/>
        </pc:sldMkLst>
        <pc:spChg chg="mod">
          <ac:chgData name="Fatoumata Bintou Rassoul KA" userId="345e2ac7-bbca-426d-ba48-4873a2ce1507" providerId="ADAL" clId="{8763BC7E-48C3-4699-85DA-8E504D3834E7}" dt="2023-06-09T08:50:53.625" v="420" actId="20577"/>
          <ac:spMkLst>
            <pc:docMk/>
            <pc:sldMk cId="1554963546" sldId="400"/>
            <ac:spMk id="10" creationId="{1A51FDA5-AF60-48CD-9712-078B3F6F55C3}"/>
          </ac:spMkLst>
        </pc:spChg>
        <pc:spChg chg="mod">
          <ac:chgData name="Fatoumata Bintou Rassoul KA" userId="345e2ac7-bbca-426d-ba48-4873a2ce1507" providerId="ADAL" clId="{8763BC7E-48C3-4699-85DA-8E504D3834E7}" dt="2023-06-09T08:50:11.683" v="400" actId="207"/>
          <ac:spMkLst>
            <pc:docMk/>
            <pc:sldMk cId="1554963546" sldId="400"/>
            <ac:spMk id="111" creationId="{00000000-0000-0000-0000-000000000000}"/>
          </ac:spMkLst>
        </pc:spChg>
      </pc:sldChg>
      <pc:sldChg chg="modSp">
        <pc:chgData name="Fatoumata Bintou Rassoul KA" userId="345e2ac7-bbca-426d-ba48-4873a2ce1507" providerId="ADAL" clId="{8763BC7E-48C3-4699-85DA-8E504D3834E7}" dt="2023-06-09T06:11:37.491" v="15" actId="20577"/>
        <pc:sldMkLst>
          <pc:docMk/>
          <pc:sldMk cId="1004902286" sldId="401"/>
        </pc:sldMkLst>
        <pc:spChg chg="mod">
          <ac:chgData name="Fatoumata Bintou Rassoul KA" userId="345e2ac7-bbca-426d-ba48-4873a2ce1507" providerId="ADAL" clId="{8763BC7E-48C3-4699-85DA-8E504D3834E7}" dt="2023-06-09T06:11:37.491" v="15" actId="20577"/>
          <ac:spMkLst>
            <pc:docMk/>
            <pc:sldMk cId="1004902286" sldId="401"/>
            <ac:spMk id="111" creationId="{00000000-0000-0000-0000-000000000000}"/>
          </ac:spMkLst>
        </pc:spChg>
      </pc:sldChg>
      <pc:sldChg chg="modSp">
        <pc:chgData name="Fatoumata Bintou Rassoul KA" userId="345e2ac7-bbca-426d-ba48-4873a2ce1507" providerId="ADAL" clId="{8763BC7E-48C3-4699-85DA-8E504D3834E7}" dt="2023-06-09T06:11:49.908" v="16" actId="20577"/>
        <pc:sldMkLst>
          <pc:docMk/>
          <pc:sldMk cId="1509418417" sldId="402"/>
        </pc:sldMkLst>
        <pc:spChg chg="mod">
          <ac:chgData name="Fatoumata Bintou Rassoul KA" userId="345e2ac7-bbca-426d-ba48-4873a2ce1507" providerId="ADAL" clId="{8763BC7E-48C3-4699-85DA-8E504D3834E7}" dt="2023-06-09T06:11:49.908" v="16" actId="20577"/>
          <ac:spMkLst>
            <pc:docMk/>
            <pc:sldMk cId="1509418417" sldId="402"/>
            <ac:spMk id="111" creationId="{00000000-0000-0000-0000-000000000000}"/>
          </ac:spMkLst>
        </pc:spChg>
      </pc:sldChg>
      <pc:sldChg chg="modSp">
        <pc:chgData name="Fatoumata Bintou Rassoul KA" userId="345e2ac7-bbca-426d-ba48-4873a2ce1507" providerId="ADAL" clId="{8763BC7E-48C3-4699-85DA-8E504D3834E7}" dt="2023-06-09T08:51:30.857" v="426" actId="20577"/>
        <pc:sldMkLst>
          <pc:docMk/>
          <pc:sldMk cId="2290746849" sldId="403"/>
        </pc:sldMkLst>
        <pc:spChg chg="mod">
          <ac:chgData name="Fatoumata Bintou Rassoul KA" userId="345e2ac7-bbca-426d-ba48-4873a2ce1507" providerId="ADAL" clId="{8763BC7E-48C3-4699-85DA-8E504D3834E7}" dt="2023-06-09T08:51:30.857" v="426" actId="20577"/>
          <ac:spMkLst>
            <pc:docMk/>
            <pc:sldMk cId="2290746849" sldId="403"/>
            <ac:spMk id="111" creationId="{00000000-0000-0000-0000-000000000000}"/>
          </ac:spMkLst>
        </pc:spChg>
      </pc:sldChg>
      <pc:sldChg chg="modSp">
        <pc:chgData name="Fatoumata Bintou Rassoul KA" userId="345e2ac7-bbca-426d-ba48-4873a2ce1507" providerId="ADAL" clId="{8763BC7E-48C3-4699-85DA-8E504D3834E7}" dt="2023-06-09T08:51:36.467" v="430" actId="20577"/>
        <pc:sldMkLst>
          <pc:docMk/>
          <pc:sldMk cId="1387433278" sldId="404"/>
        </pc:sldMkLst>
        <pc:spChg chg="mod">
          <ac:chgData name="Fatoumata Bintou Rassoul KA" userId="345e2ac7-bbca-426d-ba48-4873a2ce1507" providerId="ADAL" clId="{8763BC7E-48C3-4699-85DA-8E504D3834E7}" dt="2023-06-09T08:51:36.467" v="430" actId="20577"/>
          <ac:spMkLst>
            <pc:docMk/>
            <pc:sldMk cId="1387433278" sldId="404"/>
            <ac:spMk id="111" creationId="{00000000-0000-0000-0000-000000000000}"/>
          </ac:spMkLst>
        </pc:spChg>
      </pc:sldChg>
      <pc:sldChg chg="modSp">
        <pc:chgData name="Fatoumata Bintou Rassoul KA" userId="345e2ac7-bbca-426d-ba48-4873a2ce1507" providerId="ADAL" clId="{8763BC7E-48C3-4699-85DA-8E504D3834E7}" dt="2023-06-09T08:51:21.159" v="422" actId="20577"/>
        <pc:sldMkLst>
          <pc:docMk/>
          <pc:sldMk cId="4242840538" sldId="407"/>
        </pc:sldMkLst>
        <pc:spChg chg="mod">
          <ac:chgData name="Fatoumata Bintou Rassoul KA" userId="345e2ac7-bbca-426d-ba48-4873a2ce1507" providerId="ADAL" clId="{8763BC7E-48C3-4699-85DA-8E504D3834E7}" dt="2023-06-09T08:51:21.159" v="422" actId="20577"/>
          <ac:spMkLst>
            <pc:docMk/>
            <pc:sldMk cId="4242840538" sldId="407"/>
            <ac:spMk id="4" creationId="{0998B966-CAC2-4BE4-838B-DBBE12E4D80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solidFill>
                <a:schemeClr val="accent5">
                  <a:tint val="58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2DE-4E1B-A681-786B9A1843BA}"/>
              </c:ext>
            </c:extLst>
          </c:dPt>
          <c:dPt>
            <c:idx val="1"/>
            <c:bubble3D val="0"/>
            <c:spPr>
              <a:solidFill>
                <a:schemeClr val="accent5">
                  <a:tint val="8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2DE-4E1B-A681-786B9A1843BA}"/>
              </c:ext>
            </c:extLst>
          </c:dPt>
          <c:dPt>
            <c:idx val="2"/>
            <c:bubble3D val="0"/>
            <c:spPr>
              <a:solidFill>
                <a:schemeClr val="accent5">
                  <a:shade val="8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22DE-4E1B-A681-786B9A1843BA}"/>
              </c:ext>
            </c:extLst>
          </c:dPt>
          <c:dPt>
            <c:idx val="3"/>
            <c:bubble3D val="0"/>
            <c:spPr>
              <a:solidFill>
                <a:schemeClr val="accent5">
                  <a:shade val="58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22DE-4E1B-A681-786B9A1843BA}"/>
              </c:ext>
            </c:extLst>
          </c:dPt>
          <c:dLbls>
            <c:dLbl>
              <c:idx val="0"/>
              <c:layout>
                <c:manualLayout>
                  <c:x val="-0.13390220254796845"/>
                  <c:y val="0.13672593422910076"/>
                </c:manualLayout>
              </c:layout>
              <c:tx>
                <c:rich>
                  <a:bodyPr/>
                  <a:lstStyle/>
                  <a:p>
                    <a:fld id="{16BBA8B9-582D-468B-AA13-D86EE8548E45}" type="PERCENTAGE">
                      <a:rPr lang="en-US" baseline="0" smtClean="0"/>
                      <a:pPr/>
                      <a:t>[POURCENTAGE]</a:t>
                    </a:fld>
                    <a:endParaRPr lang="fr-SN"/>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DE-4E1B-A681-786B9A1843BA}"/>
                </c:ext>
              </c:extLst>
            </c:dLbl>
            <c:dLbl>
              <c:idx val="1"/>
              <c:layout>
                <c:manualLayout>
                  <c:x val="-0.16349664363512367"/>
                  <c:y val="-9.6449692974559839E-2"/>
                </c:manualLayout>
              </c:layout>
              <c:tx>
                <c:rich>
                  <a:bodyPr/>
                  <a:lstStyle/>
                  <a:p>
                    <a:fld id="{A821E9A9-4C56-4F39-ABEF-E02CC2CAAC95}" type="PERCENTAGE">
                      <a:rPr lang="en-US" baseline="0" smtClean="0"/>
                      <a:pPr/>
                      <a:t>[POURCENTAGE]</a:t>
                    </a:fld>
                    <a:endParaRPr lang="fr-SN"/>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DE-4E1B-A681-786B9A1843BA}"/>
                </c:ext>
              </c:extLst>
            </c:dLbl>
            <c:dLbl>
              <c:idx val="2"/>
              <c:layout>
                <c:manualLayout>
                  <c:x val="7.6399033016418788E-2"/>
                  <c:y val="-0.13442427720144462"/>
                </c:manualLayout>
              </c:layout>
              <c:tx>
                <c:rich>
                  <a:bodyPr/>
                  <a:lstStyle/>
                  <a:p>
                    <a:fld id="{DF737AD0-5687-46C3-9F18-26AB716FF33C}" type="PERCENTAGE">
                      <a:rPr lang="en-US" baseline="0" smtClean="0"/>
                      <a:pPr/>
                      <a:t>[POURCENTAGE]</a:t>
                    </a:fld>
                    <a:endParaRPr lang="fr-SN"/>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2DE-4E1B-A681-786B9A1843BA}"/>
                </c:ext>
              </c:extLst>
            </c:dLbl>
            <c:dLbl>
              <c:idx val="3"/>
              <c:layout>
                <c:manualLayout>
                  <c:x val="0.14634926205048629"/>
                  <c:y val="4.042489258827843E-2"/>
                </c:manualLayout>
              </c:layout>
              <c:tx>
                <c:rich>
                  <a:bodyPr/>
                  <a:lstStyle/>
                  <a:p>
                    <a:fld id="{E7438A5C-5D52-434C-8F94-46D5EED95F95}" type="PERCENTAGE">
                      <a:rPr lang="en-US" baseline="0" smtClean="0"/>
                      <a:pPr/>
                      <a:t>[POURCENTAGE]</a:t>
                    </a:fld>
                    <a:endParaRPr lang="fr-SN"/>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2DE-4E1B-A681-786B9A1843B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Echantillon!$J$98:$J$101</c:f>
              <c:strCache>
                <c:ptCount val="4"/>
                <c:pt idx="0">
                  <c:v>aucune éducation</c:v>
                </c:pt>
                <c:pt idx="1">
                  <c:v>niveau primaire</c:v>
                </c:pt>
                <c:pt idx="2">
                  <c:v>moyen et plus</c:v>
                </c:pt>
                <c:pt idx="3">
                  <c:v>Daara/ Ecole arabique </c:v>
                </c:pt>
              </c:strCache>
            </c:strRef>
          </c:cat>
          <c:val>
            <c:numRef>
              <c:f>Echantillon!$K$98:$K$101</c:f>
              <c:numCache>
                <c:formatCode>0.00%</c:formatCode>
                <c:ptCount val="4"/>
                <c:pt idx="0">
                  <c:v>0.22349999999999998</c:v>
                </c:pt>
                <c:pt idx="1">
                  <c:v>0.25879999999999997</c:v>
                </c:pt>
                <c:pt idx="2">
                  <c:v>0.14119999999999999</c:v>
                </c:pt>
                <c:pt idx="3">
                  <c:v>0.3765</c:v>
                </c:pt>
              </c:numCache>
            </c:numRef>
          </c:val>
          <c:extLst>
            <c:ext xmlns:c16="http://schemas.microsoft.com/office/drawing/2014/chart" uri="{C3380CC4-5D6E-409C-BE32-E72D297353CC}">
              <c16:uniqueId val="{00000008-22DE-4E1B-A681-786B9A1843B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61296484366052"/>
          <c:y val="5.0825286383176849E-2"/>
          <c:w val="0.46965833979938698"/>
          <c:h val="0.90539507618116544"/>
        </c:manualLayout>
      </c:layout>
      <c:pieChart>
        <c:varyColors val="1"/>
        <c:ser>
          <c:idx val="0"/>
          <c:order val="0"/>
          <c:tx>
            <c:strRef>
              <c:f>'Effets conditions de vie'!$K$4:$K$5</c:f>
              <c:strCache>
                <c:ptCount val="2"/>
                <c:pt idx="0">
                  <c:v>Ménage</c:v>
                </c:pt>
                <c:pt idx="1">
                  <c:v>Pourcentage</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1550-4FF6-84E0-A1FE57941ECB}"/>
              </c:ext>
            </c:extLst>
          </c:dPt>
          <c:dPt>
            <c:idx val="1"/>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1550-4FF6-84E0-A1FE57941ECB}"/>
              </c:ext>
            </c:extLst>
          </c:dPt>
          <c:dPt>
            <c:idx val="2"/>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1550-4FF6-84E0-A1FE57941ECB}"/>
              </c:ext>
            </c:extLst>
          </c:dPt>
          <c:dPt>
            <c:idx val="3"/>
            <c:bubble3D val="0"/>
            <c:spPr>
              <a:gradFill rotWithShape="1">
                <a:gsLst>
                  <a:gs pos="0">
                    <a:schemeClr val="accent1">
                      <a:lumMod val="60000"/>
                      <a:tint val="100000"/>
                      <a:shade val="100000"/>
                      <a:satMod val="130000"/>
                    </a:schemeClr>
                  </a:gs>
                  <a:gs pos="100000">
                    <a:schemeClr val="accent1">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1550-4FF6-84E0-A1FE57941ECB}"/>
              </c:ext>
            </c:extLst>
          </c:dPt>
          <c:dLbls>
            <c:dLbl>
              <c:idx val="0"/>
              <c:layout>
                <c:manualLayout>
                  <c:x val="-9.8582891673974576E-2"/>
                  <c:y val="-0.1267375689960191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50-4FF6-84E0-A1FE57941ECB}"/>
                </c:ext>
              </c:extLst>
            </c:dLbl>
            <c:dLbl>
              <c:idx val="1"/>
              <c:layout>
                <c:manualLayout>
                  <c:x val="9.9294558940745889E-2"/>
                  <c:y val="6.9335454979594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50-4FF6-84E0-A1FE57941ECB}"/>
                </c:ext>
              </c:extLst>
            </c:dLbl>
            <c:dLbl>
              <c:idx val="2"/>
              <c:layout>
                <c:manualLayout>
                  <c:x val="-1.3282438981697887E-2"/>
                  <c:y val="-1.9456084542271827E-2"/>
                </c:manualLayout>
              </c:layout>
              <c:tx>
                <c:rich>
                  <a:bodyPr/>
                  <a:lstStyle/>
                  <a:p>
                    <a:fld id="{94DD6FF4-85C6-4644-99B0-844EF92EB3BD}" type="VALUE">
                      <a:rPr lang="en-US">
                        <a:solidFill>
                          <a:schemeClr val="tx1"/>
                        </a:solidFill>
                      </a:rPr>
                      <a:pPr/>
                      <a:t>[VALEUR]</a:t>
                    </a:fld>
                    <a:endParaRPr lang="fr-S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550-4FF6-84E0-A1FE57941ECB}"/>
                </c:ext>
              </c:extLst>
            </c:dLbl>
            <c:dLbl>
              <c:idx val="3"/>
              <c:layout>
                <c:manualLayout>
                  <c:x val="1.5928166011837962E-2"/>
                  <c:y val="0.101422596911570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550-4FF6-84E0-A1FE57941EC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'Effets conditions de vie'!$J$6:$J$9</c:f>
              <c:strCache>
                <c:ptCount val="4"/>
                <c:pt idx="0">
                  <c:v>se sont beaucoup améliorées</c:v>
                </c:pt>
                <c:pt idx="1">
                  <c:v>se sont légèrement améliorées</c:v>
                </c:pt>
                <c:pt idx="2">
                  <c:v>se sont légèrement détériorées</c:v>
                </c:pt>
                <c:pt idx="3">
                  <c:v>sont restées stables</c:v>
                </c:pt>
              </c:strCache>
            </c:strRef>
          </c:cat>
          <c:val>
            <c:numRef>
              <c:f>'Effets conditions de vie'!$K$6:$K$9</c:f>
              <c:numCache>
                <c:formatCode>0.00%</c:formatCode>
                <c:ptCount val="4"/>
                <c:pt idx="0">
                  <c:v>0.67059999999999997</c:v>
                </c:pt>
                <c:pt idx="1">
                  <c:v>0.27060000000000001</c:v>
                </c:pt>
                <c:pt idx="2">
                  <c:v>5.8999999999999999E-3</c:v>
                </c:pt>
                <c:pt idx="3">
                  <c:v>4.1200000000000001E-2</c:v>
                </c:pt>
              </c:numCache>
            </c:numRef>
          </c:val>
          <c:extLst>
            <c:ext xmlns:c16="http://schemas.microsoft.com/office/drawing/2014/chart" uri="{C3380CC4-5D6E-409C-BE32-E72D297353CC}">
              <c16:uniqueId val="{00000008-1550-4FF6-84E0-A1FE57941EC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7163944854597484"/>
          <c:y val="0.79773970925730475"/>
          <c:w val="0.52817411765535127"/>
          <c:h val="0.184406641463811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69225721784777"/>
          <c:y val="0.12078703703703704"/>
          <c:w val="0.84075218722659673"/>
          <c:h val="0.61485249232092309"/>
        </c:manualLayout>
      </c:layout>
      <c:barChart>
        <c:barDir val="col"/>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Sécurité!$F$6:$G$11</c:f>
              <c:multiLvlStrCache>
                <c:ptCount val="6"/>
                <c:lvl>
                  <c:pt idx="0">
                    <c:v>Non</c:v>
                  </c:pt>
                  <c:pt idx="1">
                    <c:v>Oui</c:v>
                  </c:pt>
                  <c:pt idx="2">
                    <c:v>Ont diminué significativement</c:v>
                  </c:pt>
                  <c:pt idx="3">
                    <c:v>Pas de changement</c:v>
                  </c:pt>
                  <c:pt idx="4">
                    <c:v>Ont diminué significativement</c:v>
                  </c:pt>
                  <c:pt idx="5">
                    <c:v>Pas de changement</c:v>
                  </c:pt>
                </c:lvl>
                <c:lvl>
                  <c:pt idx="0">
                    <c:v>Peur quand vos enfants sont dehors après 20H</c:v>
                  </c:pt>
                  <c:pt idx="2">
                    <c:v>Vols de bétail depuis l'arrivée du courant</c:v>
                  </c:pt>
                  <c:pt idx="4">
                    <c:v>Atteintes aux personnes depuis l'accès à l'électricité</c:v>
                  </c:pt>
                </c:lvl>
              </c:multiLvlStrCache>
            </c:multiLvlStrRef>
          </c:cat>
          <c:val>
            <c:numRef>
              <c:f>Sécurité!$H$6:$H$11</c:f>
              <c:numCache>
                <c:formatCode>0.00%</c:formatCode>
                <c:ptCount val="6"/>
                <c:pt idx="0">
                  <c:v>0.91180000000000005</c:v>
                </c:pt>
                <c:pt idx="1">
                  <c:v>8.8200000000000001E-2</c:v>
                </c:pt>
                <c:pt idx="2">
                  <c:v>0.95879999999999999</c:v>
                </c:pt>
                <c:pt idx="3">
                  <c:v>2.9399999999999999E-2</c:v>
                </c:pt>
                <c:pt idx="4">
                  <c:v>0.81179999999999997</c:v>
                </c:pt>
                <c:pt idx="5">
                  <c:v>0.12939999999999999</c:v>
                </c:pt>
              </c:numCache>
            </c:numRef>
          </c:val>
          <c:extLst>
            <c:ext xmlns:c16="http://schemas.microsoft.com/office/drawing/2014/chart" uri="{C3380CC4-5D6E-409C-BE32-E72D297353CC}">
              <c16:uniqueId val="{00000000-555B-4DEA-8443-EB96BB8A1038}"/>
            </c:ext>
          </c:extLst>
        </c:ser>
        <c:dLbls>
          <c:dLblPos val="inEnd"/>
          <c:showLegendKey val="0"/>
          <c:showVal val="1"/>
          <c:showCatName val="0"/>
          <c:showSerName val="0"/>
          <c:showPercent val="0"/>
          <c:showBubbleSize val="0"/>
        </c:dLbls>
        <c:gapWidth val="100"/>
        <c:overlap val="-24"/>
        <c:axId val="1528293296"/>
        <c:axId val="1532156464"/>
      </c:barChart>
      <c:catAx>
        <c:axId val="1528293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532156464"/>
        <c:crosses val="autoZero"/>
        <c:auto val="1"/>
        <c:lblAlgn val="ctr"/>
        <c:lblOffset val="100"/>
        <c:noMultiLvlLbl val="0"/>
      </c:catAx>
      <c:valAx>
        <c:axId val="15321564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528293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04369101241522"/>
          <c:y val="2.8745275908351749E-2"/>
          <c:w val="0.52706292750160932"/>
          <c:h val="0.9425094481832965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'Opportunités d''emplois'!$B$8:$B$18</c:f>
              <c:strCache>
                <c:ptCount val="11"/>
                <c:pt idx="0">
                  <c:v>Commerçant</c:v>
                </c:pt>
                <c:pt idx="1">
                  <c:v>Maraîchage </c:v>
                </c:pt>
                <c:pt idx="2">
                  <c:v>Poulailler</c:v>
                </c:pt>
                <c:pt idx="3">
                  <c:v>Soudeur/ menuisier metallique/ menuisier charpentier</c:v>
                </c:pt>
                <c:pt idx="4">
                  <c:v>Meunier</c:v>
                </c:pt>
                <c:pt idx="5">
                  <c:v>Mécanicien </c:v>
                </c:pt>
                <c:pt idx="6">
                  <c:v>Information/communication/ services</c:v>
                </c:pt>
                <c:pt idx="7">
                  <c:v>Tailleur</c:v>
                </c:pt>
                <c:pt idx="8">
                  <c:v>Coiffeur</c:v>
                </c:pt>
                <c:pt idx="9">
                  <c:v>Mécanicien</c:v>
                </c:pt>
                <c:pt idx="10">
                  <c:v>Forgeron</c:v>
                </c:pt>
              </c:strCache>
            </c:strRef>
          </c:cat>
          <c:val>
            <c:numRef>
              <c:f>'Opportunités d''emplois'!$C$8:$C$18</c:f>
            </c:numRef>
          </c:val>
          <c:extLst>
            <c:ext xmlns:c16="http://schemas.microsoft.com/office/drawing/2014/chart" uri="{C3380CC4-5D6E-409C-BE32-E72D297353CC}">
              <c16:uniqueId val="{00000000-A5F3-4265-97E0-88D8FDAE2E51}"/>
            </c:ext>
          </c:extLst>
        </c:ser>
        <c:ser>
          <c:idx val="1"/>
          <c:order val="1"/>
          <c:spPr>
            <a:solidFill>
              <a:schemeClr val="accent3">
                <a:lumMod val="75000"/>
              </a:schemeClr>
            </a:solidFill>
            <a:ln>
              <a:noFill/>
            </a:ln>
            <a:effectLst/>
          </c:spPr>
          <c:invertIfNegative val="0"/>
          <c:dLbls>
            <c:spPr>
              <a:noFill/>
              <a:ln>
                <a:noFill/>
              </a:ln>
              <a:effectLst>
                <a:outerShdw blurRad="50800" dist="50800" dir="5400000" algn="ctr" rotWithShape="0">
                  <a:schemeClr val="tx2">
                    <a:lumMod val="20000"/>
                    <a:lumOff val="80000"/>
                  </a:schemeClr>
                </a:outerShdw>
                <a:softEdge rad="38100"/>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'Opportunités d''emplois'!$B$8:$B$18</c:f>
              <c:strCache>
                <c:ptCount val="11"/>
                <c:pt idx="0">
                  <c:v>Commerçant</c:v>
                </c:pt>
                <c:pt idx="1">
                  <c:v>Maraîchage </c:v>
                </c:pt>
                <c:pt idx="2">
                  <c:v>Poulailler</c:v>
                </c:pt>
                <c:pt idx="3">
                  <c:v>Soudeur/ menuisier metallique/ menuisier charpentier</c:v>
                </c:pt>
                <c:pt idx="4">
                  <c:v>Meunier</c:v>
                </c:pt>
                <c:pt idx="5">
                  <c:v>Mécanicien </c:v>
                </c:pt>
                <c:pt idx="6">
                  <c:v>Information/communication/ services</c:v>
                </c:pt>
                <c:pt idx="7">
                  <c:v>Tailleur</c:v>
                </c:pt>
                <c:pt idx="8">
                  <c:v>Coiffeur</c:v>
                </c:pt>
                <c:pt idx="9">
                  <c:v>Mécanicien</c:v>
                </c:pt>
                <c:pt idx="10">
                  <c:v>Forgeron</c:v>
                </c:pt>
              </c:strCache>
            </c:strRef>
          </c:cat>
          <c:val>
            <c:numRef>
              <c:f>'Opportunités d''emplois'!$D$8:$D$18</c:f>
              <c:numCache>
                <c:formatCode>0.00%</c:formatCode>
                <c:ptCount val="11"/>
                <c:pt idx="0">
                  <c:v>0.39943342776203966</c:v>
                </c:pt>
                <c:pt idx="1">
                  <c:v>0.21813031161473087</c:v>
                </c:pt>
                <c:pt idx="2">
                  <c:v>9.0651558073654395E-2</c:v>
                </c:pt>
                <c:pt idx="3">
                  <c:v>6.2322946175637391E-2</c:v>
                </c:pt>
                <c:pt idx="4">
                  <c:v>5.3824362606232294E-2</c:v>
                </c:pt>
                <c:pt idx="5">
                  <c:v>5.0991501416430593E-2</c:v>
                </c:pt>
                <c:pt idx="6">
                  <c:v>4.8158640226628892E-2</c:v>
                </c:pt>
                <c:pt idx="7">
                  <c:v>4.5325779036827198E-2</c:v>
                </c:pt>
                <c:pt idx="8">
                  <c:v>3.1161473087818695E-2</c:v>
                </c:pt>
                <c:pt idx="9">
                  <c:v>1.4164305949008499E-2</c:v>
                </c:pt>
                <c:pt idx="10">
                  <c:v>8.4985835694051E-3</c:v>
                </c:pt>
              </c:numCache>
            </c:numRef>
          </c:val>
          <c:extLst>
            <c:ext xmlns:c16="http://schemas.microsoft.com/office/drawing/2014/chart" uri="{C3380CC4-5D6E-409C-BE32-E72D297353CC}">
              <c16:uniqueId val="{00000001-A5F3-4265-97E0-88D8FDAE2E51}"/>
            </c:ext>
          </c:extLst>
        </c:ser>
        <c:dLbls>
          <c:showLegendKey val="0"/>
          <c:showVal val="0"/>
          <c:showCatName val="0"/>
          <c:showSerName val="0"/>
          <c:showPercent val="0"/>
          <c:showBubbleSize val="0"/>
        </c:dLbls>
        <c:gapWidth val="182"/>
        <c:axId val="1634104431"/>
        <c:axId val="1508158863"/>
      </c:barChart>
      <c:catAx>
        <c:axId val="1634104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fr-FR"/>
          </a:p>
        </c:txPr>
        <c:crossAx val="1508158863"/>
        <c:crosses val="autoZero"/>
        <c:auto val="1"/>
        <c:lblAlgn val="ctr"/>
        <c:lblOffset val="100"/>
        <c:noMultiLvlLbl val="0"/>
      </c:catAx>
      <c:valAx>
        <c:axId val="1508158863"/>
        <c:scaling>
          <c:orientation val="minMax"/>
        </c:scaling>
        <c:delete val="1"/>
        <c:axPos val="b"/>
        <c:numFmt formatCode="0.00%" sourceLinked="1"/>
        <c:majorTickMark val="none"/>
        <c:minorTickMark val="none"/>
        <c:tickLblPos val="nextTo"/>
        <c:crossAx val="1634104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sz="1050">
          <a:latin typeface="+mj-lt"/>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7A38212-3FEF-4504-B68E-2DA112067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8C94872-C14A-4D61-8952-A056D1F03C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D4EC6-7168-4A09-9FC0-CF1FDBCB574A}" type="datetimeFigureOut">
              <a:rPr lang="fr-FR" smtClean="0"/>
              <a:t>05/09/2023</a:t>
            </a:fld>
            <a:endParaRPr lang="fr-FR"/>
          </a:p>
        </p:txBody>
      </p:sp>
      <p:sp>
        <p:nvSpPr>
          <p:cNvPr id="4" name="Espace réservé du pied de page 3">
            <a:extLst>
              <a:ext uri="{FF2B5EF4-FFF2-40B4-BE49-F238E27FC236}">
                <a16:creationId xmlns:a16="http://schemas.microsoft.com/office/drawing/2014/main" id="{F95E12F0-C658-4A11-9C92-DCD9BFD09B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50BF7AF-F3F9-47AB-9410-07D48C845F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28C6A6-9013-4CC9-9947-26F1288A53C3}" type="slidenum">
              <a:rPr lang="fr-FR" smtClean="0"/>
              <a:t>‹N°›</a:t>
            </a:fld>
            <a:endParaRPr lang="fr-FR"/>
          </a:p>
        </p:txBody>
      </p:sp>
    </p:spTree>
    <p:extLst>
      <p:ext uri="{BB962C8B-B14F-4D97-AF65-F5344CB8AC3E}">
        <p14:creationId xmlns:p14="http://schemas.microsoft.com/office/powerpoint/2010/main" val="1633987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44031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Initiative accès à l’énergie durable pour tous des Nations-Unies d’ici 2030,</a:t>
            </a: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extLst>
      <p:ext uri="{BB962C8B-B14F-4D97-AF65-F5344CB8AC3E}">
        <p14:creationId xmlns:p14="http://schemas.microsoft.com/office/powerpoint/2010/main" val="352071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extLst>
      <p:ext uri="{BB962C8B-B14F-4D97-AF65-F5344CB8AC3E}">
        <p14:creationId xmlns:p14="http://schemas.microsoft.com/office/powerpoint/2010/main" val="3417319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extLst>
      <p:ext uri="{BB962C8B-B14F-4D97-AF65-F5344CB8AC3E}">
        <p14:creationId xmlns:p14="http://schemas.microsoft.com/office/powerpoint/2010/main" val="2628712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Si les variables choisies ont un effet sur la décision du ménage de se raccorder ou non? Est-ce que la distance du ménage par rapport au point de raccordement le plus proche peut décourager les ménages à se raccorder ou non?  Dépassé un certain seuil (distance de raccordement), le ménage devra payer des frais supplémentaires pour raccorder son ménage or ne serait-ce que les frais « habituels » sont jugés assez chers par les ménages</a:t>
            </a: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extLst>
      <p:ext uri="{BB962C8B-B14F-4D97-AF65-F5344CB8AC3E}">
        <p14:creationId xmlns:p14="http://schemas.microsoft.com/office/powerpoint/2010/main" val="29279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extLst>
      <p:ext uri="{BB962C8B-B14F-4D97-AF65-F5344CB8AC3E}">
        <p14:creationId xmlns:p14="http://schemas.microsoft.com/office/powerpoint/2010/main" val="391567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extLst>
      <p:ext uri="{BB962C8B-B14F-4D97-AF65-F5344CB8AC3E}">
        <p14:creationId xmlns:p14="http://schemas.microsoft.com/office/powerpoint/2010/main" val="821666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extLst>
      <p:ext uri="{BB962C8B-B14F-4D97-AF65-F5344CB8AC3E}">
        <p14:creationId xmlns:p14="http://schemas.microsoft.com/office/powerpoint/2010/main" val="3242107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22</a:t>
            </a:fld>
            <a:endParaRPr/>
          </a:p>
        </p:txBody>
      </p:sp>
    </p:spTree>
    <p:extLst>
      <p:ext uri="{BB962C8B-B14F-4D97-AF65-F5344CB8AC3E}">
        <p14:creationId xmlns:p14="http://schemas.microsoft.com/office/powerpoint/2010/main" val="723858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23</a:t>
            </a:fld>
            <a:endParaRPr/>
          </a:p>
        </p:txBody>
      </p:sp>
    </p:spTree>
    <p:extLst>
      <p:ext uri="{BB962C8B-B14F-4D97-AF65-F5344CB8AC3E}">
        <p14:creationId xmlns:p14="http://schemas.microsoft.com/office/powerpoint/2010/main" val="4103411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Tree>
    <p:extLst>
      <p:ext uri="{BB962C8B-B14F-4D97-AF65-F5344CB8AC3E}">
        <p14:creationId xmlns:p14="http://schemas.microsoft.com/office/powerpoint/2010/main" val="2159096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extLst>
      <p:ext uri="{BB962C8B-B14F-4D97-AF65-F5344CB8AC3E}">
        <p14:creationId xmlns:p14="http://schemas.microsoft.com/office/powerpoint/2010/main" val="422453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extLst>
      <p:ext uri="{BB962C8B-B14F-4D97-AF65-F5344CB8AC3E}">
        <p14:creationId xmlns:p14="http://schemas.microsoft.com/office/powerpoint/2010/main" val="889781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26</a:t>
            </a:fld>
            <a:endParaRPr/>
          </a:p>
        </p:txBody>
      </p:sp>
    </p:spTree>
    <p:extLst>
      <p:ext uri="{BB962C8B-B14F-4D97-AF65-F5344CB8AC3E}">
        <p14:creationId xmlns:p14="http://schemas.microsoft.com/office/powerpoint/2010/main" val="4178690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27</a:t>
            </a:fld>
            <a:endParaRPr/>
          </a:p>
        </p:txBody>
      </p:sp>
    </p:spTree>
    <p:extLst>
      <p:ext uri="{BB962C8B-B14F-4D97-AF65-F5344CB8AC3E}">
        <p14:creationId xmlns:p14="http://schemas.microsoft.com/office/powerpoint/2010/main" val="1233106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29</a:t>
            </a:fld>
            <a:endParaRPr/>
          </a:p>
        </p:txBody>
      </p:sp>
    </p:spTree>
    <p:extLst>
      <p:ext uri="{BB962C8B-B14F-4D97-AF65-F5344CB8AC3E}">
        <p14:creationId xmlns:p14="http://schemas.microsoft.com/office/powerpoint/2010/main" val="1048354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30</a:t>
            </a:fld>
            <a:endParaRPr/>
          </a:p>
        </p:txBody>
      </p:sp>
    </p:spTree>
    <p:extLst>
      <p:ext uri="{BB962C8B-B14F-4D97-AF65-F5344CB8AC3E}">
        <p14:creationId xmlns:p14="http://schemas.microsoft.com/office/powerpoint/2010/main" val="198103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31</a:t>
            </a:fld>
            <a:endParaRPr/>
          </a:p>
        </p:txBody>
      </p:sp>
    </p:spTree>
    <p:extLst>
      <p:ext uri="{BB962C8B-B14F-4D97-AF65-F5344CB8AC3E}">
        <p14:creationId xmlns:p14="http://schemas.microsoft.com/office/powerpoint/2010/main" val="2121795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33</a:t>
            </a:fld>
            <a:endParaRPr/>
          </a:p>
        </p:txBody>
      </p:sp>
    </p:spTree>
    <p:extLst>
      <p:ext uri="{BB962C8B-B14F-4D97-AF65-F5344CB8AC3E}">
        <p14:creationId xmlns:p14="http://schemas.microsoft.com/office/powerpoint/2010/main" val="69404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Pour le choix des kits d’installation, ciblage et budgétisation. Est ce qu'on donne à tous les ménages, les ménages désignés par le chef de village? Ceux bénéficiaires des bourses familiales…</a:t>
            </a: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34</a:t>
            </a:fld>
            <a:endParaRPr/>
          </a:p>
        </p:txBody>
      </p:sp>
    </p:spTree>
    <p:extLst>
      <p:ext uri="{BB962C8B-B14F-4D97-AF65-F5344CB8AC3E}">
        <p14:creationId xmlns:p14="http://schemas.microsoft.com/office/powerpoint/2010/main" val="3036598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35</a:t>
            </a:fld>
            <a:endParaRPr/>
          </a:p>
        </p:txBody>
      </p:sp>
    </p:spTree>
    <p:extLst>
      <p:ext uri="{BB962C8B-B14F-4D97-AF65-F5344CB8AC3E}">
        <p14:creationId xmlns:p14="http://schemas.microsoft.com/office/powerpoint/2010/main" val="3952765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36</a:t>
            </a:fld>
            <a:endParaRPr/>
          </a:p>
        </p:txBody>
      </p:sp>
    </p:spTree>
    <p:extLst>
      <p:ext uri="{BB962C8B-B14F-4D97-AF65-F5344CB8AC3E}">
        <p14:creationId xmlns:p14="http://schemas.microsoft.com/office/powerpoint/2010/main" val="312370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extLst>
      <p:ext uri="{BB962C8B-B14F-4D97-AF65-F5344CB8AC3E}">
        <p14:creationId xmlns:p14="http://schemas.microsoft.com/office/powerpoint/2010/main" val="179989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dirty="0"/>
              <a:t>La question que l’on se pose </a:t>
            </a:r>
            <a:r>
              <a:rPr lang="fr-FR" dirty="0"/>
              <a:t>La disponibilité auprès du village mais cela veut-il dire que les ménages ont de l’électricité? =&gt; c’est là qu’intervient la notion d’accès ; est ce que l’électricité est accessible aux ménages. Du moment où c’est disponible dans le village, pourquoi ça ne serait pas accessible aux ménages? C’est là qu’interviennent les déterminants</a:t>
            </a: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extLst>
      <p:ext uri="{BB962C8B-B14F-4D97-AF65-F5344CB8AC3E}">
        <p14:creationId xmlns:p14="http://schemas.microsoft.com/office/powerpoint/2010/main" val="1679014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extLst>
      <p:ext uri="{BB962C8B-B14F-4D97-AF65-F5344CB8AC3E}">
        <p14:creationId xmlns:p14="http://schemas.microsoft.com/office/powerpoint/2010/main" val="410736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Expliquée de manière simple, l’ACM est une méthode qui nous permet de voir quand on a deux groupes les différences et les similarités. C’est pratique parce que ça nous permet de visualiser, d’avoir un graphe/une image où d’un côté on a les ménages qui se ressemblent selon un certain nombre de variables et de l’autre côté ceux qui se ressemblent suivant d’autres variables </a:t>
            </a: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extLst>
      <p:ext uri="{BB962C8B-B14F-4D97-AF65-F5344CB8AC3E}">
        <p14:creationId xmlns:p14="http://schemas.microsoft.com/office/powerpoint/2010/main" val="64561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extLst>
      <p:ext uri="{BB962C8B-B14F-4D97-AF65-F5344CB8AC3E}">
        <p14:creationId xmlns:p14="http://schemas.microsoft.com/office/powerpoint/2010/main" val="1287622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La pauvreté alimentaire est quand même un assez bon indicateur du niveau de revenus/ niveau de pauvreté d’un ménages</a:t>
            </a: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extLst>
      <p:ext uri="{BB962C8B-B14F-4D97-AF65-F5344CB8AC3E}">
        <p14:creationId xmlns:p14="http://schemas.microsoft.com/office/powerpoint/2010/main" val="388628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a:t>
            </a:fld>
            <a:endParaRPr/>
          </a:p>
        </p:txBody>
      </p:sp>
    </p:spTree>
    <p:extLst>
      <p:ext uri="{BB962C8B-B14F-4D97-AF65-F5344CB8AC3E}">
        <p14:creationId xmlns:p14="http://schemas.microsoft.com/office/powerpoint/2010/main" val="61155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yle slide layout">
  <p:cSld name="Style slide layout">
    <p:bg>
      <p:bgPr>
        <a:solidFill>
          <a:schemeClr val="lt1"/>
        </a:solidFill>
        <a:effectLst/>
      </p:bgPr>
    </p:bg>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yle slide layout">
  <p:cSld name="Style slide layout">
    <p:bg>
      <p:bgPr>
        <a:solidFill>
          <a:schemeClr val="lt1"/>
        </a:solid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ver slide layout">
  <p:cSld name="1_Cover slide layout">
    <p:bg>
      <p:bgPr>
        <a:blipFill>
          <a:blip r:embed="rId2">
            <a:alphaModFix/>
          </a:blip>
          <a:stretch>
            <a:fillRect/>
          </a:stretch>
        </a:blip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yle slide layout">
  <p:cSld name="Style slide layou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20" name="Google Shape;20;p22"/>
          <p:cNvSpPr txBox="1"/>
          <p:nvPr/>
        </p:nvSpPr>
        <p:spPr>
          <a:xfrm>
            <a:off x="928977" y="6470237"/>
            <a:ext cx="8807681"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100" b="0" i="0" u="none" strike="noStrike" cap="none" baseline="0" dirty="0">
                <a:solidFill>
                  <a:schemeClr val="accent4">
                    <a:lumMod val="75000"/>
                  </a:schemeClr>
                </a:solidFill>
                <a:latin typeface="Impact"/>
                <a:ea typeface="Impact"/>
                <a:cs typeface="Impact"/>
                <a:sym typeface="Impact"/>
              </a:rPr>
              <a:t> </a:t>
            </a:r>
            <a:r>
              <a:rPr lang="fr-FR" sz="1100" b="0" i="0" u="none" strike="noStrike" cap="none" baseline="0" dirty="0">
                <a:solidFill>
                  <a:srgbClr val="15ACBC"/>
                </a:solidFill>
                <a:latin typeface="Impact"/>
                <a:ea typeface="Impact"/>
                <a:cs typeface="Impact"/>
                <a:sym typeface="Impact"/>
              </a:rPr>
              <a:t>/PUDC </a:t>
            </a:r>
            <a:r>
              <a:rPr lang="fr-FR" sz="1100" b="0" i="0" u="none" strike="noStrike" cap="none" dirty="0">
                <a:solidFill>
                  <a:srgbClr val="15ACBC"/>
                </a:solidFill>
                <a:latin typeface="Impact"/>
                <a:ea typeface="Impact"/>
                <a:cs typeface="Impact"/>
                <a:sym typeface="Impact"/>
              </a:rPr>
              <a:t>–</a:t>
            </a:r>
            <a:r>
              <a:rPr lang="fr-FR" sz="1100" b="0" i="0" u="none" strike="noStrike" cap="none" baseline="0" dirty="0">
                <a:solidFill>
                  <a:srgbClr val="15ACBC"/>
                </a:solidFill>
                <a:latin typeface="Impact"/>
                <a:ea typeface="Impact"/>
                <a:cs typeface="Impact"/>
                <a:sym typeface="Impact"/>
              </a:rPr>
              <a:t>  </a:t>
            </a:r>
            <a:r>
              <a:rPr lang="fr-FR" sz="900" b="0" i="0" u="none" strike="noStrike" cap="none" baseline="0" dirty="0">
                <a:solidFill>
                  <a:schemeClr val="accent4">
                    <a:lumMod val="75000"/>
                  </a:schemeClr>
                </a:solidFill>
                <a:latin typeface="Tw Cen MT" panose="020B0602020104020603" pitchFamily="34" charset="0"/>
                <a:ea typeface="Impact"/>
                <a:cs typeface="Impact"/>
                <a:sym typeface="Twentieth Century"/>
              </a:rPr>
              <a:t>«Etude sur les effets de l’accès à l’électricité sur les conditions de vie des ménages».</a:t>
            </a:r>
          </a:p>
        </p:txBody>
      </p:sp>
      <p:cxnSp>
        <p:nvCxnSpPr>
          <p:cNvPr id="3" name="Connecteur droit 2"/>
          <p:cNvCxnSpPr/>
          <p:nvPr userDrawn="1"/>
        </p:nvCxnSpPr>
        <p:spPr>
          <a:xfrm>
            <a:off x="1049867" y="6478704"/>
            <a:ext cx="3635344" cy="0"/>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10" name="Google Shape;22;p22">
            <a:extLst>
              <a:ext uri="{FF2B5EF4-FFF2-40B4-BE49-F238E27FC236}">
                <a16:creationId xmlns:a16="http://schemas.microsoft.com/office/drawing/2014/main" id="{67B6389A-0B71-4B9F-ABE1-17551D94C35C}"/>
              </a:ext>
            </a:extLst>
          </p:cNvPr>
          <p:cNvPicPr preferRelativeResize="0"/>
          <p:nvPr userDrawn="1"/>
        </p:nvPicPr>
        <p:blipFill>
          <a:blip r:embed="rId3">
            <a:extLst>
              <a:ext uri="{28A0092B-C50C-407E-A947-70E740481C1C}">
                <a14:useLocalDpi xmlns:a14="http://schemas.microsoft.com/office/drawing/2010/main" val="0"/>
              </a:ext>
            </a:extLst>
          </a:blip>
          <a:stretch>
            <a:fillRect/>
          </a:stretch>
        </p:blipFill>
        <p:spPr>
          <a:xfrm>
            <a:off x="550416" y="6351973"/>
            <a:ext cx="404688" cy="4144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2"/>
          <p:cNvSpPr>
            <a:spLocks noGrp="1"/>
          </p:cNvSpPr>
          <p:nvPr>
            <p:ph type="pic" idx="2"/>
          </p:nvPr>
        </p:nvSpPr>
        <p:spPr>
          <a:xfrm>
            <a:off x="5183188" y="987425"/>
            <a:ext cx="6172200" cy="4873625"/>
          </a:xfrm>
          <a:prstGeom prst="rect">
            <a:avLst/>
          </a:prstGeom>
          <a:noFill/>
          <a:ln>
            <a:noFill/>
          </a:ln>
        </p:spPr>
      </p:sp>
      <p:sp>
        <p:nvSpPr>
          <p:cNvPr id="76" name="Google Shape;76;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 name="Google Shape;1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pic>
        <p:nvPicPr>
          <p:cNvPr id="93" name="Google Shape;93;p35"/>
          <p:cNvPicPr preferRelativeResize="0"/>
          <p:nvPr/>
        </p:nvPicPr>
        <p:blipFill rotWithShape="1">
          <a:blip r:embed="rId4">
            <a:alphaModFix/>
          </a:blip>
          <a:srcRect/>
          <a:stretch/>
        </p:blipFill>
        <p:spPr>
          <a:xfrm>
            <a:off x="0" y="-1388"/>
            <a:ext cx="12192000" cy="68607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B69D725-1C52-47F3-B8F4-0CBE31FBB2F4}"/>
              </a:ext>
            </a:extLst>
          </p:cNvPr>
          <p:cNvPicPr>
            <a:picLocks noChangeAspect="1" noChangeArrowheads="1"/>
          </p:cNvPicPr>
          <p:nvPr/>
        </p:nvPicPr>
        <p:blipFill>
          <a:blip r:embed="rId2">
            <a:alphaModFix amt="20000"/>
          </a:blip>
          <a:srcRect/>
          <a:stretch/>
        </p:blipFill>
        <p:spPr bwMode="auto">
          <a:xfrm>
            <a:off x="4713"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ved roads, electricity access points, and other modern amenities remain few and far between throughout much of Africa.">
            <a:extLst>
              <a:ext uri="{FF2B5EF4-FFF2-40B4-BE49-F238E27FC236}">
                <a16:creationId xmlns:a16="http://schemas.microsoft.com/office/drawing/2014/main" id="{5A9616D7-36AA-4DCC-A206-02E48E666AF9}"/>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4713" y="14435"/>
            <a:ext cx="12182574" cy="68435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BF92753-F619-4908-800C-1556FE83B5FD}"/>
              </a:ext>
            </a:extLst>
          </p:cNvPr>
          <p:cNvSpPr/>
          <p:nvPr/>
        </p:nvSpPr>
        <p:spPr>
          <a:xfrm>
            <a:off x="0" y="3428999"/>
            <a:ext cx="8713694" cy="1515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9" name="Organigramme : Délai 8">
            <a:extLst>
              <a:ext uri="{FF2B5EF4-FFF2-40B4-BE49-F238E27FC236}">
                <a16:creationId xmlns:a16="http://schemas.microsoft.com/office/drawing/2014/main" id="{707D79BC-40D2-4B81-8E22-3B89BD18B516}"/>
              </a:ext>
            </a:extLst>
          </p:cNvPr>
          <p:cNvSpPr/>
          <p:nvPr/>
        </p:nvSpPr>
        <p:spPr>
          <a:xfrm rot="10800000" flipV="1">
            <a:off x="8426823" y="206188"/>
            <a:ext cx="3765172" cy="6698875"/>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1" name="ZoneTexte 10">
            <a:extLst>
              <a:ext uri="{FF2B5EF4-FFF2-40B4-BE49-F238E27FC236}">
                <a16:creationId xmlns:a16="http://schemas.microsoft.com/office/drawing/2014/main" id="{C42248D2-9AEB-4439-966F-E48B79FFA9DE}"/>
              </a:ext>
            </a:extLst>
          </p:cNvPr>
          <p:cNvSpPr txBox="1"/>
          <p:nvPr/>
        </p:nvSpPr>
        <p:spPr>
          <a:xfrm>
            <a:off x="833769" y="3442318"/>
            <a:ext cx="6614486" cy="1569660"/>
          </a:xfrm>
          <a:prstGeom prst="rect">
            <a:avLst/>
          </a:prstGeom>
          <a:noFill/>
          <a:ln>
            <a:noFill/>
          </a:ln>
        </p:spPr>
        <p:txBody>
          <a:bodyPr wrap="square">
            <a:spAutoFit/>
          </a:bodyPr>
          <a:lstStyle/>
          <a:p>
            <a:pPr lvl="1" algn="ctr">
              <a:defRPr/>
            </a:pPr>
            <a:r>
              <a:rPr lang="fr-FR" sz="2400" b="1" dirty="0">
                <a:solidFill>
                  <a:schemeClr val="tx2">
                    <a:lumMod val="10000"/>
                  </a:schemeClr>
                </a:solidFill>
                <a:latin typeface="Tw Cen MT" panose="020B0602020104020603" pitchFamily="34" charset="0"/>
                <a:ea typeface="Calibri" charset="0"/>
                <a:cs typeface="Calibri" charset="0"/>
              </a:rPr>
              <a:t>ETUDE SUR LES EFFETS DE L’ACCÈS À L’ÉLECTRICITÉ SUR LES CONDITIONS DE VIE DES MÉNAGES – PROGRAMME 2000 VILLAGES (Sédhiou-Kolda)</a:t>
            </a:r>
            <a:endParaRPr lang="fr-FR" sz="2400" dirty="0">
              <a:solidFill>
                <a:schemeClr val="tx2">
                  <a:lumMod val="10000"/>
                </a:schemeClr>
              </a:solidFill>
              <a:latin typeface="Tw Cen MT" panose="020B0602020104020603" pitchFamily="34" charset="0"/>
              <a:ea typeface="Calibri" charset="0"/>
              <a:cs typeface="Calibri" charset="0"/>
            </a:endParaRPr>
          </a:p>
        </p:txBody>
      </p:sp>
      <p:sp>
        <p:nvSpPr>
          <p:cNvPr id="8" name="Rectangle 7">
            <a:extLst>
              <a:ext uri="{FF2B5EF4-FFF2-40B4-BE49-F238E27FC236}">
                <a16:creationId xmlns:a16="http://schemas.microsoft.com/office/drawing/2014/main" id="{2BA81B68-AE8C-4A2E-8348-BF73CF25A71C}"/>
              </a:ext>
            </a:extLst>
          </p:cNvPr>
          <p:cNvSpPr/>
          <p:nvPr/>
        </p:nvSpPr>
        <p:spPr>
          <a:xfrm>
            <a:off x="2040193" y="5371693"/>
            <a:ext cx="4055807"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i="1" dirty="0">
                <a:solidFill>
                  <a:schemeClr val="tx1">
                    <a:lumMod val="95000"/>
                    <a:lumOff val="5000"/>
                  </a:schemeClr>
                </a:solidFill>
                <a:latin typeface="Tw Cen MT" panose="020B0602020104020603" pitchFamily="34" charset="0"/>
                <a:ea typeface="Times New Roman" pitchFamily="18" charset="0"/>
                <a:cs typeface="Arial" pitchFamily="34" charset="0"/>
              </a:rPr>
              <a:t>21 mai 2023</a:t>
            </a:r>
          </a:p>
          <a:p>
            <a:pPr algn="ctr"/>
            <a:endParaRPr lang="fr-FR" sz="1400" b="1" i="1" dirty="0">
              <a:solidFill>
                <a:schemeClr val="tx1">
                  <a:lumMod val="95000"/>
                  <a:lumOff val="5000"/>
                </a:schemeClr>
              </a:solidFill>
              <a:latin typeface="Tw Cen MT" panose="020B0602020104020603" pitchFamily="34" charset="0"/>
              <a:ea typeface="Times New Roman" pitchFamily="18" charset="0"/>
              <a:cs typeface="Arial" pitchFamily="34" charset="0"/>
            </a:endParaRPr>
          </a:p>
          <a:p>
            <a:pPr algn="ctr"/>
            <a:endParaRPr lang="fr-FR" b="1" i="1" dirty="0">
              <a:solidFill>
                <a:schemeClr val="tx1">
                  <a:lumMod val="95000"/>
                  <a:lumOff val="5000"/>
                </a:schemeClr>
              </a:solidFill>
              <a:latin typeface="Tw Cen MT" panose="020B0602020104020603" pitchFamily="34" charset="0"/>
              <a:ea typeface="Times New Roman" pitchFamily="18" charset="0"/>
              <a:cs typeface="Arial" pitchFamily="34" charset="0"/>
            </a:endParaRPr>
          </a:p>
          <a:p>
            <a:pPr algn="ctr"/>
            <a:r>
              <a:rPr lang="fr-FR" b="1" i="1" dirty="0">
                <a:solidFill>
                  <a:schemeClr val="tx1">
                    <a:lumMod val="95000"/>
                    <a:lumOff val="5000"/>
                  </a:schemeClr>
                </a:solidFill>
                <a:latin typeface="Tw Cen MT" panose="020B0602020104020603" pitchFamily="34" charset="0"/>
                <a:ea typeface="Times New Roman" pitchFamily="18" charset="0"/>
                <a:cs typeface="Arial" pitchFamily="34" charset="0"/>
              </a:rPr>
              <a:t>pudc.sec.gouv.sn</a:t>
            </a:r>
            <a:endParaRPr lang="fr-FR" sz="1400" b="1" i="1" dirty="0">
              <a:solidFill>
                <a:schemeClr val="tx1">
                  <a:lumMod val="95000"/>
                  <a:lumOff val="5000"/>
                </a:schemeClr>
              </a:solidFill>
              <a:latin typeface="Tw Cen MT" panose="020B0602020104020603" pitchFamily="34" charset="0"/>
              <a:ea typeface="Times New Roman" pitchFamily="18" charset="0"/>
              <a:cs typeface="Arial" pitchFamily="34" charset="0"/>
            </a:endParaRPr>
          </a:p>
        </p:txBody>
      </p:sp>
      <p:grpSp>
        <p:nvGrpSpPr>
          <p:cNvPr id="10" name="Groupe 9">
            <a:extLst>
              <a:ext uri="{FF2B5EF4-FFF2-40B4-BE49-F238E27FC236}">
                <a16:creationId xmlns:a16="http://schemas.microsoft.com/office/drawing/2014/main" id="{0327D3E5-961C-4A9D-A8F3-F80527366A9A}"/>
              </a:ext>
            </a:extLst>
          </p:cNvPr>
          <p:cNvGrpSpPr/>
          <p:nvPr/>
        </p:nvGrpSpPr>
        <p:grpSpPr>
          <a:xfrm>
            <a:off x="2155737" y="95734"/>
            <a:ext cx="3838575" cy="2033220"/>
            <a:chOff x="0" y="0"/>
            <a:chExt cx="3218330" cy="1698654"/>
          </a:xfrm>
        </p:grpSpPr>
        <p:sp>
          <p:nvSpPr>
            <p:cNvPr id="12" name="Zone de texte 9">
              <a:extLst>
                <a:ext uri="{FF2B5EF4-FFF2-40B4-BE49-F238E27FC236}">
                  <a16:creationId xmlns:a16="http://schemas.microsoft.com/office/drawing/2014/main" id="{0F82451D-788F-4249-A224-C7069A4ACC21}"/>
                </a:ext>
              </a:extLst>
            </p:cNvPr>
            <p:cNvSpPr txBox="1"/>
            <p:nvPr/>
          </p:nvSpPr>
          <p:spPr>
            <a:xfrm>
              <a:off x="0" y="1254379"/>
              <a:ext cx="3218330" cy="44427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fr-SN" sz="900" b="1" dirty="0">
                  <a:effectLst/>
                  <a:latin typeface="Segoe UI" panose="020B0502040204020203" pitchFamily="34" charset="0"/>
                  <a:ea typeface="Times New Roman" panose="02020603050405020304" pitchFamily="18" charset="0"/>
                  <a:cs typeface="Times New Roman" panose="02020603050405020304" pitchFamily="18" charset="0"/>
                </a:rPr>
                <a:t>MINISTÈRE DU DÉVELOPPEMENT COMMUNAUTAIRE,</a:t>
              </a:r>
              <a:endParaRPr lang="fr-SN" sz="1200" b="1" dirty="0">
                <a:effectLst/>
                <a:latin typeface="Segoe UI Semilight" panose="020B0402040204020203" pitchFamily="34" charset="0"/>
                <a:ea typeface="Times New Roman" panose="02020603050405020304" pitchFamily="18" charset="0"/>
                <a:cs typeface="Times New Roman" panose="02020603050405020304" pitchFamily="18" charset="0"/>
              </a:endParaRPr>
            </a:p>
            <a:p>
              <a:pPr algn="ctr">
                <a:spcAft>
                  <a:spcPts val="600"/>
                </a:spcAft>
              </a:pPr>
              <a:r>
                <a:rPr lang="fr-SN" sz="900" b="1" dirty="0">
                  <a:effectLst/>
                  <a:latin typeface="Segoe UI" panose="020B0502040204020203" pitchFamily="34" charset="0"/>
                  <a:ea typeface="Times New Roman" panose="02020603050405020304" pitchFamily="18" charset="0"/>
                  <a:cs typeface="Times New Roman" panose="02020603050405020304" pitchFamily="18" charset="0"/>
                </a:rPr>
                <a:t>DE LA SOLIDARITÉ NATIONALE ET DE L'EQUITÉ</a:t>
              </a:r>
              <a:endParaRPr lang="fr-SN" sz="1200" b="1" dirty="0">
                <a:effectLst/>
                <a:latin typeface="Segoe UI Semilight" panose="020B0402040204020203" pitchFamily="34" charset="0"/>
                <a:ea typeface="Times New Roman" panose="02020603050405020304" pitchFamily="18" charset="0"/>
                <a:cs typeface="Times New Roman" panose="02020603050405020304" pitchFamily="18" charset="0"/>
              </a:endParaRPr>
            </a:p>
            <a:p>
              <a:pPr algn="ctr">
                <a:spcAft>
                  <a:spcPts val="600"/>
                </a:spcAft>
              </a:pPr>
              <a:r>
                <a:rPr lang="fr-SN" sz="900" b="1" dirty="0">
                  <a:effectLst/>
                  <a:latin typeface="Segoe UI" panose="020B0502040204020203" pitchFamily="34" charset="0"/>
                  <a:ea typeface="Times New Roman" panose="02020603050405020304" pitchFamily="18" charset="0"/>
                  <a:cs typeface="Times New Roman" panose="02020603050405020304" pitchFamily="18" charset="0"/>
                </a:rPr>
                <a:t>SOCIALE ET TERRITORIALE</a:t>
              </a:r>
              <a:endParaRPr lang="fr-SN" sz="1200" b="1" dirty="0">
                <a:effectLst/>
                <a:latin typeface="Segoe UI Semilight" panose="020B0402040204020203" pitchFamily="34" charset="0"/>
                <a:ea typeface="Times New Roman" panose="02020603050405020304" pitchFamily="18" charset="0"/>
                <a:cs typeface="Times New Roman" panose="02020603050405020304" pitchFamily="18" charset="0"/>
              </a:endParaRPr>
            </a:p>
          </p:txBody>
        </p:sp>
        <p:grpSp>
          <p:nvGrpSpPr>
            <p:cNvPr id="13" name="Groupe 12">
              <a:extLst>
                <a:ext uri="{FF2B5EF4-FFF2-40B4-BE49-F238E27FC236}">
                  <a16:creationId xmlns:a16="http://schemas.microsoft.com/office/drawing/2014/main" id="{E144EB92-DEAA-445F-B886-3E233A2FB09B}"/>
                </a:ext>
              </a:extLst>
            </p:cNvPr>
            <p:cNvGrpSpPr/>
            <p:nvPr/>
          </p:nvGrpSpPr>
          <p:grpSpPr>
            <a:xfrm>
              <a:off x="806823" y="0"/>
              <a:ext cx="1604683" cy="1185755"/>
              <a:chOff x="0" y="0"/>
              <a:chExt cx="1604683" cy="1185755"/>
            </a:xfrm>
          </p:grpSpPr>
          <p:pic>
            <p:nvPicPr>
              <p:cNvPr id="14" name="Image 13">
                <a:extLst>
                  <a:ext uri="{FF2B5EF4-FFF2-40B4-BE49-F238E27FC236}">
                    <a16:creationId xmlns:a16="http://schemas.microsoft.com/office/drawing/2014/main" id="{917BD1A1-1442-487F-B7EE-9A9682AA74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542" y="502024"/>
                <a:ext cx="1379220" cy="683731"/>
              </a:xfrm>
              <a:prstGeom prst="rect">
                <a:avLst/>
              </a:prstGeom>
            </p:spPr>
          </p:pic>
          <p:sp>
            <p:nvSpPr>
              <p:cNvPr id="15" name="Zone de texte 9">
                <a:extLst>
                  <a:ext uri="{FF2B5EF4-FFF2-40B4-BE49-F238E27FC236}">
                    <a16:creationId xmlns:a16="http://schemas.microsoft.com/office/drawing/2014/main" id="{64566620-BD67-48D6-964B-C1BF8B9141BE}"/>
                  </a:ext>
                </a:extLst>
              </p:cNvPr>
              <p:cNvSpPr txBox="1"/>
              <p:nvPr/>
            </p:nvSpPr>
            <p:spPr>
              <a:xfrm>
                <a:off x="0" y="0"/>
                <a:ext cx="1604683" cy="27749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fr-FR" sz="900" b="1" dirty="0">
                    <a:effectLst/>
                    <a:latin typeface="Tahoma" panose="020B0604030504040204" pitchFamily="34" charset="0"/>
                    <a:ea typeface="Times New Roman" panose="02020603050405020304" pitchFamily="18" charset="0"/>
                    <a:cs typeface="Times New Roman" panose="02020603050405020304" pitchFamily="18" charset="0"/>
                  </a:rPr>
                  <a:t>RÉPUBLIQUE DU SÉNÉGAL</a:t>
                </a:r>
                <a:endParaRPr lang="fr-SN" sz="1200" b="1" dirty="0">
                  <a:effectLst/>
                  <a:latin typeface="Segoe UI Semilight" panose="020B0402040204020203" pitchFamily="34" charset="0"/>
                  <a:ea typeface="Times New Roman" panose="02020603050405020304" pitchFamily="18" charset="0"/>
                  <a:cs typeface="Times New Roman" panose="02020603050405020304" pitchFamily="18" charset="0"/>
                </a:endParaRPr>
              </a:p>
            </p:txBody>
          </p:sp>
          <p:sp>
            <p:nvSpPr>
              <p:cNvPr id="16" name="Zone de texte 9">
                <a:extLst>
                  <a:ext uri="{FF2B5EF4-FFF2-40B4-BE49-F238E27FC236}">
                    <a16:creationId xmlns:a16="http://schemas.microsoft.com/office/drawing/2014/main" id="{FD7746B8-24C1-400A-8B57-4A2B5A6B68B2}"/>
                  </a:ext>
                </a:extLst>
              </p:cNvPr>
              <p:cNvSpPr txBox="1"/>
              <p:nvPr/>
            </p:nvSpPr>
            <p:spPr>
              <a:xfrm>
                <a:off x="44824" y="224118"/>
                <a:ext cx="1514299" cy="2736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fr-FR" sz="800" b="1" i="1" dirty="0">
                    <a:effectLst/>
                    <a:latin typeface="Tahoma" panose="020B0604030504040204" pitchFamily="34" charset="0"/>
                    <a:ea typeface="Times New Roman" panose="02020603050405020304" pitchFamily="18" charset="0"/>
                    <a:cs typeface="Times New Roman" panose="02020603050405020304" pitchFamily="18" charset="0"/>
                  </a:rPr>
                  <a:t>Un Peuple - Un But - Une foi</a:t>
                </a:r>
                <a:endParaRPr lang="fr-SN" sz="1200" b="1" dirty="0">
                  <a:effectLst/>
                  <a:latin typeface="Segoe UI Semilight" panose="020B0402040204020203" pitchFamily="34" charset="0"/>
                  <a:ea typeface="Times New Roman" panose="02020603050405020304" pitchFamily="18" charset="0"/>
                  <a:cs typeface="Times New Roman" panose="02020603050405020304" pitchFamily="18" charset="0"/>
                </a:endParaRPr>
              </a:p>
            </p:txBody>
          </p:sp>
        </p:grpSp>
      </p:grpSp>
      <p:pic>
        <p:nvPicPr>
          <p:cNvPr id="17" name="Image 16" descr="Une image contenant texte, Graphique, graphisme, Police&#10;&#10;Description générée automatiquement">
            <a:extLst>
              <a:ext uri="{FF2B5EF4-FFF2-40B4-BE49-F238E27FC236}">
                <a16:creationId xmlns:a16="http://schemas.microsoft.com/office/drawing/2014/main" id="{30DE2948-D9A0-7C7E-F6FF-CA96CA8A565B}"/>
              </a:ext>
            </a:extLst>
          </p:cNvPr>
          <p:cNvPicPr/>
          <p:nvPr/>
        </p:nvPicPr>
        <p:blipFill>
          <a:blip r:embed="rId5" cstate="email">
            <a:extLst>
              <a:ext uri="{28A0092B-C50C-407E-A947-70E740481C1C}">
                <a14:useLocalDpi xmlns:a14="http://schemas.microsoft.com/office/drawing/2010/main"/>
              </a:ext>
            </a:extLst>
          </a:blip>
          <a:stretch>
            <a:fillRect/>
          </a:stretch>
        </p:blipFill>
        <p:spPr>
          <a:xfrm>
            <a:off x="3171516" y="2128954"/>
            <a:ext cx="1540510" cy="1133621"/>
          </a:xfrm>
          <a:prstGeom prst="rect">
            <a:avLst/>
          </a:prstGeom>
        </p:spPr>
      </p:pic>
      <p:sp>
        <p:nvSpPr>
          <p:cNvPr id="18" name="Organigramme : Délai 17">
            <a:extLst>
              <a:ext uri="{FF2B5EF4-FFF2-40B4-BE49-F238E27FC236}">
                <a16:creationId xmlns:a16="http://schemas.microsoft.com/office/drawing/2014/main" id="{86E82B9E-1E31-49F0-A924-E78EF336A5FE}"/>
              </a:ext>
            </a:extLst>
          </p:cNvPr>
          <p:cNvSpPr/>
          <p:nvPr/>
        </p:nvSpPr>
        <p:spPr>
          <a:xfrm rot="10800000" flipV="1">
            <a:off x="8543365" y="304800"/>
            <a:ext cx="3648632" cy="6600263"/>
          </a:xfrm>
          <a:prstGeom prst="flowChartDelay">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Tree>
    <p:extLst>
      <p:ext uri="{BB962C8B-B14F-4D97-AF65-F5344CB8AC3E}">
        <p14:creationId xmlns:p14="http://schemas.microsoft.com/office/powerpoint/2010/main" val="361869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113" name="Google Shape;113;p2"/>
          <p:cNvSpPr txBox="1"/>
          <p:nvPr/>
        </p:nvSpPr>
        <p:spPr>
          <a:xfrm>
            <a:off x="351409" y="1925176"/>
            <a:ext cx="11489179" cy="3477835"/>
          </a:xfrm>
          <a:prstGeom prst="rect">
            <a:avLst/>
          </a:prstGeom>
          <a:noFill/>
          <a:ln>
            <a:noFill/>
          </a:ln>
        </p:spPr>
        <p:txBody>
          <a:bodyPr spcFirstLastPara="1" wrap="square" lIns="108000" tIns="45700" rIns="108000" bIns="45700" anchor="ctr" anchorCtr="0">
            <a:spAutoFit/>
          </a:bodyPr>
          <a:lstStyle/>
          <a:p>
            <a:pPr algn="just">
              <a:buClr>
                <a:schemeClr val="tx1">
                  <a:lumMod val="65000"/>
                  <a:lumOff val="35000"/>
                </a:schemeClr>
              </a:buClr>
              <a:buSzPct val="150000"/>
            </a:pPr>
            <a:endParaRPr lang="fr-FR" sz="2000" dirty="0">
              <a:solidFill>
                <a:schemeClr val="tx1">
                  <a:lumMod val="75000"/>
                  <a:lumOff val="25000"/>
                </a:schemeClr>
              </a:solidFill>
              <a:latin typeface="Century Gothic" panose="020B0502020202020204" pitchFamily="34" charset="0"/>
            </a:endParaRPr>
          </a:p>
          <a:p>
            <a:pPr marL="342900" indent="-342900" algn="just">
              <a:lnSpc>
                <a:spcPct val="200000"/>
              </a:lnSpc>
              <a:buClr>
                <a:schemeClr val="tx1">
                  <a:lumMod val="65000"/>
                  <a:lumOff val="35000"/>
                </a:schemeClr>
              </a:buClr>
              <a:buSzPct val="150000"/>
              <a:buFont typeface="Arial" panose="020B0604020202020204" pitchFamily="34" charset="0"/>
              <a:buChar char="•"/>
            </a:pPr>
            <a:r>
              <a:rPr lang="fr-FR" sz="2000" b="1" dirty="0">
                <a:solidFill>
                  <a:schemeClr val="tx1">
                    <a:lumMod val="75000"/>
                    <a:lumOff val="25000"/>
                  </a:schemeClr>
                </a:solidFill>
                <a:latin typeface="Century Gothic" panose="020B0502020202020204" pitchFamily="34" charset="0"/>
              </a:rPr>
              <a:t>Analyse des Correspondances Multiples</a:t>
            </a:r>
            <a:r>
              <a:rPr lang="fr-FR" sz="2000" dirty="0">
                <a:solidFill>
                  <a:schemeClr val="tx1">
                    <a:lumMod val="75000"/>
                    <a:lumOff val="25000"/>
                  </a:schemeClr>
                </a:solidFill>
                <a:latin typeface="Century Gothic" panose="020B0502020202020204" pitchFamily="34" charset="0"/>
              </a:rPr>
              <a:t> : classer les ménages raccordés et non-raccordés selon les caractéristiques qui leur sont communes ;</a:t>
            </a:r>
          </a:p>
          <a:p>
            <a:pPr marL="342900" indent="-342900" algn="just">
              <a:lnSpc>
                <a:spcPct val="200000"/>
              </a:lnSpc>
              <a:buClr>
                <a:schemeClr val="tx1">
                  <a:lumMod val="65000"/>
                  <a:lumOff val="35000"/>
                </a:schemeClr>
              </a:buClr>
              <a:buSzPct val="150000"/>
              <a:buFont typeface="Arial" panose="020B0604020202020204" pitchFamily="34" charset="0"/>
              <a:buChar char="•"/>
            </a:pPr>
            <a:r>
              <a:rPr lang="fr-FR" sz="2000" b="1" dirty="0" err="1">
                <a:solidFill>
                  <a:schemeClr val="tx1">
                    <a:lumMod val="75000"/>
                    <a:lumOff val="25000"/>
                  </a:schemeClr>
                </a:solidFill>
                <a:latin typeface="Century Gothic" panose="020B0502020202020204" pitchFamily="34" charset="0"/>
              </a:rPr>
              <a:t>Logit</a:t>
            </a:r>
            <a:r>
              <a:rPr lang="fr-FR" sz="2000" dirty="0">
                <a:solidFill>
                  <a:schemeClr val="tx1">
                    <a:lumMod val="75000"/>
                    <a:lumOff val="25000"/>
                  </a:schemeClr>
                </a:solidFill>
                <a:latin typeface="Century Gothic" panose="020B0502020202020204" pitchFamily="34" charset="0"/>
              </a:rPr>
              <a:t> : trouver les déterminants du raccordement au réseau électrique des ménages.</a:t>
            </a:r>
          </a:p>
          <a:p>
            <a:pPr marL="342900" indent="-342900" algn="just">
              <a:lnSpc>
                <a:spcPct val="200000"/>
              </a:lnSpc>
              <a:buClr>
                <a:schemeClr val="tx1">
                  <a:lumMod val="65000"/>
                  <a:lumOff val="35000"/>
                </a:schemeClr>
              </a:buClr>
              <a:buSzPct val="150000"/>
              <a:buFont typeface="Arial" panose="020B0604020202020204" pitchFamily="34" charset="0"/>
              <a:buChar char="•"/>
            </a:pPr>
            <a:endParaRPr lang="fr-FR" sz="2000" dirty="0">
              <a:solidFill>
                <a:schemeClr val="tx1">
                  <a:lumMod val="75000"/>
                  <a:lumOff val="25000"/>
                </a:schemeClr>
              </a:solidFill>
              <a:latin typeface="Century Gothic" panose="020B0502020202020204" pitchFamily="34" charset="0"/>
            </a:endParaRPr>
          </a:p>
          <a:p>
            <a:pPr algn="ctr">
              <a:lnSpc>
                <a:spcPct val="200000"/>
              </a:lnSpc>
              <a:buClr>
                <a:schemeClr val="tx1">
                  <a:lumMod val="65000"/>
                  <a:lumOff val="35000"/>
                </a:schemeClr>
              </a:buClr>
              <a:buSzPct val="150000"/>
            </a:pPr>
            <a:r>
              <a:rPr lang="fr-FR" sz="2000" b="1" i="1" dirty="0">
                <a:solidFill>
                  <a:schemeClr val="tx1">
                    <a:lumMod val="75000"/>
                    <a:lumOff val="25000"/>
                  </a:schemeClr>
                </a:solidFill>
                <a:latin typeface="Century Gothic" panose="020B0502020202020204" pitchFamily="34" charset="0"/>
              </a:rPr>
              <a:t>Choix des variables du modèle </a:t>
            </a:r>
            <a:r>
              <a:rPr lang="fr-FR" sz="2000" b="1" i="1" dirty="0" err="1">
                <a:solidFill>
                  <a:schemeClr val="tx1">
                    <a:lumMod val="75000"/>
                    <a:lumOff val="25000"/>
                  </a:schemeClr>
                </a:solidFill>
                <a:latin typeface="Century Gothic" panose="020B0502020202020204" pitchFamily="34" charset="0"/>
              </a:rPr>
              <a:t>logit</a:t>
            </a:r>
            <a:r>
              <a:rPr lang="fr-FR" sz="2000" b="1" i="1" dirty="0">
                <a:solidFill>
                  <a:schemeClr val="tx1">
                    <a:lumMod val="75000"/>
                    <a:lumOff val="25000"/>
                  </a:schemeClr>
                </a:solidFill>
                <a:latin typeface="Century Gothic" panose="020B0502020202020204" pitchFamily="34" charset="0"/>
              </a:rPr>
              <a:t> n’a pas été anodin</a:t>
            </a:r>
          </a:p>
        </p:txBody>
      </p:sp>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50120" y="271273"/>
            <a:ext cx="9658707"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2.2.  Méthodologie de l’étude</a:t>
            </a:r>
            <a:endParaRPr lang="fr-FR" sz="2400" dirty="0">
              <a:solidFill>
                <a:schemeClr val="tx1"/>
              </a:solidFill>
              <a:latin typeface="+mn-lt"/>
              <a:cs typeface="Arial" panose="020B0604020202020204" pitchFamily="34" charset="0"/>
              <a:sym typeface="Arial"/>
            </a:endParaRPr>
          </a:p>
        </p:txBody>
      </p:sp>
      <p:sp>
        <p:nvSpPr>
          <p:cNvPr id="5" name="ZoneTexte 4">
            <a:extLst>
              <a:ext uri="{FF2B5EF4-FFF2-40B4-BE49-F238E27FC236}">
                <a16:creationId xmlns:a16="http://schemas.microsoft.com/office/drawing/2014/main" id="{64002649-209D-477C-8A83-66E760B19751}"/>
              </a:ext>
            </a:extLst>
          </p:cNvPr>
          <p:cNvSpPr txBox="1"/>
          <p:nvPr/>
        </p:nvSpPr>
        <p:spPr>
          <a:xfrm>
            <a:off x="5552388" y="6014301"/>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9</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909052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113" name="Google Shape;113;p2"/>
          <p:cNvSpPr txBox="1"/>
          <p:nvPr/>
        </p:nvSpPr>
        <p:spPr>
          <a:xfrm>
            <a:off x="257141" y="1394186"/>
            <a:ext cx="6096785" cy="4862829"/>
          </a:xfrm>
          <a:prstGeom prst="rect">
            <a:avLst/>
          </a:prstGeom>
          <a:noFill/>
          <a:ln>
            <a:solidFill>
              <a:schemeClr val="accent3"/>
            </a:solidFill>
          </a:ln>
        </p:spPr>
        <p:txBody>
          <a:bodyPr spcFirstLastPara="1" wrap="square" lIns="108000" tIns="45700" rIns="108000" bIns="45700" anchor="ctr" anchorCtr="0">
            <a:spAutoFit/>
          </a:bodyPr>
          <a:lstStyle/>
          <a:p>
            <a:pPr algn="just">
              <a:lnSpc>
                <a:spcPct val="200000"/>
              </a:lnSpc>
              <a:buClr>
                <a:schemeClr val="tx1">
                  <a:lumMod val="65000"/>
                  <a:lumOff val="35000"/>
                </a:schemeClr>
              </a:buClr>
              <a:buSzPct val="150000"/>
            </a:pPr>
            <a:r>
              <a:rPr lang="fr-FR" sz="2000" b="1" dirty="0">
                <a:solidFill>
                  <a:schemeClr val="tx1">
                    <a:lumMod val="75000"/>
                    <a:lumOff val="25000"/>
                  </a:schemeClr>
                </a:solidFill>
                <a:latin typeface="Century Gothic" panose="020B0502020202020204" pitchFamily="34" charset="0"/>
              </a:rPr>
              <a:t>Caractéristiques du chef de ménage</a:t>
            </a:r>
          </a:p>
          <a:p>
            <a:pPr marL="342900" indent="-342900" algn="just">
              <a:lnSpc>
                <a:spcPct val="150000"/>
              </a:lnSpc>
              <a:buClr>
                <a:schemeClr val="tx1">
                  <a:lumMod val="65000"/>
                  <a:lumOff val="35000"/>
                </a:schemeClr>
              </a:buClr>
              <a:buSzPct val="150000"/>
              <a:buFont typeface="Arial" panose="020B0604020202020204" pitchFamily="34" charset="0"/>
              <a:buChar char="•"/>
            </a:pPr>
            <a:r>
              <a:rPr lang="fr-FR" sz="2000" dirty="0">
                <a:solidFill>
                  <a:schemeClr val="tx1">
                    <a:lumMod val="75000"/>
                    <a:lumOff val="25000"/>
                  </a:schemeClr>
                </a:solidFill>
                <a:latin typeface="Century Gothic" panose="020B0502020202020204" pitchFamily="34" charset="0"/>
              </a:rPr>
              <a:t>82,11% de nos ménages sont dirigés par des hommes contre 17,09% par des femmes ;</a:t>
            </a:r>
          </a:p>
          <a:p>
            <a:pPr marL="342900" indent="-342900" algn="just">
              <a:lnSpc>
                <a:spcPct val="150000"/>
              </a:lnSpc>
              <a:buClr>
                <a:schemeClr val="tx1">
                  <a:lumMod val="65000"/>
                  <a:lumOff val="35000"/>
                </a:schemeClr>
              </a:buClr>
              <a:buSzPct val="150000"/>
              <a:buFont typeface="Arial" panose="020B0604020202020204" pitchFamily="34" charset="0"/>
              <a:buChar char="•"/>
            </a:pPr>
            <a:r>
              <a:rPr lang="fr-FR" sz="2000" dirty="0">
                <a:solidFill>
                  <a:schemeClr val="tx1">
                    <a:lumMod val="75000"/>
                    <a:lumOff val="25000"/>
                  </a:schemeClr>
                </a:solidFill>
                <a:latin typeface="Century Gothic" panose="020B0502020202020204" pitchFamily="34" charset="0"/>
              </a:rPr>
              <a:t>Age moyen des chefs de ménage hommes 52 ans et 46 ans chez les femmes ;</a:t>
            </a:r>
          </a:p>
          <a:p>
            <a:pPr marL="342900" indent="-342900" algn="just">
              <a:lnSpc>
                <a:spcPct val="150000"/>
              </a:lnSpc>
              <a:buClr>
                <a:schemeClr val="tx1">
                  <a:lumMod val="65000"/>
                  <a:lumOff val="35000"/>
                </a:schemeClr>
              </a:buClr>
              <a:buSzPct val="150000"/>
              <a:buFont typeface="Arial" panose="020B0604020202020204" pitchFamily="34" charset="0"/>
              <a:buChar char="•"/>
            </a:pPr>
            <a:r>
              <a:rPr lang="fr-FR" sz="2000" dirty="0">
                <a:solidFill>
                  <a:schemeClr val="tx1">
                    <a:lumMod val="75000"/>
                    <a:lumOff val="25000"/>
                  </a:schemeClr>
                </a:solidFill>
                <a:latin typeface="Century Gothic" panose="020B0502020202020204" pitchFamily="34" charset="0"/>
              </a:rPr>
              <a:t>Niveau d’instruction des chefs de ménage (voir diagramme) ;</a:t>
            </a:r>
          </a:p>
          <a:p>
            <a:pPr marL="342900" indent="-342900" algn="just">
              <a:lnSpc>
                <a:spcPct val="150000"/>
              </a:lnSpc>
              <a:buClr>
                <a:schemeClr val="tx1">
                  <a:lumMod val="65000"/>
                  <a:lumOff val="35000"/>
                </a:schemeClr>
              </a:buClr>
              <a:buSzPct val="150000"/>
              <a:buFont typeface="Arial" panose="020B0604020202020204" pitchFamily="34" charset="0"/>
              <a:buChar char="•"/>
            </a:pPr>
            <a:r>
              <a:rPr lang="fr-FR" sz="2000" dirty="0">
                <a:solidFill>
                  <a:schemeClr val="tx1">
                    <a:lumMod val="75000"/>
                    <a:lumOff val="25000"/>
                  </a:schemeClr>
                </a:solidFill>
                <a:latin typeface="Century Gothic" panose="020B0502020202020204" pitchFamily="34" charset="0"/>
              </a:rPr>
              <a:t>Près de 90% de nos chefs de ménage se retrouvent dans la catégorie qui regroupe les agriculteurs. </a:t>
            </a:r>
          </a:p>
        </p:txBody>
      </p:sp>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50120" y="271273"/>
            <a:ext cx="9658707"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2.3. Présentation de l’échantillon – statistiques descriptives</a:t>
            </a:r>
            <a:endParaRPr lang="fr-FR" sz="2400" dirty="0">
              <a:solidFill>
                <a:schemeClr val="tx1"/>
              </a:solidFill>
              <a:latin typeface="+mn-lt"/>
              <a:cs typeface="Arial" panose="020B0604020202020204" pitchFamily="34" charset="0"/>
              <a:sym typeface="Arial"/>
            </a:endParaRPr>
          </a:p>
        </p:txBody>
      </p:sp>
      <p:graphicFrame>
        <p:nvGraphicFramePr>
          <p:cNvPr id="7" name="Graphique 6">
            <a:extLst>
              <a:ext uri="{FF2B5EF4-FFF2-40B4-BE49-F238E27FC236}">
                <a16:creationId xmlns:a16="http://schemas.microsoft.com/office/drawing/2014/main" id="{5FC255E2-936A-4FAC-9EE9-D7B333769468}"/>
              </a:ext>
            </a:extLst>
          </p:cNvPr>
          <p:cNvGraphicFramePr/>
          <p:nvPr>
            <p:extLst>
              <p:ext uri="{D42A27DB-BD31-4B8C-83A1-F6EECF244321}">
                <p14:modId xmlns:p14="http://schemas.microsoft.com/office/powerpoint/2010/main" val="871065107"/>
              </p:ext>
            </p:extLst>
          </p:nvPr>
        </p:nvGraphicFramePr>
        <p:xfrm>
          <a:off x="7361881" y="1974915"/>
          <a:ext cx="4747547" cy="4282100"/>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a:extLst>
              <a:ext uri="{FF2B5EF4-FFF2-40B4-BE49-F238E27FC236}">
                <a16:creationId xmlns:a16="http://schemas.microsoft.com/office/drawing/2014/main" id="{89BA3824-0B51-48A5-9907-0CC096291226}"/>
              </a:ext>
            </a:extLst>
          </p:cNvPr>
          <p:cNvSpPr txBox="1"/>
          <p:nvPr/>
        </p:nvSpPr>
        <p:spPr>
          <a:xfrm>
            <a:off x="7466028" y="1532574"/>
            <a:ext cx="4586141" cy="307777"/>
          </a:xfrm>
          <a:prstGeom prst="rect">
            <a:avLst/>
          </a:prstGeom>
          <a:noFill/>
        </p:spPr>
        <p:txBody>
          <a:bodyPr wrap="square" rtlCol="0">
            <a:spAutoFit/>
          </a:bodyPr>
          <a:lstStyle/>
          <a:p>
            <a:r>
              <a:rPr lang="fr-SN" dirty="0"/>
              <a:t>Figure : Niveau d’instruction des chefs de ménage</a:t>
            </a:r>
          </a:p>
        </p:txBody>
      </p:sp>
      <p:sp>
        <p:nvSpPr>
          <p:cNvPr id="8" name="ZoneTexte 7">
            <a:extLst>
              <a:ext uri="{FF2B5EF4-FFF2-40B4-BE49-F238E27FC236}">
                <a16:creationId xmlns:a16="http://schemas.microsoft.com/office/drawing/2014/main" id="{B8949C16-3D93-4330-8D72-58F01313F982}"/>
              </a:ext>
            </a:extLst>
          </p:cNvPr>
          <p:cNvSpPr txBox="1"/>
          <p:nvPr/>
        </p:nvSpPr>
        <p:spPr>
          <a:xfrm>
            <a:off x="7361881" y="6519446"/>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10</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75244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50120" y="271273"/>
            <a:ext cx="9658707" cy="461624"/>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a:defRPr sz="2400">
                <a:solidFill>
                  <a:schemeClr val="tx1"/>
                </a:solidFill>
                <a:latin typeface="+mn-lt"/>
                <a:ea typeface="Twentieth Century"/>
                <a:cs typeface="Arial" panose="020B0604020202020204" pitchFamily="34" charset="0"/>
              </a:defRPr>
            </a:lvl1pPr>
          </a:lstStyle>
          <a:p>
            <a:r>
              <a:rPr lang="fr-FR" dirty="0">
                <a:sym typeface="Twentieth Century"/>
              </a:rPr>
              <a:t>2.3. Présentation de l’échantillon – statistiques descriptives</a:t>
            </a:r>
            <a:endParaRPr lang="fr-FR" dirty="0"/>
          </a:p>
        </p:txBody>
      </p:sp>
      <p:graphicFrame>
        <p:nvGraphicFramePr>
          <p:cNvPr id="8" name="Espace réservé du contenu 4">
            <a:extLst>
              <a:ext uri="{FF2B5EF4-FFF2-40B4-BE49-F238E27FC236}">
                <a16:creationId xmlns:a16="http://schemas.microsoft.com/office/drawing/2014/main" id="{D07AE86F-3CAE-4735-A0FC-F0BCA011A920}"/>
              </a:ext>
            </a:extLst>
          </p:cNvPr>
          <p:cNvGraphicFramePr>
            <a:graphicFrameLocks/>
          </p:cNvGraphicFramePr>
          <p:nvPr>
            <p:extLst>
              <p:ext uri="{D42A27DB-BD31-4B8C-83A1-F6EECF244321}">
                <p14:modId xmlns:p14="http://schemas.microsoft.com/office/powerpoint/2010/main" val="1939159659"/>
              </p:ext>
            </p:extLst>
          </p:nvPr>
        </p:nvGraphicFramePr>
        <p:xfrm>
          <a:off x="306372" y="1607269"/>
          <a:ext cx="5789630" cy="4322191"/>
        </p:xfrm>
        <a:graphic>
          <a:graphicData uri="http://schemas.openxmlformats.org/drawingml/2006/table">
            <a:tbl>
              <a:tblPr firstRow="1" firstCol="1" bandRow="1"/>
              <a:tblGrid>
                <a:gridCol w="3709281">
                  <a:extLst>
                    <a:ext uri="{9D8B030D-6E8A-4147-A177-3AD203B41FA5}">
                      <a16:colId xmlns:a16="http://schemas.microsoft.com/office/drawing/2014/main" val="2487686887"/>
                    </a:ext>
                  </a:extLst>
                </a:gridCol>
                <a:gridCol w="260890">
                  <a:extLst>
                    <a:ext uri="{9D8B030D-6E8A-4147-A177-3AD203B41FA5}">
                      <a16:colId xmlns:a16="http://schemas.microsoft.com/office/drawing/2014/main" val="3003454046"/>
                    </a:ext>
                  </a:extLst>
                </a:gridCol>
                <a:gridCol w="880757">
                  <a:extLst>
                    <a:ext uri="{9D8B030D-6E8A-4147-A177-3AD203B41FA5}">
                      <a16:colId xmlns:a16="http://schemas.microsoft.com/office/drawing/2014/main" val="1235331654"/>
                    </a:ext>
                  </a:extLst>
                </a:gridCol>
                <a:gridCol w="938702">
                  <a:extLst>
                    <a:ext uri="{9D8B030D-6E8A-4147-A177-3AD203B41FA5}">
                      <a16:colId xmlns:a16="http://schemas.microsoft.com/office/drawing/2014/main" val="2018431784"/>
                    </a:ext>
                  </a:extLst>
                </a:gridCol>
              </a:tblGrid>
              <a:tr h="386376">
                <a:tc>
                  <a:txBody>
                    <a:bodyPr/>
                    <a:lstStyle/>
                    <a:p>
                      <a:pPr algn="l">
                        <a:lnSpc>
                          <a:spcPct val="110000"/>
                        </a:lnSpc>
                        <a:spcAft>
                          <a:spcPts val="0"/>
                        </a:spcAft>
                      </a:pPr>
                      <a:r>
                        <a:rPr lang="fr-SN" sz="120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a:t>
                      </a:r>
                      <a:endParaRPr lang="fr-SN" sz="120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solidFill>
                  </a:tcPr>
                </a:tc>
                <a:tc gridSpan="2">
                  <a:txBody>
                    <a:bodyPr/>
                    <a:lstStyle/>
                    <a:p>
                      <a:pPr algn="l">
                        <a:lnSpc>
                          <a:spcPct val="110000"/>
                        </a:lnSpc>
                        <a:spcAft>
                          <a:spcPts val="0"/>
                        </a:spcAft>
                      </a:pPr>
                      <a:r>
                        <a:rPr lang="fr-SN" sz="1200" b="1"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CM Homme</a:t>
                      </a:r>
                      <a:endParaRPr lang="fr-SN"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chemeClr val="accent1"/>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solidFill>
                  </a:tcPr>
                </a:tc>
                <a:tc hMerge="1">
                  <a:txBody>
                    <a:bodyPr/>
                    <a:lstStyle/>
                    <a:p>
                      <a:pPr algn="ctr">
                        <a:lnSpc>
                          <a:spcPct val="110000"/>
                        </a:lnSpc>
                        <a:spcAft>
                          <a:spcPts val="0"/>
                        </a:spcAft>
                      </a:pPr>
                      <a:r>
                        <a:rPr lang="fr-SN"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CM Homme</a:t>
                      </a:r>
                      <a:endParaRPr lang="fr-S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l">
                        <a:lnSpc>
                          <a:spcPct val="110000"/>
                        </a:lnSpc>
                        <a:spcAft>
                          <a:spcPts val="0"/>
                        </a:spcAft>
                      </a:pPr>
                      <a:r>
                        <a:rPr lang="fr-SN" sz="1200" b="1"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CM Femme</a:t>
                      </a:r>
                      <a:endParaRPr lang="fr-SN"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510256234"/>
                  </a:ext>
                </a:extLst>
              </a:tr>
              <a:tr h="225160">
                <a:tc gridSpan="4">
                  <a:txBody>
                    <a:bodyPr/>
                    <a:lstStyle/>
                    <a:p>
                      <a:pPr algn="l">
                        <a:lnSpc>
                          <a:spcPct val="110000"/>
                        </a:lnSpc>
                        <a:spcAft>
                          <a:spcPts val="0"/>
                        </a:spcAft>
                      </a:pPr>
                      <a:r>
                        <a:rPr lang="fr-SN" sz="1200" b="1"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Statut d'occupation du logement</a:t>
                      </a:r>
                      <a:endParaRPr lang="fr-SN" sz="12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1821437794"/>
                  </a:ext>
                </a:extLst>
              </a:tr>
              <a:tr h="216155">
                <a:tc gridSpan="2">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Logé gratuitement</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accent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0000"/>
                        </a:lnSpc>
                        <a:spcAft>
                          <a:spcPts val="0"/>
                        </a:spcAft>
                      </a:pPr>
                      <a:endParaRPr lang="fr-S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5,88%</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62957498"/>
                  </a:ext>
                </a:extLst>
              </a:tr>
              <a:tr h="216155">
                <a:tc gridSpan="2">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Locataire</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accent1"/>
                      </a:solidFill>
                      <a:prstDash val="solid"/>
                      <a:round/>
                      <a:headEnd type="none" w="med" len="med"/>
                      <a:tailEnd type="none" w="med" len="med"/>
                    </a:lnL>
                    <a:lnR>
                      <a:noFill/>
                    </a:lnR>
                    <a:lnT>
                      <a:noFill/>
                    </a:lnT>
                    <a:lnB>
                      <a:noFill/>
                    </a:lnB>
                  </a:tcPr>
                </a:tc>
                <a:tc hMerge="1">
                  <a:txBody>
                    <a:bodyPr/>
                    <a:lstStyle/>
                    <a:p>
                      <a:pPr algn="ctr">
                        <a:lnSpc>
                          <a:spcPct val="110000"/>
                        </a:lnSpc>
                        <a:spcAft>
                          <a:spcPts val="0"/>
                        </a:spcAft>
                      </a:pPr>
                      <a:endParaRPr lang="fr-S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1,21%</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chemeClr val="accent1"/>
                      </a:solidFill>
                      <a:prstDash val="solid"/>
                      <a:round/>
                      <a:headEnd type="none" w="med" len="med"/>
                      <a:tailEnd type="none" w="med" len="med"/>
                    </a:lnR>
                    <a:lnT>
                      <a:noFill/>
                    </a:lnT>
                    <a:lnB>
                      <a:noFill/>
                    </a:lnB>
                  </a:tcPr>
                </a:tc>
                <a:extLst>
                  <a:ext uri="{0D108BD9-81ED-4DB2-BD59-A6C34878D82A}">
                    <a16:rowId xmlns:a16="http://schemas.microsoft.com/office/drawing/2014/main" val="2605481567"/>
                  </a:ext>
                </a:extLst>
              </a:tr>
              <a:tr h="216155">
                <a:tc gridSpan="2">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Co-propriétaire</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accent1"/>
                      </a:solidFill>
                      <a:prstDash val="solid"/>
                      <a:round/>
                      <a:headEnd type="none" w="med" len="med"/>
                      <a:tailEnd type="none" w="med" len="med"/>
                    </a:lnL>
                    <a:lnR>
                      <a:noFill/>
                    </a:lnR>
                    <a:lnT>
                      <a:noFill/>
                    </a:lnT>
                    <a:lnB>
                      <a:noFill/>
                    </a:lnB>
                  </a:tcPr>
                </a:tc>
                <a:tc hMerge="1">
                  <a:txBody>
                    <a:bodyPr/>
                    <a:lstStyle/>
                    <a:p>
                      <a:pPr algn="ctr">
                        <a:lnSpc>
                          <a:spcPct val="110000"/>
                        </a:lnSpc>
                        <a:spcAft>
                          <a:spcPts val="0"/>
                        </a:spcAft>
                      </a:pPr>
                      <a:endParaRPr lang="fr-S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1,21%</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10000"/>
                        </a:lnSpc>
                      </a:pPr>
                      <a:endParaRPr lang="fr-SN" sz="11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chemeClr val="accent1"/>
                      </a:solidFill>
                      <a:prstDash val="solid"/>
                      <a:round/>
                      <a:headEnd type="none" w="med" len="med"/>
                      <a:tailEnd type="none" w="med" len="med"/>
                    </a:lnR>
                    <a:lnT>
                      <a:noFill/>
                    </a:lnT>
                    <a:lnB>
                      <a:noFill/>
                    </a:lnB>
                  </a:tcPr>
                </a:tc>
                <a:extLst>
                  <a:ext uri="{0D108BD9-81ED-4DB2-BD59-A6C34878D82A}">
                    <a16:rowId xmlns:a16="http://schemas.microsoft.com/office/drawing/2014/main" val="3423861089"/>
                  </a:ext>
                </a:extLst>
              </a:tr>
              <a:tr h="216155">
                <a:tc gridSpan="2">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Propriétaire</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accent1"/>
                      </a:solidFill>
                      <a:prstDash val="solid"/>
                      <a:round/>
                      <a:headEnd type="none" w="med" len="med"/>
                      <a:tailEnd type="none" w="med" len="med"/>
                    </a:lnL>
                    <a:lnR>
                      <a:noFill/>
                    </a:lnR>
                    <a:lnT>
                      <a:noFill/>
                    </a:lnT>
                    <a:lnB>
                      <a:noFill/>
                    </a:lnB>
                  </a:tcPr>
                </a:tc>
                <a:tc hMerge="1">
                  <a:txBody>
                    <a:bodyPr/>
                    <a:lstStyle/>
                    <a:p>
                      <a:pPr algn="ctr">
                        <a:lnSpc>
                          <a:spcPct val="110000"/>
                        </a:lnSpc>
                        <a:spcAft>
                          <a:spcPts val="0"/>
                        </a:spcAft>
                      </a:pPr>
                      <a:endParaRPr lang="fr-S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93,94%</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91,28%</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chemeClr val="accent1"/>
                      </a:solidFill>
                      <a:prstDash val="solid"/>
                      <a:round/>
                      <a:headEnd type="none" w="med" len="med"/>
                      <a:tailEnd type="none" w="med" len="med"/>
                    </a:lnR>
                    <a:lnT>
                      <a:noFill/>
                    </a:lnT>
                    <a:lnB>
                      <a:noFill/>
                    </a:lnB>
                  </a:tcPr>
                </a:tc>
                <a:extLst>
                  <a:ext uri="{0D108BD9-81ED-4DB2-BD59-A6C34878D82A}">
                    <a16:rowId xmlns:a16="http://schemas.microsoft.com/office/drawing/2014/main" val="3016789410"/>
                  </a:ext>
                </a:extLst>
              </a:tr>
              <a:tr h="441315">
                <a:tc gridSpan="2">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Nombre total de ménages ayant répondu</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accent1"/>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tcPr>
                </a:tc>
                <a:tc hMerge="1">
                  <a:txBody>
                    <a:bodyPr/>
                    <a:lstStyle/>
                    <a:p>
                      <a:pPr algn="ctr">
                        <a:lnSpc>
                          <a:spcPct val="110000"/>
                        </a:lnSpc>
                        <a:spcAft>
                          <a:spcPts val="0"/>
                        </a:spcAft>
                      </a:pPr>
                      <a:endParaRPr lang="fr-S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165</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chemeClr val="accent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650638393"/>
                  </a:ext>
                </a:extLst>
              </a:tr>
              <a:tr h="225160">
                <a:tc gridSpan="4">
                  <a:txBody>
                    <a:bodyPr/>
                    <a:lstStyle/>
                    <a:p>
                      <a:pPr>
                        <a:lnSpc>
                          <a:spcPct val="110000"/>
                        </a:lnSpc>
                        <a:spcAft>
                          <a:spcPts val="0"/>
                        </a:spcAft>
                      </a:pPr>
                      <a:r>
                        <a:rPr lang="fr-SN" sz="1200" b="1" i="0" u="none" strike="noStrike" cap="none"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sym typeface="Arial"/>
                        </a:rPr>
                        <a:t>Pauvreté alimentaire</a:t>
                      </a:r>
                    </a:p>
                  </a:txBody>
                  <a:tcPr marL="44450" marR="4445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4032800277"/>
                  </a:ext>
                </a:extLst>
              </a:tr>
              <a:tr h="216155">
                <a:tc gridSpan="2">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Ont sauté au moins un repas</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accent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0000"/>
                        </a:lnSpc>
                        <a:spcAft>
                          <a:spcPts val="0"/>
                        </a:spcAft>
                      </a:pPr>
                      <a:endParaRPr lang="fr-S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34,93%</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61,29%</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6450342"/>
                  </a:ext>
                </a:extLst>
              </a:tr>
              <a:tr h="216155">
                <a:tc gridSpan="2">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N'ont pas sauté de repas</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accent1"/>
                      </a:solidFill>
                      <a:prstDash val="solid"/>
                      <a:round/>
                      <a:headEnd type="none" w="med" len="med"/>
                      <a:tailEnd type="none" w="med" len="med"/>
                    </a:lnL>
                    <a:lnR>
                      <a:noFill/>
                    </a:lnR>
                    <a:lnT>
                      <a:noFill/>
                    </a:lnT>
                    <a:lnB>
                      <a:noFill/>
                    </a:lnB>
                  </a:tcPr>
                </a:tc>
                <a:tc hMerge="1">
                  <a:txBody>
                    <a:bodyPr/>
                    <a:lstStyle/>
                    <a:p>
                      <a:pPr algn="ctr">
                        <a:lnSpc>
                          <a:spcPct val="110000"/>
                        </a:lnSpc>
                        <a:spcAft>
                          <a:spcPts val="0"/>
                        </a:spcAft>
                      </a:pPr>
                      <a:endParaRPr lang="fr-S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65,07%</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38,71%</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chemeClr val="accent1"/>
                      </a:solidFill>
                      <a:prstDash val="solid"/>
                      <a:round/>
                      <a:headEnd type="none" w="med" len="med"/>
                      <a:tailEnd type="none" w="med" len="med"/>
                    </a:lnR>
                    <a:lnT>
                      <a:noFill/>
                    </a:lnT>
                    <a:lnB>
                      <a:noFill/>
                    </a:lnB>
                  </a:tcPr>
                </a:tc>
                <a:extLst>
                  <a:ext uri="{0D108BD9-81ED-4DB2-BD59-A6C34878D82A}">
                    <a16:rowId xmlns:a16="http://schemas.microsoft.com/office/drawing/2014/main" val="2450601092"/>
                  </a:ext>
                </a:extLst>
              </a:tr>
              <a:tr h="441315">
                <a:tc gridSpan="2">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Nombre total de ménages ayant répondu</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accent1"/>
                      </a:solidFill>
                      <a:prstDash val="solid"/>
                      <a:round/>
                      <a:headEnd type="none" w="med" len="med"/>
                      <a:tailEnd type="none" w="med" len="med"/>
                    </a:lnL>
                    <a:lnR>
                      <a:noFill/>
                    </a:lnR>
                    <a:lnT>
                      <a:noFill/>
                    </a:lnT>
                    <a:lnB w="28575" cap="flat" cmpd="dbl" algn="ctr">
                      <a:solidFill>
                        <a:srgbClr val="000000"/>
                      </a:solidFill>
                      <a:prstDash val="solid"/>
                      <a:round/>
                      <a:headEnd type="none" w="med" len="med"/>
                      <a:tailEnd type="none" w="med" len="med"/>
                    </a:lnB>
                  </a:tcPr>
                </a:tc>
                <a:tc hMerge="1">
                  <a:txBody>
                    <a:bodyPr/>
                    <a:lstStyle/>
                    <a:p>
                      <a:pPr algn="ctr">
                        <a:lnSpc>
                          <a:spcPct val="110000"/>
                        </a:lnSpc>
                        <a:spcAft>
                          <a:spcPts val="0"/>
                        </a:spcAft>
                      </a:pPr>
                      <a:endParaRPr lang="fr-S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146</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chemeClr val="accent1"/>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834690381"/>
                  </a:ext>
                </a:extLst>
              </a:tr>
              <a:tr h="225160">
                <a:tc gridSpan="4">
                  <a:txBody>
                    <a:bodyPr/>
                    <a:lstStyle/>
                    <a:p>
                      <a:pPr marR="0" algn="l" rtl="0">
                        <a:lnSpc>
                          <a:spcPct val="110000"/>
                        </a:lnSpc>
                        <a:spcBef>
                          <a:spcPts val="0"/>
                        </a:spcBef>
                        <a:spcAft>
                          <a:spcPts val="0"/>
                        </a:spcAft>
                        <a:buClr>
                          <a:srgbClr val="000000"/>
                        </a:buClr>
                        <a:buFont typeface="Arial"/>
                      </a:pPr>
                      <a:r>
                        <a:rPr lang="fr-SN" sz="1200" b="1" i="0" u="none" strike="noStrike" cap="none"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sym typeface="Arial"/>
                        </a:rPr>
                        <a:t>Source d’énergie</a:t>
                      </a:r>
                    </a:p>
                  </a:txBody>
                  <a:tcPr marL="44450" marR="4445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2034102154"/>
                  </a:ext>
                </a:extLst>
              </a:tr>
              <a:tr h="216155">
                <a:tc gridSpan="2">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Raccordé au réseau électrique</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accent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0000"/>
                        </a:lnSpc>
                        <a:spcAft>
                          <a:spcPts val="0"/>
                        </a:spcAft>
                      </a:pPr>
                      <a:endParaRPr lang="fr-S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77,50%</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26582641"/>
                  </a:ext>
                </a:extLst>
              </a:tr>
              <a:tr h="432310">
                <a:tc gridSpan="2">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Non-raccordé au réseau électrique</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accent1"/>
                      </a:solidFill>
                      <a:prstDash val="solid"/>
                      <a:round/>
                      <a:headEnd type="none" w="med" len="med"/>
                      <a:tailEnd type="none" w="med" len="med"/>
                    </a:lnL>
                    <a:lnR>
                      <a:noFill/>
                    </a:lnR>
                    <a:lnT>
                      <a:noFill/>
                    </a:lnT>
                    <a:lnB>
                      <a:noFill/>
                    </a:lnB>
                  </a:tcPr>
                </a:tc>
                <a:tc hMerge="1">
                  <a:txBody>
                    <a:bodyPr/>
                    <a:lstStyle/>
                    <a:p>
                      <a:pPr algn="ctr">
                        <a:lnSpc>
                          <a:spcPct val="110000"/>
                        </a:lnSpc>
                        <a:spcAft>
                          <a:spcPts val="0"/>
                        </a:spcAft>
                      </a:pPr>
                      <a:endParaRPr lang="fr-S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22,50%</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chemeClr val="accent1"/>
                      </a:solidFill>
                      <a:prstDash val="solid"/>
                      <a:round/>
                      <a:headEnd type="none" w="med" len="med"/>
                      <a:tailEnd type="none" w="med" len="med"/>
                    </a:lnR>
                    <a:lnT>
                      <a:noFill/>
                    </a:lnT>
                    <a:lnB>
                      <a:noFill/>
                    </a:lnB>
                  </a:tcPr>
                </a:tc>
                <a:extLst>
                  <a:ext uri="{0D108BD9-81ED-4DB2-BD59-A6C34878D82A}">
                    <a16:rowId xmlns:a16="http://schemas.microsoft.com/office/drawing/2014/main" val="2578224762"/>
                  </a:ext>
                </a:extLst>
              </a:tr>
              <a:tr h="432310">
                <a:tc gridSpan="2">
                  <a:txBody>
                    <a:bodyPr/>
                    <a:lstStyle/>
                    <a:p>
                      <a:pPr algn="ctr">
                        <a:lnSpc>
                          <a:spcPct val="110000"/>
                        </a:lnSpc>
                        <a:spcAft>
                          <a:spcPts val="0"/>
                        </a:spcAft>
                      </a:pPr>
                      <a:r>
                        <a:rPr lang="fr-SN"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Nombre total de ménages ayant répondu</a:t>
                      </a:r>
                      <a:endParaRPr lang="fr-S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accent1"/>
                      </a:solid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tcPr>
                </a:tc>
                <a:tc hMerge="1">
                  <a:txBody>
                    <a:bodyPr/>
                    <a:lstStyle/>
                    <a:p>
                      <a:pPr algn="ctr">
                        <a:lnSpc>
                          <a:spcPct val="110000"/>
                        </a:lnSpc>
                        <a:spcAft>
                          <a:spcPts val="0"/>
                        </a:spcAft>
                      </a:pPr>
                      <a:endParaRPr lang="fr-S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160</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chemeClr val="accent1"/>
                      </a:solidFill>
                      <a:prstDash val="solid"/>
                      <a:round/>
                      <a:headEnd type="none" w="med" len="med"/>
                      <a:tailEnd type="none" w="med" len="med"/>
                    </a:lnB>
                  </a:tcPr>
                </a:tc>
                <a:tc>
                  <a:txBody>
                    <a:bodyPr/>
                    <a:lstStyle/>
                    <a:p>
                      <a:pPr algn="ctr">
                        <a:lnSpc>
                          <a:spcPct val="110000"/>
                        </a:lnSpc>
                        <a:spcAft>
                          <a:spcPts val="0"/>
                        </a:spcAft>
                      </a:pPr>
                      <a:r>
                        <a:rPr lang="fr-S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89883498"/>
                  </a:ext>
                </a:extLst>
              </a:tr>
            </a:tbl>
          </a:graphicData>
        </a:graphic>
      </p:graphicFrame>
      <p:sp>
        <p:nvSpPr>
          <p:cNvPr id="10" name="ZoneTexte 9">
            <a:extLst>
              <a:ext uri="{FF2B5EF4-FFF2-40B4-BE49-F238E27FC236}">
                <a16:creationId xmlns:a16="http://schemas.microsoft.com/office/drawing/2014/main" id="{A26699E6-DFB9-4FD1-9783-1163365ADE86}"/>
              </a:ext>
            </a:extLst>
          </p:cNvPr>
          <p:cNvSpPr txBox="1"/>
          <p:nvPr/>
        </p:nvSpPr>
        <p:spPr>
          <a:xfrm>
            <a:off x="6306927" y="1741984"/>
            <a:ext cx="5740528" cy="3929345"/>
          </a:xfrm>
          <a:prstGeom prst="rect">
            <a:avLst/>
          </a:prstGeom>
          <a:noFill/>
        </p:spPr>
        <p:txBody>
          <a:bodyPr wrap="square" rtlCol="0">
            <a:spAutoFit/>
          </a:bodyPr>
          <a:lstStyle/>
          <a:p>
            <a:pPr marL="342900" lvl="0" indent="-342900" algn="just">
              <a:lnSpc>
                <a:spcPct val="150000"/>
              </a:lnSpc>
              <a:buClr>
                <a:schemeClr val="tx1">
                  <a:lumMod val="65000"/>
                  <a:lumOff val="35000"/>
                </a:schemeClr>
              </a:buClr>
              <a:buSzPct val="150000"/>
              <a:buFont typeface="Arial" panose="020B0604020202020204" pitchFamily="34" charset="0"/>
              <a:buChar char="•"/>
            </a:pPr>
            <a:r>
              <a:rPr lang="fr-SN" dirty="0">
                <a:solidFill>
                  <a:schemeClr val="tx1">
                    <a:lumMod val="75000"/>
                    <a:lumOff val="25000"/>
                  </a:schemeClr>
                </a:solidFill>
                <a:latin typeface="Century Gothic" panose="020B0502020202020204" pitchFamily="34" charset="0"/>
              </a:rPr>
              <a:t>Lorsque le chef de ménage est une femme, il y a moins de chance que sa famille soit propriétaire de leur concession, comparé aux ménages dont les chefs sont des hommes (93,94% chez les derniers contre 91,28% chez les femmes) ;</a:t>
            </a:r>
          </a:p>
          <a:p>
            <a:pPr marL="342900" lvl="0" indent="-342900" algn="just">
              <a:lnSpc>
                <a:spcPct val="150000"/>
              </a:lnSpc>
              <a:buClr>
                <a:schemeClr val="tx1">
                  <a:lumMod val="65000"/>
                  <a:lumOff val="35000"/>
                </a:schemeClr>
              </a:buClr>
              <a:buSzPct val="150000"/>
              <a:buFont typeface="Arial" panose="020B0604020202020204" pitchFamily="34" charset="0"/>
              <a:buChar char="•"/>
            </a:pPr>
            <a:endParaRPr lang="fr-SN" dirty="0">
              <a:solidFill>
                <a:schemeClr val="tx1">
                  <a:lumMod val="75000"/>
                  <a:lumOff val="25000"/>
                </a:schemeClr>
              </a:solidFill>
              <a:latin typeface="Century Gothic" panose="020B0502020202020204" pitchFamily="34" charset="0"/>
            </a:endParaRPr>
          </a:p>
          <a:p>
            <a:pPr marL="342900" lvl="0" indent="-342900" algn="just">
              <a:lnSpc>
                <a:spcPct val="150000"/>
              </a:lnSpc>
              <a:buClr>
                <a:schemeClr val="tx1">
                  <a:lumMod val="65000"/>
                  <a:lumOff val="35000"/>
                </a:schemeClr>
              </a:buClr>
              <a:buSzPct val="150000"/>
              <a:buFont typeface="Arial" panose="020B0604020202020204" pitchFamily="34" charset="0"/>
              <a:buChar char="•"/>
            </a:pPr>
            <a:r>
              <a:rPr lang="fr-SN" dirty="0">
                <a:solidFill>
                  <a:schemeClr val="tx1">
                    <a:lumMod val="75000"/>
                    <a:lumOff val="25000"/>
                  </a:schemeClr>
                </a:solidFill>
                <a:latin typeface="Century Gothic" panose="020B0502020202020204" pitchFamily="34" charset="0"/>
              </a:rPr>
              <a:t>Dans le total des ménages dirigés par des hommes, 34,93% ont sauté un repas la semaine précédant l’enquête contre 61,29% chez les ménages dirigés par les femmes ; </a:t>
            </a:r>
          </a:p>
          <a:p>
            <a:pPr marL="342900" lvl="0" indent="-342900" algn="just">
              <a:lnSpc>
                <a:spcPct val="150000"/>
              </a:lnSpc>
              <a:buClr>
                <a:schemeClr val="tx1">
                  <a:lumMod val="65000"/>
                  <a:lumOff val="35000"/>
                </a:schemeClr>
              </a:buClr>
              <a:buSzPct val="150000"/>
              <a:buFont typeface="Arial" panose="020B0604020202020204" pitchFamily="34" charset="0"/>
              <a:buChar char="•"/>
            </a:pPr>
            <a:endParaRPr lang="fr-SN" dirty="0">
              <a:solidFill>
                <a:schemeClr val="tx1">
                  <a:lumMod val="75000"/>
                  <a:lumOff val="25000"/>
                </a:schemeClr>
              </a:solidFill>
              <a:latin typeface="Century Gothic" panose="020B0502020202020204" pitchFamily="34" charset="0"/>
            </a:endParaRPr>
          </a:p>
          <a:p>
            <a:pPr marL="342900" lvl="0" indent="-342900" algn="just">
              <a:lnSpc>
                <a:spcPct val="150000"/>
              </a:lnSpc>
              <a:buClr>
                <a:schemeClr val="tx1">
                  <a:lumMod val="65000"/>
                  <a:lumOff val="35000"/>
                </a:schemeClr>
              </a:buClr>
              <a:buSzPct val="150000"/>
              <a:buFont typeface="Arial" panose="020B0604020202020204" pitchFamily="34" charset="0"/>
              <a:buChar char="•"/>
            </a:pPr>
            <a:r>
              <a:rPr lang="fr-SN" dirty="0">
                <a:solidFill>
                  <a:schemeClr val="tx1">
                    <a:lumMod val="75000"/>
                    <a:lumOff val="25000"/>
                  </a:schemeClr>
                </a:solidFill>
                <a:latin typeface="Century Gothic" panose="020B0502020202020204" pitchFamily="34" charset="0"/>
              </a:rPr>
              <a:t>Seuls 30% des ménages dirigés par des femmes sont raccordés contre 77,5% des ménages dirigés par des hommes qui sont raccordés,</a:t>
            </a:r>
            <a:endParaRPr lang="fr-SN" sz="1800" dirty="0">
              <a:solidFill>
                <a:schemeClr val="tx1">
                  <a:lumMod val="75000"/>
                  <a:lumOff val="25000"/>
                </a:schemeClr>
              </a:solidFill>
              <a:latin typeface="Century Gothic" panose="020B0502020202020204" pitchFamily="34" charset="0"/>
            </a:endParaRPr>
          </a:p>
        </p:txBody>
      </p:sp>
      <p:sp>
        <p:nvSpPr>
          <p:cNvPr id="11" name="ZoneTexte 10">
            <a:extLst>
              <a:ext uri="{FF2B5EF4-FFF2-40B4-BE49-F238E27FC236}">
                <a16:creationId xmlns:a16="http://schemas.microsoft.com/office/drawing/2014/main" id="{E6FB5A48-F302-443F-BE90-0BC805AEFA1B}"/>
              </a:ext>
            </a:extLst>
          </p:cNvPr>
          <p:cNvSpPr txBox="1"/>
          <p:nvPr/>
        </p:nvSpPr>
        <p:spPr>
          <a:xfrm>
            <a:off x="980182" y="928540"/>
            <a:ext cx="6096784" cy="461665"/>
          </a:xfrm>
          <a:prstGeom prst="rect">
            <a:avLst/>
          </a:prstGeom>
          <a:noFill/>
        </p:spPr>
        <p:txBody>
          <a:bodyPr wrap="square">
            <a:spAutoFit/>
          </a:bodyPr>
          <a:lstStyle>
            <a:defPPr marR="0" lvl="0" algn="l" rtl="0">
              <a:lnSpc>
                <a:spcPct val="100000"/>
              </a:lnSpc>
              <a:spcBef>
                <a:spcPts val="0"/>
              </a:spcBef>
              <a:spcAft>
                <a:spcPts val="0"/>
              </a:spcAft>
            </a:defPPr>
            <a:lvl1pPr algn="just">
              <a:buClr>
                <a:schemeClr val="tx1">
                  <a:lumMod val="65000"/>
                  <a:lumOff val="35000"/>
                </a:schemeClr>
              </a:buClr>
              <a:buSzPct val="150000"/>
              <a:defRPr sz="2800" b="1">
                <a:solidFill>
                  <a:srgbClr val="8C6B02"/>
                </a:solidFill>
                <a:latin typeface="Tw Cen MT" panose="020B0602020104020603" pitchFamily="34" charset="0"/>
              </a:defRPr>
            </a:lvl1pPr>
          </a:lstStyle>
          <a:p>
            <a:r>
              <a:rPr lang="fr-FR" altLang="fr-FR" sz="2400" dirty="0">
                <a:solidFill>
                  <a:schemeClr val="tx1"/>
                </a:solidFill>
              </a:rPr>
              <a:t> </a:t>
            </a:r>
          </a:p>
        </p:txBody>
      </p:sp>
      <p:sp>
        <p:nvSpPr>
          <p:cNvPr id="7" name="ZoneTexte 6">
            <a:extLst>
              <a:ext uri="{FF2B5EF4-FFF2-40B4-BE49-F238E27FC236}">
                <a16:creationId xmlns:a16="http://schemas.microsoft.com/office/drawing/2014/main" id="{0E3ECFEB-2DE4-4814-83D6-840588252B62}"/>
              </a:ext>
            </a:extLst>
          </p:cNvPr>
          <p:cNvSpPr txBox="1"/>
          <p:nvPr/>
        </p:nvSpPr>
        <p:spPr>
          <a:xfrm>
            <a:off x="6306927" y="6417450"/>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11</a:t>
            </a:r>
          </a:p>
        </p:txBody>
      </p:sp>
    </p:spTree>
    <p:extLst>
      <p:ext uri="{BB962C8B-B14F-4D97-AF65-F5344CB8AC3E}">
        <p14:creationId xmlns:p14="http://schemas.microsoft.com/office/powerpoint/2010/main" val="4084502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act-check : Le taux d'électrification rurale au Sénégal est-il réellement  de 55% ? - Innovafrika">
            <a:extLst>
              <a:ext uri="{FF2B5EF4-FFF2-40B4-BE49-F238E27FC236}">
                <a16:creationId xmlns:a16="http://schemas.microsoft.com/office/drawing/2014/main" id="{1CFDC89C-0553-4808-9371-A6CEF6D6B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022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9F18DE-E263-4B8A-BFA3-EA7850DBDE4A}"/>
              </a:ext>
            </a:extLst>
          </p:cNvPr>
          <p:cNvSpPr/>
          <p:nvPr/>
        </p:nvSpPr>
        <p:spPr>
          <a:xfrm>
            <a:off x="0" y="3113201"/>
            <a:ext cx="12192000" cy="151503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4" name="Google Shape;113;p2">
            <a:extLst>
              <a:ext uri="{FF2B5EF4-FFF2-40B4-BE49-F238E27FC236}">
                <a16:creationId xmlns:a16="http://schemas.microsoft.com/office/drawing/2014/main" id="{0998B966-CAC2-4BE4-838B-DBBE12E4D806}"/>
              </a:ext>
            </a:extLst>
          </p:cNvPr>
          <p:cNvSpPr txBox="1"/>
          <p:nvPr/>
        </p:nvSpPr>
        <p:spPr>
          <a:xfrm>
            <a:off x="716240" y="3316743"/>
            <a:ext cx="10759516" cy="1107955"/>
          </a:xfrm>
          <a:prstGeom prst="rect">
            <a:avLst/>
          </a:prstGeom>
          <a:noFill/>
          <a:ln>
            <a:noFill/>
          </a:ln>
        </p:spPr>
        <p:txBody>
          <a:bodyPr spcFirstLastPara="1" wrap="square" lIns="108000" tIns="45700" rIns="108000" bIns="45700" anchor="ctr" anchorCtr="0">
            <a:spAutoFit/>
          </a:bodyPr>
          <a:lstStyle/>
          <a:p>
            <a:pPr>
              <a:lnSpc>
                <a:spcPct val="150000"/>
              </a:lnSpc>
            </a:pPr>
            <a:r>
              <a:rPr lang="fr-FR" sz="4400" dirty="0">
                <a:solidFill>
                  <a:schemeClr val="bg1"/>
                </a:solidFill>
                <a:latin typeface="Impact" panose="020B0806030902050204" pitchFamily="34" charset="0"/>
                <a:ea typeface="Twentieth Century"/>
                <a:cs typeface="Arial" panose="020B0604020202020204" pitchFamily="34" charset="0"/>
                <a:sym typeface="Twentieth Century"/>
              </a:rPr>
              <a:t>3 – Déterminants du (non)-raccordement</a:t>
            </a:r>
          </a:p>
        </p:txBody>
      </p:sp>
      <p:sp>
        <p:nvSpPr>
          <p:cNvPr id="5" name="ZoneTexte 4">
            <a:extLst>
              <a:ext uri="{FF2B5EF4-FFF2-40B4-BE49-F238E27FC236}">
                <a16:creationId xmlns:a16="http://schemas.microsoft.com/office/drawing/2014/main" id="{D2F57B49-F2BD-448D-98BF-35A78D9A4A44}"/>
              </a:ext>
            </a:extLst>
          </p:cNvPr>
          <p:cNvSpPr txBox="1"/>
          <p:nvPr/>
        </p:nvSpPr>
        <p:spPr>
          <a:xfrm>
            <a:off x="5571241" y="5875158"/>
            <a:ext cx="716437" cy="338554"/>
          </a:xfrm>
          <a:prstGeom prst="rect">
            <a:avLst/>
          </a:prstGeom>
          <a:solidFill>
            <a:schemeClr val="tx1"/>
          </a:solidFill>
        </p:spPr>
        <p:txBody>
          <a:bodyPr wrap="square" rtlCol="0">
            <a:spAutoFit/>
          </a:bodyPr>
          <a:lstStyle/>
          <a:p>
            <a:pPr algn="ctr"/>
            <a:r>
              <a:rPr lang="fr-FR" sz="1600" b="1" dirty="0">
                <a:solidFill>
                  <a:schemeClr val="bg1"/>
                </a:solidFill>
                <a:latin typeface="Arial Narrow" panose="020B0606020202030204" pitchFamily="34" charset="0"/>
              </a:rPr>
              <a:t>12</a:t>
            </a:r>
            <a:endParaRPr lang="fr-SN" sz="1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39613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50120" y="271273"/>
            <a:ext cx="9658707"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3.1. Les déterminants du non-raccordement</a:t>
            </a:r>
            <a:endParaRPr lang="fr-FR" sz="2400" dirty="0">
              <a:solidFill>
                <a:schemeClr val="tx1"/>
              </a:solidFill>
              <a:latin typeface="+mn-lt"/>
              <a:cs typeface="Arial" panose="020B0604020202020204" pitchFamily="34" charset="0"/>
              <a:sym typeface="Arial"/>
            </a:endParaRPr>
          </a:p>
        </p:txBody>
      </p:sp>
      <p:sp>
        <p:nvSpPr>
          <p:cNvPr id="10" name="ZoneTexte 9">
            <a:extLst>
              <a:ext uri="{FF2B5EF4-FFF2-40B4-BE49-F238E27FC236}">
                <a16:creationId xmlns:a16="http://schemas.microsoft.com/office/drawing/2014/main" id="{A26699E6-DFB9-4FD1-9783-1163365ADE86}"/>
              </a:ext>
            </a:extLst>
          </p:cNvPr>
          <p:cNvSpPr txBox="1"/>
          <p:nvPr/>
        </p:nvSpPr>
        <p:spPr>
          <a:xfrm>
            <a:off x="345945" y="2032152"/>
            <a:ext cx="10451968" cy="2457532"/>
          </a:xfrm>
          <a:prstGeom prst="rect">
            <a:avLst/>
          </a:prstGeom>
          <a:noFill/>
        </p:spPr>
        <p:txBody>
          <a:bodyPr wrap="square" rtlCol="0">
            <a:spAutoFit/>
          </a:bodyPr>
          <a:lstStyle/>
          <a:p>
            <a:pPr lvl="0" algn="just">
              <a:lnSpc>
                <a:spcPct val="200000"/>
              </a:lnSpc>
              <a:buClr>
                <a:schemeClr val="tx1">
                  <a:lumMod val="65000"/>
                  <a:lumOff val="35000"/>
                </a:schemeClr>
              </a:buClr>
              <a:buSzPct val="150000"/>
            </a:pPr>
            <a:r>
              <a:rPr lang="fr-FR" sz="2000" dirty="0">
                <a:solidFill>
                  <a:schemeClr val="tx1">
                    <a:lumMod val="75000"/>
                    <a:lumOff val="25000"/>
                  </a:schemeClr>
                </a:solidFill>
                <a:latin typeface="Century Gothic" panose="020B0502020202020204" pitchFamily="34" charset="0"/>
              </a:rPr>
              <a:t>2 principales raisons du non-raccordement</a:t>
            </a:r>
          </a:p>
          <a:p>
            <a:pPr marL="342900" lvl="0" indent="-342900" algn="just">
              <a:lnSpc>
                <a:spcPct val="200000"/>
              </a:lnSpc>
              <a:buClr>
                <a:schemeClr val="tx1">
                  <a:lumMod val="65000"/>
                  <a:lumOff val="35000"/>
                </a:schemeClr>
              </a:buClr>
              <a:buSzPct val="150000"/>
              <a:buFont typeface="Arial" panose="020B0604020202020204" pitchFamily="34" charset="0"/>
              <a:buChar char="•"/>
            </a:pPr>
            <a:r>
              <a:rPr lang="fr-FR" sz="2000" dirty="0" err="1">
                <a:solidFill>
                  <a:schemeClr val="tx1">
                    <a:lumMod val="75000"/>
                    <a:lumOff val="25000"/>
                  </a:schemeClr>
                </a:solidFill>
                <a:latin typeface="Century Gothic" panose="020B0502020202020204" pitchFamily="34" charset="0"/>
              </a:rPr>
              <a:t>Baneba</a:t>
            </a:r>
            <a:r>
              <a:rPr lang="fr-FR" sz="2000" dirty="0">
                <a:solidFill>
                  <a:schemeClr val="tx1">
                    <a:lumMod val="75000"/>
                    <a:lumOff val="25000"/>
                  </a:schemeClr>
                </a:solidFill>
                <a:latin typeface="Century Gothic" panose="020B0502020202020204" pitchFamily="34" charset="0"/>
              </a:rPr>
              <a:t> : quatre maisons oubliées dans la phase d’identification des ménages</a:t>
            </a:r>
          </a:p>
          <a:p>
            <a:pPr marL="342900" lvl="0" indent="-342900" algn="just">
              <a:lnSpc>
                <a:spcPct val="200000"/>
              </a:lnSpc>
              <a:buClr>
                <a:schemeClr val="tx1">
                  <a:lumMod val="65000"/>
                  <a:lumOff val="35000"/>
                </a:schemeClr>
              </a:buClr>
              <a:buSzPct val="150000"/>
              <a:buFont typeface="Arial" panose="020B0604020202020204" pitchFamily="34" charset="0"/>
              <a:buChar char="•"/>
            </a:pPr>
            <a:r>
              <a:rPr lang="fr-FR" sz="2000" dirty="0">
                <a:solidFill>
                  <a:schemeClr val="tx1">
                    <a:lumMod val="75000"/>
                    <a:lumOff val="25000"/>
                  </a:schemeClr>
                </a:solidFill>
                <a:latin typeface="Century Gothic" panose="020B0502020202020204" pitchFamily="34" charset="0"/>
              </a:rPr>
              <a:t>Le reste des ménages non-raccordés dans les autres villages : problème de moyens</a:t>
            </a:r>
          </a:p>
        </p:txBody>
      </p:sp>
      <p:sp>
        <p:nvSpPr>
          <p:cNvPr id="5" name="ZoneTexte 4">
            <a:extLst>
              <a:ext uri="{FF2B5EF4-FFF2-40B4-BE49-F238E27FC236}">
                <a16:creationId xmlns:a16="http://schemas.microsoft.com/office/drawing/2014/main" id="{C000058D-8F7B-49B3-8756-BE55F7B5F45A}"/>
              </a:ext>
            </a:extLst>
          </p:cNvPr>
          <p:cNvSpPr txBox="1"/>
          <p:nvPr/>
        </p:nvSpPr>
        <p:spPr>
          <a:xfrm>
            <a:off x="5552388" y="6014301"/>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13</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465969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50120" y="271273"/>
            <a:ext cx="9658707"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3.2.1. Les déterminants du raccordement : ACM</a:t>
            </a:r>
            <a:endParaRPr lang="fr-FR" sz="2400" dirty="0">
              <a:solidFill>
                <a:schemeClr val="tx1"/>
              </a:solidFill>
              <a:latin typeface="+mn-lt"/>
              <a:cs typeface="Arial" panose="020B0604020202020204" pitchFamily="34" charset="0"/>
              <a:sym typeface="Arial"/>
            </a:endParaRPr>
          </a:p>
        </p:txBody>
      </p:sp>
      <p:pic>
        <p:nvPicPr>
          <p:cNvPr id="6" name="Espace réservé du contenu 3">
            <a:extLst>
              <a:ext uri="{FF2B5EF4-FFF2-40B4-BE49-F238E27FC236}">
                <a16:creationId xmlns:a16="http://schemas.microsoft.com/office/drawing/2014/main" id="{BA87851C-0555-4A8E-95F4-AB9461A7B27A}"/>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0" y="1404594"/>
            <a:ext cx="12192000" cy="5453406"/>
          </a:xfrm>
          <a:prstGeom prst="rect">
            <a:avLst/>
          </a:prstGeom>
          <a:ln w="6350" cap="sq">
            <a:solidFill>
              <a:schemeClr val="accent2"/>
            </a:solidFill>
            <a:prstDash val="solid"/>
            <a:miter lim="800000"/>
          </a:ln>
          <a:effectLst>
            <a:outerShdw blurRad="50800" dist="38100" dir="2700000" algn="tl" rotWithShape="0">
              <a:srgbClr val="000000">
                <a:alpha val="43000"/>
              </a:srgbClr>
            </a:outerShdw>
          </a:effectLst>
        </p:spPr>
      </p:pic>
      <p:sp>
        <p:nvSpPr>
          <p:cNvPr id="11" name="ZoneTexte 10">
            <a:extLst>
              <a:ext uri="{FF2B5EF4-FFF2-40B4-BE49-F238E27FC236}">
                <a16:creationId xmlns:a16="http://schemas.microsoft.com/office/drawing/2014/main" id="{B3FC68ED-8DA5-4288-B90F-224025968F0B}"/>
              </a:ext>
            </a:extLst>
          </p:cNvPr>
          <p:cNvSpPr txBox="1"/>
          <p:nvPr/>
        </p:nvSpPr>
        <p:spPr>
          <a:xfrm>
            <a:off x="1297756" y="918523"/>
            <a:ext cx="4798243" cy="307777"/>
          </a:xfrm>
          <a:prstGeom prst="rect">
            <a:avLst/>
          </a:prstGeom>
          <a:noFill/>
        </p:spPr>
        <p:txBody>
          <a:bodyPr wrap="square" rtlCol="0">
            <a:spAutoFit/>
          </a:bodyPr>
          <a:lstStyle/>
          <a:p>
            <a:r>
              <a:rPr lang="fr-SN" dirty="0"/>
              <a:t>Figure : Analyse des correspondances multiples</a:t>
            </a:r>
          </a:p>
        </p:txBody>
      </p:sp>
    </p:spTree>
    <p:extLst>
      <p:ext uri="{BB962C8B-B14F-4D97-AF65-F5344CB8AC3E}">
        <p14:creationId xmlns:p14="http://schemas.microsoft.com/office/powerpoint/2010/main" val="406664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50120" y="261846"/>
            <a:ext cx="9658707"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3.2.2. Les déterminants du raccordement : modèle </a:t>
            </a:r>
            <a:r>
              <a:rPr lang="fr-FR" sz="2400" dirty="0" err="1">
                <a:solidFill>
                  <a:schemeClr val="tx1"/>
                </a:solidFill>
                <a:latin typeface="+mn-lt"/>
                <a:ea typeface="Twentieth Century"/>
                <a:cs typeface="Arial" panose="020B0604020202020204" pitchFamily="34" charset="0"/>
                <a:sym typeface="Twentieth Century"/>
              </a:rPr>
              <a:t>logit</a:t>
            </a:r>
            <a:endParaRPr lang="fr-FR" sz="2400" dirty="0">
              <a:solidFill>
                <a:schemeClr val="tx1"/>
              </a:solidFill>
              <a:latin typeface="+mn-lt"/>
              <a:cs typeface="Arial" panose="020B0604020202020204" pitchFamily="34" charset="0"/>
              <a:sym typeface="Arial"/>
            </a:endParaRPr>
          </a:p>
        </p:txBody>
      </p:sp>
      <p:graphicFrame>
        <p:nvGraphicFramePr>
          <p:cNvPr id="11" name="Espace réservé du contenu 6">
            <a:extLst>
              <a:ext uri="{FF2B5EF4-FFF2-40B4-BE49-F238E27FC236}">
                <a16:creationId xmlns:a16="http://schemas.microsoft.com/office/drawing/2014/main" id="{7A56E4BF-5B01-4F69-A5F2-F6FCA3CFF039}"/>
              </a:ext>
            </a:extLst>
          </p:cNvPr>
          <p:cNvGraphicFramePr>
            <a:graphicFrameLocks/>
          </p:cNvGraphicFramePr>
          <p:nvPr>
            <p:extLst>
              <p:ext uri="{D42A27DB-BD31-4B8C-83A1-F6EECF244321}">
                <p14:modId xmlns:p14="http://schemas.microsoft.com/office/powerpoint/2010/main" val="171813626"/>
              </p:ext>
            </p:extLst>
          </p:nvPr>
        </p:nvGraphicFramePr>
        <p:xfrm>
          <a:off x="659877" y="1437586"/>
          <a:ext cx="10906811" cy="4713408"/>
        </p:xfrm>
        <a:graphic>
          <a:graphicData uri="http://schemas.openxmlformats.org/drawingml/2006/table">
            <a:tbl>
              <a:tblPr/>
              <a:tblGrid>
                <a:gridCol w="3709475">
                  <a:extLst>
                    <a:ext uri="{9D8B030D-6E8A-4147-A177-3AD203B41FA5}">
                      <a16:colId xmlns:a16="http://schemas.microsoft.com/office/drawing/2014/main" val="1241857483"/>
                    </a:ext>
                  </a:extLst>
                </a:gridCol>
                <a:gridCol w="1199556">
                  <a:extLst>
                    <a:ext uri="{9D8B030D-6E8A-4147-A177-3AD203B41FA5}">
                      <a16:colId xmlns:a16="http://schemas.microsoft.com/office/drawing/2014/main" val="4087733879"/>
                    </a:ext>
                  </a:extLst>
                </a:gridCol>
                <a:gridCol w="1199556">
                  <a:extLst>
                    <a:ext uri="{9D8B030D-6E8A-4147-A177-3AD203B41FA5}">
                      <a16:colId xmlns:a16="http://schemas.microsoft.com/office/drawing/2014/main" val="2223103841"/>
                    </a:ext>
                  </a:extLst>
                </a:gridCol>
                <a:gridCol w="1199556">
                  <a:extLst>
                    <a:ext uri="{9D8B030D-6E8A-4147-A177-3AD203B41FA5}">
                      <a16:colId xmlns:a16="http://schemas.microsoft.com/office/drawing/2014/main" val="3219291193"/>
                    </a:ext>
                  </a:extLst>
                </a:gridCol>
                <a:gridCol w="1199556">
                  <a:extLst>
                    <a:ext uri="{9D8B030D-6E8A-4147-A177-3AD203B41FA5}">
                      <a16:colId xmlns:a16="http://schemas.microsoft.com/office/drawing/2014/main" val="971033481"/>
                    </a:ext>
                  </a:extLst>
                </a:gridCol>
                <a:gridCol w="1199556">
                  <a:extLst>
                    <a:ext uri="{9D8B030D-6E8A-4147-A177-3AD203B41FA5}">
                      <a16:colId xmlns:a16="http://schemas.microsoft.com/office/drawing/2014/main" val="3906851647"/>
                    </a:ext>
                  </a:extLst>
                </a:gridCol>
                <a:gridCol w="1199556">
                  <a:extLst>
                    <a:ext uri="{9D8B030D-6E8A-4147-A177-3AD203B41FA5}">
                      <a16:colId xmlns:a16="http://schemas.microsoft.com/office/drawing/2014/main" val="98379921"/>
                    </a:ext>
                  </a:extLst>
                </a:gridCol>
              </a:tblGrid>
              <a:tr h="336672">
                <a:tc rowSpan="3">
                  <a:txBody>
                    <a:bodyPr/>
                    <a:lstStyle/>
                    <a:p>
                      <a:pPr algn="ctr" fontAlgn="ctr"/>
                      <a:r>
                        <a:rPr lang="fr-SN" sz="1100" b="1" i="0" u="none" strike="noStrike" dirty="0">
                          <a:solidFill>
                            <a:srgbClr val="000000"/>
                          </a:solidFill>
                          <a:effectLst/>
                          <a:latin typeface="Calibri" panose="020F0502020204030204" pitchFamily="34" charset="0"/>
                        </a:rPr>
                        <a:t>Log </a:t>
                      </a:r>
                      <a:r>
                        <a:rPr lang="fr-SN" sz="1100" b="1" i="0" u="none" strike="noStrike" dirty="0" err="1">
                          <a:solidFill>
                            <a:srgbClr val="000000"/>
                          </a:solidFill>
                          <a:effectLst/>
                          <a:latin typeface="Calibri" panose="020F0502020204030204" pitchFamily="34" charset="0"/>
                        </a:rPr>
                        <a:t>likelihood</a:t>
                      </a:r>
                      <a:r>
                        <a:rPr lang="fr-SN" sz="1100" b="1" i="0" u="none" strike="noStrike" dirty="0">
                          <a:solidFill>
                            <a:srgbClr val="000000"/>
                          </a:solidFill>
                          <a:effectLst/>
                          <a:latin typeface="Calibri" panose="020F0502020204030204" pitchFamily="34" charset="0"/>
                        </a:rPr>
                        <a:t> = -14,777918</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6">
                  <a:txBody>
                    <a:bodyPr/>
                    <a:lstStyle/>
                    <a:p>
                      <a:pPr algn="ctr" fontAlgn="b"/>
                      <a:r>
                        <a:rPr lang="fr-SN" sz="1100" b="1" i="0" u="none" strike="noStrike">
                          <a:solidFill>
                            <a:srgbClr val="000000"/>
                          </a:solidFill>
                          <a:effectLst/>
                          <a:latin typeface="Calibri" panose="020F0502020204030204" pitchFamily="34" charset="0"/>
                        </a:rPr>
                        <a:t>LR chi2(8)=147,09</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2183050618"/>
                  </a:ext>
                </a:extLst>
              </a:tr>
              <a:tr h="336672">
                <a:tc vMerge="1">
                  <a:txBody>
                    <a:bodyPr/>
                    <a:lstStyle/>
                    <a:p>
                      <a:endParaRPr lang="fr-SN"/>
                    </a:p>
                  </a:txBody>
                  <a:tcPr/>
                </a:tc>
                <a:tc gridSpan="6">
                  <a:txBody>
                    <a:bodyPr/>
                    <a:lstStyle/>
                    <a:p>
                      <a:pPr algn="ctr" fontAlgn="b"/>
                      <a:r>
                        <a:rPr lang="fr-SN" sz="1100" b="1" i="0" u="none" strike="noStrike" dirty="0">
                          <a:solidFill>
                            <a:srgbClr val="000000"/>
                          </a:solidFill>
                          <a:effectLst/>
                          <a:latin typeface="Calibri" panose="020F0502020204030204" pitchFamily="34" charset="0"/>
                        </a:rPr>
                        <a:t>Prob &gt; chi2=0,0000</a:t>
                      </a:r>
                    </a:p>
                  </a:txBody>
                  <a:tcPr marL="7620" marR="7620" marT="7620" marB="0" anchor="ctr">
                    <a:lnL>
                      <a:noFill/>
                    </a:lnL>
                    <a:lnR>
                      <a:noFill/>
                    </a:lnR>
                    <a:lnT>
                      <a:noFill/>
                    </a:lnT>
                    <a:lnB>
                      <a:noFill/>
                    </a:lnB>
                    <a:solidFill>
                      <a:schemeClr val="accent3">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509660595"/>
                  </a:ext>
                </a:extLst>
              </a:tr>
              <a:tr h="336672">
                <a:tc vMerge="1">
                  <a:txBody>
                    <a:bodyPr/>
                    <a:lstStyle/>
                    <a:p>
                      <a:endParaRPr lang="fr-SN"/>
                    </a:p>
                  </a:txBody>
                  <a:tcPr/>
                </a:tc>
                <a:tc gridSpan="6">
                  <a:txBody>
                    <a:bodyPr/>
                    <a:lstStyle/>
                    <a:p>
                      <a:pPr algn="ctr" fontAlgn="b"/>
                      <a:r>
                        <a:rPr lang="fr-SN" sz="1100" b="1" i="0" u="none" strike="noStrike" dirty="0">
                          <a:solidFill>
                            <a:srgbClr val="000000"/>
                          </a:solidFill>
                          <a:effectLst/>
                          <a:latin typeface="Calibri" panose="020F0502020204030204" pitchFamily="34" charset="0"/>
                        </a:rPr>
                        <a:t>Pseudo R=0,8327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tc hMerge="1">
                  <a:txBody>
                    <a:bodyPr/>
                    <a:lstStyle/>
                    <a:p>
                      <a:endParaRPr lang="fr-SN"/>
                    </a:p>
                  </a:txBody>
                  <a:tcPr/>
                </a:tc>
                <a:extLst>
                  <a:ext uri="{0D108BD9-81ED-4DB2-BD59-A6C34878D82A}">
                    <a16:rowId xmlns:a16="http://schemas.microsoft.com/office/drawing/2014/main" val="4130613748"/>
                  </a:ext>
                </a:extLst>
              </a:tr>
              <a:tr h="336672">
                <a:tc>
                  <a:txBody>
                    <a:bodyPr/>
                    <a:lstStyle/>
                    <a:p>
                      <a:pPr algn="ctr" fontAlgn="b"/>
                      <a:r>
                        <a:rPr lang="fr-SN" sz="1200" b="1" i="0" u="none" strike="noStrike" dirty="0">
                          <a:solidFill>
                            <a:srgbClr val="000000"/>
                          </a:solidFill>
                          <a:effectLst/>
                          <a:latin typeface="Calibri" panose="020F0502020204030204" pitchFamily="34" charset="0"/>
                        </a:rPr>
                        <a:t>Décision de se raccorder</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fr-SN" sz="1200" b="1" i="0" u="none" strike="noStrike" dirty="0">
                          <a:solidFill>
                            <a:srgbClr val="000000"/>
                          </a:solidFill>
                          <a:effectLst/>
                          <a:latin typeface="Calibri" panose="020F0502020204030204" pitchFamily="34" charset="0"/>
                        </a:rPr>
                        <a:t>Coefficient</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fr-SN" sz="1200" b="1" i="0" u="none" strike="noStrike" dirty="0">
                          <a:solidFill>
                            <a:srgbClr val="000000"/>
                          </a:solidFill>
                          <a:effectLst/>
                          <a:latin typeface="Calibri" panose="020F0502020204030204" pitchFamily="34" charset="0"/>
                        </a:rPr>
                        <a:t>Ecart-type</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fr-SN" sz="1200" b="1" i="0" u="none" strike="noStrike" dirty="0">
                          <a:solidFill>
                            <a:srgbClr val="000000"/>
                          </a:solidFill>
                          <a:effectLst/>
                          <a:latin typeface="Calibri" panose="020F0502020204030204" pitchFamily="34" charset="0"/>
                        </a:rPr>
                        <a:t>z</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fr-SN" sz="1200" b="1" i="0" u="none" strike="noStrike" dirty="0">
                          <a:solidFill>
                            <a:srgbClr val="000000"/>
                          </a:solidFill>
                          <a:effectLst/>
                          <a:latin typeface="Calibri" panose="020F0502020204030204" pitchFamily="34" charset="0"/>
                        </a:rPr>
                        <a:t>P&gt;|z|</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gridSpan="2">
                  <a:txBody>
                    <a:bodyPr/>
                    <a:lstStyle/>
                    <a:p>
                      <a:pPr algn="ctr" fontAlgn="b"/>
                      <a:r>
                        <a:rPr lang="fr-FR" sz="1200" b="1" i="0" u="none" strike="noStrike" dirty="0">
                          <a:solidFill>
                            <a:srgbClr val="000000"/>
                          </a:solidFill>
                          <a:effectLst/>
                          <a:latin typeface="Calibri" panose="020F0502020204030204" pitchFamily="34" charset="0"/>
                        </a:rPr>
                        <a:t>Intervalle de confiance</a:t>
                      </a:r>
                      <a:endParaRPr lang="fr-SN" sz="1200" b="1" i="0" u="none" strike="noStrike" dirty="0">
                        <a:solidFill>
                          <a:srgbClr val="000000"/>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fr-SN"/>
                    </a:p>
                  </a:txBody>
                  <a:tcPr/>
                </a:tc>
                <a:extLst>
                  <a:ext uri="{0D108BD9-81ED-4DB2-BD59-A6C34878D82A}">
                    <a16:rowId xmlns:a16="http://schemas.microsoft.com/office/drawing/2014/main" val="620166123"/>
                  </a:ext>
                </a:extLst>
              </a:tr>
              <a:tr h="336672">
                <a:tc>
                  <a:txBody>
                    <a:bodyPr/>
                    <a:lstStyle/>
                    <a:p>
                      <a:pPr algn="l" fontAlgn="b"/>
                      <a:r>
                        <a:rPr lang="fr-SN" sz="1200" b="0" i="0" u="none" strike="noStrike" dirty="0">
                          <a:solidFill>
                            <a:srgbClr val="000000"/>
                          </a:solidFill>
                          <a:effectLst/>
                          <a:latin typeface="Calibri" panose="020F0502020204030204" pitchFamily="34" charset="0"/>
                        </a:rPr>
                        <a:t>Distance point de raccordement</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-0,047777</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0,0271997</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SN" sz="1200" b="0" i="0" u="none" strike="noStrike">
                          <a:solidFill>
                            <a:srgbClr val="000000"/>
                          </a:solidFill>
                          <a:effectLst/>
                          <a:latin typeface="Calibri" panose="020F0502020204030204" pitchFamily="34" charset="0"/>
                        </a:rPr>
                        <a:t>-1,76</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SN" sz="1200" b="0" i="0" u="none" strike="noStrike">
                          <a:solidFill>
                            <a:srgbClr val="000000"/>
                          </a:solidFill>
                          <a:effectLst/>
                          <a:latin typeface="Calibri" panose="020F0502020204030204" pitchFamily="34" charset="0"/>
                        </a:rPr>
                        <a:t>0,079</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SN" sz="1200" b="0" i="0" u="none" strike="noStrike">
                          <a:solidFill>
                            <a:srgbClr val="000000"/>
                          </a:solidFill>
                          <a:effectLst/>
                          <a:latin typeface="Calibri" panose="020F0502020204030204" pitchFamily="34" charset="0"/>
                        </a:rPr>
                        <a:t>-0,1010874</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SN" sz="1200" b="0" i="0" u="none" strike="noStrike">
                          <a:solidFill>
                            <a:srgbClr val="000000"/>
                          </a:solidFill>
                          <a:effectLst/>
                          <a:latin typeface="Calibri" panose="020F0502020204030204" pitchFamily="34" charset="0"/>
                        </a:rPr>
                        <a:t>0,0055335</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8164440"/>
                  </a:ext>
                </a:extLst>
              </a:tr>
              <a:tr h="336672">
                <a:tc>
                  <a:txBody>
                    <a:bodyPr/>
                    <a:lstStyle/>
                    <a:p>
                      <a:pPr algn="l" fontAlgn="b"/>
                      <a:r>
                        <a:rPr lang="fr-FR" sz="1200" b="0" i="0" u="none" strike="noStrike" dirty="0">
                          <a:solidFill>
                            <a:srgbClr val="000000"/>
                          </a:solidFill>
                          <a:effectLst/>
                          <a:latin typeface="Calibri" panose="020F0502020204030204" pitchFamily="34" charset="0"/>
                        </a:rPr>
                        <a:t>Sexe du chef de ménage (Femme)</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-5,374912</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2,256724</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-2,38</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0,017</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-9,798011</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-0,9518131</a:t>
                      </a:r>
                    </a:p>
                  </a:txBody>
                  <a:tcPr marL="7620" marR="7620" marT="7620" marB="0" anchor="b">
                    <a:lnL>
                      <a:noFill/>
                    </a:lnL>
                    <a:lnR>
                      <a:noFill/>
                    </a:lnR>
                    <a:lnT>
                      <a:noFill/>
                    </a:lnT>
                    <a:lnB>
                      <a:noFill/>
                    </a:lnB>
                  </a:tcPr>
                </a:tc>
                <a:extLst>
                  <a:ext uri="{0D108BD9-81ED-4DB2-BD59-A6C34878D82A}">
                    <a16:rowId xmlns:a16="http://schemas.microsoft.com/office/drawing/2014/main" val="1946687821"/>
                  </a:ext>
                </a:extLst>
              </a:tr>
              <a:tr h="336672">
                <a:tc>
                  <a:txBody>
                    <a:bodyPr/>
                    <a:lstStyle/>
                    <a:p>
                      <a:pPr algn="l" fontAlgn="b"/>
                      <a:r>
                        <a:rPr lang="fr-SN" sz="1200" b="0" i="0" u="none" strike="noStrike">
                          <a:solidFill>
                            <a:srgbClr val="000000"/>
                          </a:solidFill>
                          <a:effectLst/>
                          <a:latin typeface="Calibri" panose="020F0502020204030204" pitchFamily="34" charset="0"/>
                        </a:rPr>
                        <a:t>Niveau d'instruction</a:t>
                      </a:r>
                    </a:p>
                  </a:txBody>
                  <a:tcPr marL="7620" marR="7620" marT="7620" marB="0" anchor="b">
                    <a:lnL>
                      <a:noFill/>
                    </a:lnL>
                    <a:lnR>
                      <a:noFill/>
                    </a:lnR>
                    <a:lnT>
                      <a:noFill/>
                    </a:lnT>
                    <a:lnB>
                      <a:noFill/>
                    </a:lnB>
                  </a:tcPr>
                </a:tc>
                <a:tc>
                  <a:txBody>
                    <a:bodyPr/>
                    <a:lstStyle/>
                    <a:p>
                      <a:pPr algn="ctr" fontAlgn="b"/>
                      <a:endParaRPr lang="fr-SN"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fr-SN"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fr-SN"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fr-SN"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fr-SN"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fr-SN" sz="12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222051789"/>
                  </a:ext>
                </a:extLst>
              </a:tr>
              <a:tr h="336672">
                <a:tc>
                  <a:txBody>
                    <a:bodyPr/>
                    <a:lstStyle/>
                    <a:p>
                      <a:pPr algn="l" fontAlgn="b"/>
                      <a:r>
                        <a:rPr lang="fr-SN" sz="1200" b="0" i="0" u="none" strike="noStrike">
                          <a:solidFill>
                            <a:srgbClr val="000000"/>
                          </a:solidFill>
                          <a:effectLst/>
                          <a:latin typeface="Calibri" panose="020F0502020204030204" pitchFamily="34" charset="0"/>
                        </a:rPr>
                        <a:t>Scolarisé</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6,183524</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1,922459</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3,22</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0,001</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2,415574</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9,951475</a:t>
                      </a:r>
                    </a:p>
                  </a:txBody>
                  <a:tcPr marL="7620" marR="7620" marT="7620" marB="0" anchor="b">
                    <a:lnL>
                      <a:noFill/>
                    </a:lnL>
                    <a:lnR>
                      <a:noFill/>
                    </a:lnR>
                    <a:lnT>
                      <a:noFill/>
                    </a:lnT>
                    <a:lnB>
                      <a:noFill/>
                    </a:lnB>
                  </a:tcPr>
                </a:tc>
                <a:extLst>
                  <a:ext uri="{0D108BD9-81ED-4DB2-BD59-A6C34878D82A}">
                    <a16:rowId xmlns:a16="http://schemas.microsoft.com/office/drawing/2014/main" val="434876968"/>
                  </a:ext>
                </a:extLst>
              </a:tr>
              <a:tr h="336672">
                <a:tc>
                  <a:txBody>
                    <a:bodyPr/>
                    <a:lstStyle/>
                    <a:p>
                      <a:pPr algn="l" fontAlgn="b"/>
                      <a:r>
                        <a:rPr lang="fr-SN" sz="1200" b="0" i="0" u="none" strike="noStrike">
                          <a:solidFill>
                            <a:srgbClr val="000000"/>
                          </a:solidFill>
                          <a:effectLst/>
                          <a:latin typeface="Calibri" panose="020F0502020204030204" pitchFamily="34" charset="0"/>
                        </a:rPr>
                        <a:t>Daara</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5,313328</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1,612167</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3,3</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0,001</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2,153539</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8,473117</a:t>
                      </a:r>
                    </a:p>
                  </a:txBody>
                  <a:tcPr marL="7620" marR="7620" marT="7620" marB="0" anchor="b">
                    <a:lnL>
                      <a:noFill/>
                    </a:lnL>
                    <a:lnR>
                      <a:noFill/>
                    </a:lnR>
                    <a:lnT>
                      <a:noFill/>
                    </a:lnT>
                    <a:lnB>
                      <a:noFill/>
                    </a:lnB>
                  </a:tcPr>
                </a:tc>
                <a:extLst>
                  <a:ext uri="{0D108BD9-81ED-4DB2-BD59-A6C34878D82A}">
                    <a16:rowId xmlns:a16="http://schemas.microsoft.com/office/drawing/2014/main" val="3464530619"/>
                  </a:ext>
                </a:extLst>
              </a:tr>
              <a:tr h="336672">
                <a:tc>
                  <a:txBody>
                    <a:bodyPr/>
                    <a:lstStyle/>
                    <a:p>
                      <a:pPr algn="l" fontAlgn="b"/>
                      <a:r>
                        <a:rPr lang="fr-SN" sz="1200" b="0" i="0" u="none" strike="noStrike">
                          <a:solidFill>
                            <a:srgbClr val="000000"/>
                          </a:solidFill>
                          <a:effectLst/>
                          <a:latin typeface="Calibri" panose="020F0502020204030204" pitchFamily="34" charset="0"/>
                        </a:rPr>
                        <a:t>Pauvreté alimentaire</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-2,493598</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1,321692</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-1,89</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0,059</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-5,084066</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0,0968707</a:t>
                      </a:r>
                    </a:p>
                  </a:txBody>
                  <a:tcPr marL="7620" marR="7620" marT="7620" marB="0" anchor="b">
                    <a:lnL>
                      <a:noFill/>
                    </a:lnL>
                    <a:lnR>
                      <a:noFill/>
                    </a:lnR>
                    <a:lnT>
                      <a:noFill/>
                    </a:lnT>
                    <a:lnB>
                      <a:noFill/>
                    </a:lnB>
                  </a:tcPr>
                </a:tc>
                <a:extLst>
                  <a:ext uri="{0D108BD9-81ED-4DB2-BD59-A6C34878D82A}">
                    <a16:rowId xmlns:a16="http://schemas.microsoft.com/office/drawing/2014/main" val="1569125705"/>
                  </a:ext>
                </a:extLst>
              </a:tr>
              <a:tr h="336672">
                <a:tc>
                  <a:txBody>
                    <a:bodyPr/>
                    <a:lstStyle/>
                    <a:p>
                      <a:pPr algn="l" fontAlgn="b"/>
                      <a:r>
                        <a:rPr lang="fr-FR" sz="1200" b="0" i="0" u="none" strike="noStrike">
                          <a:solidFill>
                            <a:srgbClr val="000000"/>
                          </a:solidFill>
                          <a:effectLst/>
                          <a:latin typeface="Calibri" panose="020F0502020204030204" pitchFamily="34" charset="0"/>
                        </a:rPr>
                        <a:t>Toiture en ciment/dalle/zinc</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1,836437</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1,167654</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1,57</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0,116</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-0,4521233</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4,124997</a:t>
                      </a:r>
                    </a:p>
                  </a:txBody>
                  <a:tcPr marL="7620" marR="7620" marT="7620" marB="0" anchor="b">
                    <a:lnL>
                      <a:noFill/>
                    </a:lnL>
                    <a:lnR>
                      <a:noFill/>
                    </a:lnR>
                    <a:lnT>
                      <a:noFill/>
                    </a:lnT>
                    <a:lnB>
                      <a:noFill/>
                    </a:lnB>
                  </a:tcPr>
                </a:tc>
                <a:extLst>
                  <a:ext uri="{0D108BD9-81ED-4DB2-BD59-A6C34878D82A}">
                    <a16:rowId xmlns:a16="http://schemas.microsoft.com/office/drawing/2014/main" val="1188940191"/>
                  </a:ext>
                </a:extLst>
              </a:tr>
              <a:tr h="336672">
                <a:tc>
                  <a:txBody>
                    <a:bodyPr/>
                    <a:lstStyle/>
                    <a:p>
                      <a:pPr algn="l" fontAlgn="b"/>
                      <a:r>
                        <a:rPr lang="fr-SN" sz="1200" b="0" i="0" u="none" strike="noStrike">
                          <a:solidFill>
                            <a:srgbClr val="000000"/>
                          </a:solidFill>
                          <a:effectLst/>
                          <a:latin typeface="Calibri" panose="020F0502020204030204" pitchFamily="34" charset="0"/>
                        </a:rPr>
                        <a:t>Batiment en brique ciment</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3,101977</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1,33897</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2,32</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0,021</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-0,4776434</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5,72631</a:t>
                      </a:r>
                    </a:p>
                  </a:txBody>
                  <a:tcPr marL="7620" marR="7620" marT="7620" marB="0" anchor="b">
                    <a:lnL>
                      <a:noFill/>
                    </a:lnL>
                    <a:lnR>
                      <a:noFill/>
                    </a:lnR>
                    <a:lnT>
                      <a:noFill/>
                    </a:lnT>
                    <a:lnB>
                      <a:noFill/>
                    </a:lnB>
                  </a:tcPr>
                </a:tc>
                <a:extLst>
                  <a:ext uri="{0D108BD9-81ED-4DB2-BD59-A6C34878D82A}">
                    <a16:rowId xmlns:a16="http://schemas.microsoft.com/office/drawing/2014/main" val="696687038"/>
                  </a:ext>
                </a:extLst>
              </a:tr>
              <a:tr h="336672">
                <a:tc>
                  <a:txBody>
                    <a:bodyPr/>
                    <a:lstStyle/>
                    <a:p>
                      <a:pPr algn="l" fontAlgn="b"/>
                      <a:r>
                        <a:rPr lang="fr-SN" sz="1200" b="0" i="0" u="none" strike="noStrike">
                          <a:solidFill>
                            <a:srgbClr val="000000"/>
                          </a:solidFill>
                          <a:effectLst/>
                          <a:latin typeface="Calibri" panose="020F0502020204030204" pitchFamily="34" charset="0"/>
                        </a:rPr>
                        <a:t>Procédure compliquée</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-2,631406</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1,136961</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-2,31</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0,021</a:t>
                      </a:r>
                    </a:p>
                  </a:txBody>
                  <a:tcPr marL="7620" marR="7620" marT="7620" marB="0" anchor="b">
                    <a:lnL>
                      <a:noFill/>
                    </a:lnL>
                    <a:lnR>
                      <a:noFill/>
                    </a:lnR>
                    <a:lnT>
                      <a:noFill/>
                    </a:lnT>
                    <a:lnB>
                      <a:noFill/>
                    </a:lnB>
                  </a:tcPr>
                </a:tc>
                <a:tc>
                  <a:txBody>
                    <a:bodyPr/>
                    <a:lstStyle/>
                    <a:p>
                      <a:pPr algn="ctr" fontAlgn="b"/>
                      <a:r>
                        <a:rPr lang="fr-SN" sz="1200" b="0" i="0" u="none" strike="noStrike">
                          <a:solidFill>
                            <a:srgbClr val="000000"/>
                          </a:solidFill>
                          <a:effectLst/>
                          <a:latin typeface="Calibri" panose="020F0502020204030204" pitchFamily="34" charset="0"/>
                        </a:rPr>
                        <a:t>-4,859808</a:t>
                      </a:r>
                    </a:p>
                  </a:txBody>
                  <a:tcPr marL="7620" marR="7620" marT="7620" marB="0" anchor="b">
                    <a:lnL>
                      <a:noFill/>
                    </a:lnL>
                    <a:lnR>
                      <a:noFill/>
                    </a:lnR>
                    <a:lnT>
                      <a:noFill/>
                    </a:lnT>
                    <a:lnB>
                      <a:noFill/>
                    </a:lnB>
                  </a:tcPr>
                </a:tc>
                <a:tc>
                  <a:txBody>
                    <a:bodyPr/>
                    <a:lstStyle/>
                    <a:p>
                      <a:pPr algn="ctr" fontAlgn="b"/>
                      <a:r>
                        <a:rPr lang="fr-SN" sz="1200" b="0" i="0" u="none" strike="noStrike" dirty="0">
                          <a:solidFill>
                            <a:srgbClr val="000000"/>
                          </a:solidFill>
                          <a:effectLst/>
                          <a:latin typeface="Calibri" panose="020F0502020204030204" pitchFamily="34" charset="0"/>
                        </a:rPr>
                        <a:t>-0,4030038</a:t>
                      </a:r>
                    </a:p>
                  </a:txBody>
                  <a:tcPr marL="7620" marR="7620" marT="7620" marB="0" anchor="b">
                    <a:lnL>
                      <a:noFill/>
                    </a:lnL>
                    <a:lnR>
                      <a:noFill/>
                    </a:lnR>
                    <a:lnT>
                      <a:noFill/>
                    </a:lnT>
                    <a:lnB>
                      <a:noFill/>
                    </a:lnB>
                  </a:tcPr>
                </a:tc>
                <a:extLst>
                  <a:ext uri="{0D108BD9-81ED-4DB2-BD59-A6C34878D82A}">
                    <a16:rowId xmlns:a16="http://schemas.microsoft.com/office/drawing/2014/main" val="1401452899"/>
                  </a:ext>
                </a:extLst>
              </a:tr>
              <a:tr h="336672">
                <a:tc>
                  <a:txBody>
                    <a:bodyPr/>
                    <a:lstStyle/>
                    <a:p>
                      <a:pPr algn="l" fontAlgn="b"/>
                      <a:r>
                        <a:rPr lang="fr-SN" sz="1200" b="0" i="0" u="none" strike="noStrike" dirty="0">
                          <a:solidFill>
                            <a:srgbClr val="000000"/>
                          </a:solidFill>
                          <a:effectLst/>
                          <a:latin typeface="Calibri" panose="020F0502020204030204" pitchFamily="34" charset="0"/>
                        </a:rPr>
                        <a:t>Cons</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SN" sz="1200" b="0" i="0" u="none" strike="noStrike" dirty="0">
                          <a:solidFill>
                            <a:srgbClr val="000000"/>
                          </a:solidFill>
                          <a:effectLst/>
                          <a:latin typeface="Calibri" panose="020F0502020204030204" pitchFamily="34" charset="0"/>
                        </a:rPr>
                        <a:t>-1,319715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SN" sz="1200" b="0" i="0" u="none" strike="noStrike">
                          <a:solidFill>
                            <a:srgbClr val="000000"/>
                          </a:solidFill>
                          <a:effectLst/>
                          <a:latin typeface="Calibri" panose="020F0502020204030204" pitchFamily="34" charset="0"/>
                        </a:rPr>
                        <a:t>1,680207</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SN" sz="1200" b="0" i="0" u="none" strike="noStrike">
                          <a:solidFill>
                            <a:srgbClr val="000000"/>
                          </a:solidFill>
                          <a:effectLst/>
                          <a:latin typeface="Calibri" panose="020F0502020204030204" pitchFamily="34" charset="0"/>
                        </a:rPr>
                        <a:t>-0,79</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SN" sz="1200" b="0" i="0" u="none" strike="noStrike" dirty="0">
                          <a:solidFill>
                            <a:srgbClr val="000000"/>
                          </a:solidFill>
                          <a:effectLst/>
                          <a:latin typeface="Calibri" panose="020F0502020204030204" pitchFamily="34" charset="0"/>
                        </a:rPr>
                        <a:t>0,432</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SN" sz="1200" b="0" i="0" u="none" strike="noStrike" dirty="0">
                          <a:solidFill>
                            <a:srgbClr val="000000"/>
                          </a:solidFill>
                          <a:effectLst/>
                          <a:latin typeface="Calibri" panose="020F0502020204030204" pitchFamily="34" charset="0"/>
                        </a:rPr>
                        <a:t>-4,612861</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SN" sz="1200" b="0" i="0" u="none" strike="noStrike" dirty="0">
                          <a:solidFill>
                            <a:srgbClr val="000000"/>
                          </a:solidFill>
                          <a:effectLst/>
                          <a:latin typeface="Calibri" panose="020F0502020204030204" pitchFamily="34" charset="0"/>
                        </a:rPr>
                        <a:t>1,97343</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592097"/>
                  </a:ext>
                </a:extLst>
              </a:tr>
            </a:tbl>
          </a:graphicData>
        </a:graphic>
      </p:graphicFrame>
      <p:sp>
        <p:nvSpPr>
          <p:cNvPr id="5" name="ZoneTexte 4">
            <a:extLst>
              <a:ext uri="{FF2B5EF4-FFF2-40B4-BE49-F238E27FC236}">
                <a16:creationId xmlns:a16="http://schemas.microsoft.com/office/drawing/2014/main" id="{AEF14757-1639-4E8D-8B9E-DCB21B9D91C9}"/>
              </a:ext>
            </a:extLst>
          </p:cNvPr>
          <p:cNvSpPr txBox="1"/>
          <p:nvPr/>
        </p:nvSpPr>
        <p:spPr>
          <a:xfrm>
            <a:off x="5637229" y="6417450"/>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15</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563494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50120" y="271273"/>
            <a:ext cx="9658707"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3.2.2. Les déterminants du raccordement : modèle </a:t>
            </a:r>
            <a:r>
              <a:rPr lang="fr-FR" sz="2400" dirty="0" err="1">
                <a:solidFill>
                  <a:schemeClr val="tx1"/>
                </a:solidFill>
                <a:latin typeface="+mn-lt"/>
                <a:ea typeface="Twentieth Century"/>
                <a:cs typeface="Arial" panose="020B0604020202020204" pitchFamily="34" charset="0"/>
                <a:sym typeface="Twentieth Century"/>
              </a:rPr>
              <a:t>logit</a:t>
            </a:r>
            <a:endParaRPr lang="fr-FR" sz="2400" dirty="0">
              <a:solidFill>
                <a:schemeClr val="tx1"/>
              </a:solidFill>
              <a:latin typeface="+mn-lt"/>
              <a:cs typeface="Arial" panose="020B0604020202020204" pitchFamily="34" charset="0"/>
              <a:sym typeface="Arial"/>
            </a:endParaRPr>
          </a:p>
        </p:txBody>
      </p:sp>
      <p:graphicFrame>
        <p:nvGraphicFramePr>
          <p:cNvPr id="6" name="Espace réservé du contenu 6">
            <a:extLst>
              <a:ext uri="{FF2B5EF4-FFF2-40B4-BE49-F238E27FC236}">
                <a16:creationId xmlns:a16="http://schemas.microsoft.com/office/drawing/2014/main" id="{B6671E2D-4ECC-443F-AEC2-C431254BDF98}"/>
              </a:ext>
            </a:extLst>
          </p:cNvPr>
          <p:cNvGraphicFramePr>
            <a:graphicFrameLocks/>
          </p:cNvGraphicFramePr>
          <p:nvPr>
            <p:extLst>
              <p:ext uri="{D42A27DB-BD31-4B8C-83A1-F6EECF244321}">
                <p14:modId xmlns:p14="http://schemas.microsoft.com/office/powerpoint/2010/main" val="615524117"/>
              </p:ext>
            </p:extLst>
          </p:nvPr>
        </p:nvGraphicFramePr>
        <p:xfrm>
          <a:off x="368355" y="1225485"/>
          <a:ext cx="5806202" cy="4392890"/>
        </p:xfrm>
        <a:graphic>
          <a:graphicData uri="http://schemas.openxmlformats.org/drawingml/2006/table">
            <a:tbl>
              <a:tblPr/>
              <a:tblGrid>
                <a:gridCol w="3525848">
                  <a:extLst>
                    <a:ext uri="{9D8B030D-6E8A-4147-A177-3AD203B41FA5}">
                      <a16:colId xmlns:a16="http://schemas.microsoft.com/office/drawing/2014/main" val="1241857483"/>
                    </a:ext>
                  </a:extLst>
                </a:gridCol>
                <a:gridCol w="1140177">
                  <a:extLst>
                    <a:ext uri="{9D8B030D-6E8A-4147-A177-3AD203B41FA5}">
                      <a16:colId xmlns:a16="http://schemas.microsoft.com/office/drawing/2014/main" val="4087733879"/>
                    </a:ext>
                  </a:extLst>
                </a:gridCol>
                <a:gridCol w="1140177">
                  <a:extLst>
                    <a:ext uri="{9D8B030D-6E8A-4147-A177-3AD203B41FA5}">
                      <a16:colId xmlns:a16="http://schemas.microsoft.com/office/drawing/2014/main" val="971033481"/>
                    </a:ext>
                  </a:extLst>
                </a:gridCol>
              </a:tblGrid>
              <a:tr h="305633">
                <a:tc rowSpan="3">
                  <a:txBody>
                    <a:bodyPr/>
                    <a:lstStyle/>
                    <a:p>
                      <a:pPr algn="ctr" fontAlgn="ctr"/>
                      <a:r>
                        <a:rPr lang="fr-SN" sz="1100" b="1" i="0" u="none" strike="noStrike" dirty="0">
                          <a:solidFill>
                            <a:srgbClr val="000000"/>
                          </a:solidFill>
                          <a:effectLst/>
                          <a:latin typeface="Calibri" panose="020F0502020204030204" pitchFamily="34" charset="0"/>
                        </a:rPr>
                        <a:t>Log </a:t>
                      </a:r>
                      <a:r>
                        <a:rPr lang="fr-SN" sz="1100" b="1" i="0" u="none" strike="noStrike" dirty="0" err="1">
                          <a:solidFill>
                            <a:srgbClr val="000000"/>
                          </a:solidFill>
                          <a:effectLst/>
                          <a:latin typeface="Calibri" panose="020F0502020204030204" pitchFamily="34" charset="0"/>
                        </a:rPr>
                        <a:t>likelihood</a:t>
                      </a:r>
                      <a:r>
                        <a:rPr lang="fr-SN" sz="1100" b="1" i="0" u="none" strike="noStrike" dirty="0">
                          <a:solidFill>
                            <a:srgbClr val="000000"/>
                          </a:solidFill>
                          <a:effectLst/>
                          <a:latin typeface="Calibri" panose="020F0502020204030204" pitchFamily="34" charset="0"/>
                        </a:rPr>
                        <a:t>= -14,777918</a:t>
                      </a:r>
                    </a:p>
                  </a:txBody>
                  <a:tcPr marL="7620" marR="7620" marT="7620" marB="0" anchor="ctr">
                    <a:lnL w="9525" cap="flat" cmpd="sng" algn="ctr">
                      <a:solidFill>
                        <a:schemeClr val="accent3"/>
                      </a:solidFill>
                      <a:prstDash val="solid"/>
                      <a:round/>
                      <a:headEnd type="none" w="med" len="med"/>
                      <a:tailEnd type="none" w="med" len="med"/>
                    </a:lnL>
                    <a:lnR>
                      <a:noFill/>
                    </a:lnR>
                    <a:lnT w="9525" cap="flat" cmpd="sng" algn="ctr">
                      <a:solidFill>
                        <a:schemeClr val="accent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fontAlgn="b"/>
                      <a:r>
                        <a:rPr lang="fr-SN" sz="1100" b="1" i="0" u="none" strike="noStrike" dirty="0">
                          <a:solidFill>
                            <a:srgbClr val="000000"/>
                          </a:solidFill>
                          <a:effectLst/>
                          <a:latin typeface="Calibri" panose="020F0502020204030204" pitchFamily="34" charset="0"/>
                        </a:rPr>
                        <a:t>LR chi2(8)=147,09</a:t>
                      </a:r>
                    </a:p>
                  </a:txBody>
                  <a:tcPr marL="7620" marR="7620" marT="7620" marB="0" anchor="ctr">
                    <a:lnL>
                      <a:noFill/>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a:noFill/>
                    </a:lnB>
                    <a:solidFill>
                      <a:schemeClr val="accent3">
                        <a:lumMod val="20000"/>
                        <a:lumOff val="80000"/>
                      </a:schemeClr>
                    </a:solidFill>
                  </a:tcPr>
                </a:tc>
                <a:tc hMerge="1">
                  <a:txBody>
                    <a:bodyPr/>
                    <a:lstStyle/>
                    <a:p>
                      <a:endParaRPr lang="fr-SN"/>
                    </a:p>
                  </a:txBody>
                  <a:tcPr>
                    <a:lnL w="12700" cmpd="sng">
                      <a:noFill/>
                      <a:prstDash val="solid"/>
                    </a:lnL>
                  </a:tcPr>
                </a:tc>
                <a:extLst>
                  <a:ext uri="{0D108BD9-81ED-4DB2-BD59-A6C34878D82A}">
                    <a16:rowId xmlns:a16="http://schemas.microsoft.com/office/drawing/2014/main" val="2183050618"/>
                  </a:ext>
                </a:extLst>
              </a:tr>
              <a:tr h="305633">
                <a:tc vMerge="1">
                  <a:txBody>
                    <a:bodyPr/>
                    <a:lstStyle/>
                    <a:p>
                      <a:endParaRPr lang="fr-SN"/>
                    </a:p>
                  </a:txBody>
                  <a:tcPr/>
                </a:tc>
                <a:tc gridSpan="2">
                  <a:txBody>
                    <a:bodyPr/>
                    <a:lstStyle/>
                    <a:p>
                      <a:pPr algn="ctr" fontAlgn="b"/>
                      <a:r>
                        <a:rPr lang="fr-SN" sz="1100" b="1" i="0" u="none" strike="noStrike" dirty="0">
                          <a:solidFill>
                            <a:srgbClr val="000000"/>
                          </a:solidFill>
                          <a:effectLst/>
                          <a:latin typeface="Calibri" panose="020F0502020204030204" pitchFamily="34" charset="0"/>
                        </a:rPr>
                        <a:t>Prob &gt; chi2=0,0000</a:t>
                      </a:r>
                    </a:p>
                  </a:txBody>
                  <a:tcPr marL="7620" marR="7620" marT="7620" marB="0" anchor="ctr">
                    <a:lnL>
                      <a:noFill/>
                    </a:lnL>
                    <a:lnR w="9525" cap="flat" cmpd="sng" algn="ctr">
                      <a:solidFill>
                        <a:schemeClr val="accent3"/>
                      </a:solidFill>
                      <a:prstDash val="solid"/>
                      <a:round/>
                      <a:headEnd type="none" w="med" len="med"/>
                      <a:tailEnd type="none" w="med" len="med"/>
                    </a:lnR>
                    <a:lnT>
                      <a:noFill/>
                    </a:lnT>
                    <a:lnB>
                      <a:noFill/>
                    </a:lnB>
                    <a:solidFill>
                      <a:schemeClr val="accent3">
                        <a:lumMod val="20000"/>
                        <a:lumOff val="80000"/>
                      </a:schemeClr>
                    </a:solidFill>
                  </a:tcPr>
                </a:tc>
                <a:tc hMerge="1">
                  <a:txBody>
                    <a:bodyPr/>
                    <a:lstStyle/>
                    <a:p>
                      <a:endParaRPr lang="fr-SN"/>
                    </a:p>
                  </a:txBody>
                  <a:tcPr>
                    <a:lnL w="12700" cmpd="sng">
                      <a:noFill/>
                      <a:prstDash val="solid"/>
                    </a:lnL>
                  </a:tcPr>
                </a:tc>
                <a:extLst>
                  <a:ext uri="{0D108BD9-81ED-4DB2-BD59-A6C34878D82A}">
                    <a16:rowId xmlns:a16="http://schemas.microsoft.com/office/drawing/2014/main" val="509660595"/>
                  </a:ext>
                </a:extLst>
              </a:tr>
              <a:tr h="419661">
                <a:tc vMerge="1">
                  <a:txBody>
                    <a:bodyPr/>
                    <a:lstStyle/>
                    <a:p>
                      <a:endParaRPr lang="fr-SN"/>
                    </a:p>
                  </a:txBody>
                  <a:tcPr/>
                </a:tc>
                <a:tc gridSpan="2">
                  <a:txBody>
                    <a:bodyPr/>
                    <a:lstStyle/>
                    <a:p>
                      <a:pPr algn="ctr" fontAlgn="b"/>
                      <a:r>
                        <a:rPr lang="fr-SN" sz="1100" b="1" i="0" u="none" strike="noStrike" dirty="0">
                          <a:solidFill>
                            <a:srgbClr val="000000"/>
                          </a:solidFill>
                          <a:effectLst/>
                          <a:latin typeface="Calibri" panose="020F0502020204030204" pitchFamily="34" charset="0"/>
                        </a:rPr>
                        <a:t>Pseudo R=0,8327</a:t>
                      </a:r>
                    </a:p>
                  </a:txBody>
                  <a:tcPr marL="7620" marR="7620" marT="7620" marB="0" anchor="ctr">
                    <a:lnL>
                      <a:noFill/>
                    </a:lnL>
                    <a:lnR w="9525" cap="flat" cmpd="sng" algn="ctr">
                      <a:solidFill>
                        <a:schemeClr val="accent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fr-SN"/>
                    </a:p>
                  </a:txBody>
                  <a:tcPr>
                    <a:lnL w="12700" cmpd="sng">
                      <a:noFill/>
                      <a:prstDash val="solid"/>
                    </a:lnL>
                  </a:tcPr>
                </a:tc>
                <a:extLst>
                  <a:ext uri="{0D108BD9-81ED-4DB2-BD59-A6C34878D82A}">
                    <a16:rowId xmlns:a16="http://schemas.microsoft.com/office/drawing/2014/main" val="4130613748"/>
                  </a:ext>
                </a:extLst>
              </a:tr>
              <a:tr h="305633">
                <a:tc>
                  <a:txBody>
                    <a:bodyPr/>
                    <a:lstStyle/>
                    <a:p>
                      <a:pPr algn="ctr" fontAlgn="b"/>
                      <a:r>
                        <a:rPr lang="fr-SN" sz="1200" b="1" i="0" u="none" strike="noStrike" dirty="0">
                          <a:solidFill>
                            <a:srgbClr val="000000"/>
                          </a:solidFill>
                          <a:effectLst/>
                          <a:latin typeface="Calibri" panose="020F0502020204030204" pitchFamily="34" charset="0"/>
                        </a:rPr>
                        <a:t>Décision de se raccorder</a:t>
                      </a:r>
                    </a:p>
                  </a:txBody>
                  <a:tcPr marL="7620" marR="7620" marT="7620" marB="0" anchor="ctr">
                    <a:lnL w="9525" cap="flat" cmpd="sng" algn="ctr">
                      <a:solidFill>
                        <a:schemeClr val="accent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fr-SN" sz="1200" b="1" i="0" u="none" strike="noStrike" dirty="0">
                          <a:solidFill>
                            <a:srgbClr val="000000"/>
                          </a:solidFill>
                          <a:effectLst/>
                          <a:latin typeface="Calibri" panose="020F0502020204030204" pitchFamily="34" charset="0"/>
                        </a:rPr>
                        <a:t>Coefficient</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fr-SN" sz="1200" b="1" i="0" u="none" strike="noStrike" dirty="0">
                          <a:solidFill>
                            <a:srgbClr val="000000"/>
                          </a:solidFill>
                          <a:effectLst/>
                          <a:latin typeface="Calibri" panose="020F0502020204030204" pitchFamily="34" charset="0"/>
                        </a:rPr>
                        <a:t>P&gt;|z|</a:t>
                      </a:r>
                    </a:p>
                  </a:txBody>
                  <a:tcPr marL="7620" marR="7620" marT="7620" marB="0" anchor="ctr">
                    <a:lnL>
                      <a:noFill/>
                    </a:lnL>
                    <a:lnR w="9525" cap="flat" cmpd="sng" algn="ctr">
                      <a:solidFill>
                        <a:schemeClr val="accent3"/>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620166123"/>
                  </a:ext>
                </a:extLst>
              </a:tr>
              <a:tr h="305633">
                <a:tc>
                  <a:txBody>
                    <a:bodyPr/>
                    <a:lstStyle/>
                    <a:p>
                      <a:pPr algn="l" fontAlgn="b"/>
                      <a:r>
                        <a:rPr lang="fr-SN" sz="1300" b="0" i="0" u="none" strike="noStrike" dirty="0">
                          <a:solidFill>
                            <a:srgbClr val="000000"/>
                          </a:solidFill>
                          <a:effectLst/>
                          <a:latin typeface="Calibri" panose="020F0502020204030204" pitchFamily="34" charset="0"/>
                        </a:rPr>
                        <a:t>Distance point de raccordement</a:t>
                      </a:r>
                    </a:p>
                  </a:txBody>
                  <a:tcPr marL="7620" marR="7620" marT="7620" marB="0" anchor="b">
                    <a:lnL w="9525" cap="flat" cmpd="sng" algn="ctr">
                      <a:solidFill>
                        <a:schemeClr val="accent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-0,047777</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0,079</a:t>
                      </a:r>
                    </a:p>
                  </a:txBody>
                  <a:tcPr marL="7620" marR="7620" marT="7620" marB="0" anchor="ctr">
                    <a:lnL>
                      <a:noFill/>
                    </a:lnL>
                    <a:lnR w="9525" cap="flat" cmpd="sng" algn="ctr">
                      <a:solidFill>
                        <a:schemeClr val="accent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8164440"/>
                  </a:ext>
                </a:extLst>
              </a:tr>
              <a:tr h="305633">
                <a:tc>
                  <a:txBody>
                    <a:bodyPr/>
                    <a:lstStyle/>
                    <a:p>
                      <a:pPr algn="l" fontAlgn="b"/>
                      <a:r>
                        <a:rPr lang="fr-FR" sz="1300" b="0" i="0" u="none" strike="noStrike" dirty="0">
                          <a:solidFill>
                            <a:srgbClr val="000000"/>
                          </a:solidFill>
                          <a:effectLst/>
                          <a:latin typeface="Calibri" panose="020F0502020204030204" pitchFamily="34" charset="0"/>
                        </a:rPr>
                        <a:t>Sexe du chef de ménage (Femme)</a:t>
                      </a:r>
                    </a:p>
                  </a:txBody>
                  <a:tcPr marL="7620" marR="7620" marT="7620" marB="0" anchor="b">
                    <a:lnL w="9525" cap="flat" cmpd="sng" algn="ctr">
                      <a:solidFill>
                        <a:schemeClr val="accent3"/>
                      </a:solidFill>
                      <a:prstDash val="solid"/>
                      <a:round/>
                      <a:headEnd type="none" w="med" len="med"/>
                      <a:tailEnd type="none" w="med" len="med"/>
                    </a:lnL>
                    <a:lnR>
                      <a:noFill/>
                    </a:lnR>
                    <a:lnT>
                      <a:noFill/>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-5,374912</a:t>
                      </a:r>
                    </a:p>
                  </a:txBody>
                  <a:tcPr marL="7620" marR="7620" marT="7620" marB="0" anchor="ctr">
                    <a:lnL>
                      <a:noFill/>
                    </a:lnL>
                    <a:lnR>
                      <a:noFill/>
                    </a:lnR>
                    <a:lnT>
                      <a:noFill/>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0,017</a:t>
                      </a:r>
                    </a:p>
                  </a:txBody>
                  <a:tcPr marL="7620" marR="7620" marT="7620" marB="0" anchor="ctr">
                    <a:lnL>
                      <a:noFill/>
                    </a:lnL>
                    <a:lnR w="9525" cap="flat" cmpd="sng" algn="ctr">
                      <a:solidFill>
                        <a:schemeClr val="accent3"/>
                      </a:solidFill>
                      <a:prstDash val="solid"/>
                      <a:round/>
                      <a:headEnd type="none" w="med" len="med"/>
                      <a:tailEnd type="none" w="med" len="med"/>
                    </a:lnR>
                    <a:lnT>
                      <a:noFill/>
                    </a:lnT>
                    <a:lnB>
                      <a:noFill/>
                    </a:lnB>
                  </a:tcPr>
                </a:tc>
                <a:extLst>
                  <a:ext uri="{0D108BD9-81ED-4DB2-BD59-A6C34878D82A}">
                    <a16:rowId xmlns:a16="http://schemas.microsoft.com/office/drawing/2014/main" val="1946687821"/>
                  </a:ext>
                </a:extLst>
              </a:tr>
              <a:tr h="305633">
                <a:tc>
                  <a:txBody>
                    <a:bodyPr/>
                    <a:lstStyle/>
                    <a:p>
                      <a:pPr algn="l" fontAlgn="b"/>
                      <a:r>
                        <a:rPr lang="fr-SN" sz="1300" b="0" i="0" u="none" strike="noStrike" dirty="0">
                          <a:solidFill>
                            <a:srgbClr val="000000"/>
                          </a:solidFill>
                          <a:effectLst/>
                          <a:latin typeface="Calibri" panose="020F0502020204030204" pitchFamily="34" charset="0"/>
                        </a:rPr>
                        <a:t>Niveau d'instruction</a:t>
                      </a:r>
                    </a:p>
                  </a:txBody>
                  <a:tcPr marL="7620" marR="7620" marT="7620" marB="0" anchor="b">
                    <a:lnL w="9525" cap="flat" cmpd="sng" algn="ctr">
                      <a:solidFill>
                        <a:schemeClr val="accent3"/>
                      </a:solidFill>
                      <a:prstDash val="solid"/>
                      <a:round/>
                      <a:headEnd type="none" w="med" len="med"/>
                      <a:tailEnd type="none" w="med" len="med"/>
                    </a:lnL>
                    <a:lnR>
                      <a:noFill/>
                    </a:lnR>
                    <a:lnT>
                      <a:noFill/>
                    </a:lnT>
                    <a:lnB>
                      <a:noFill/>
                    </a:lnB>
                  </a:tcPr>
                </a:tc>
                <a:tc>
                  <a:txBody>
                    <a:bodyPr/>
                    <a:lstStyle/>
                    <a:p>
                      <a:pPr algn="ctr" fontAlgn="b"/>
                      <a:endParaRPr lang="fr-SN" sz="11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tc>
                  <a:txBody>
                    <a:bodyPr/>
                    <a:lstStyle/>
                    <a:p>
                      <a:pPr algn="ctr" fontAlgn="b"/>
                      <a:endParaRPr lang="fr-SN" sz="1100" b="0" i="0" u="none" strike="noStrike" dirty="0">
                        <a:solidFill>
                          <a:srgbClr val="000000"/>
                        </a:solidFill>
                        <a:effectLst/>
                        <a:latin typeface="Calibri" panose="020F0502020204030204" pitchFamily="34" charset="0"/>
                      </a:endParaRPr>
                    </a:p>
                  </a:txBody>
                  <a:tcPr marL="7620" marR="7620" marT="7620" marB="0" anchor="ctr">
                    <a:lnL>
                      <a:noFill/>
                    </a:lnL>
                    <a:lnR w="9525" cap="flat" cmpd="sng" algn="ctr">
                      <a:solidFill>
                        <a:schemeClr val="accent3"/>
                      </a:solidFill>
                      <a:prstDash val="solid"/>
                      <a:round/>
                      <a:headEnd type="none" w="med" len="med"/>
                      <a:tailEnd type="none" w="med" len="med"/>
                    </a:lnR>
                    <a:lnT>
                      <a:noFill/>
                    </a:lnT>
                    <a:lnB>
                      <a:noFill/>
                    </a:lnB>
                  </a:tcPr>
                </a:tc>
                <a:extLst>
                  <a:ext uri="{0D108BD9-81ED-4DB2-BD59-A6C34878D82A}">
                    <a16:rowId xmlns:a16="http://schemas.microsoft.com/office/drawing/2014/main" val="3222051789"/>
                  </a:ext>
                </a:extLst>
              </a:tr>
              <a:tr h="305633">
                <a:tc>
                  <a:txBody>
                    <a:bodyPr/>
                    <a:lstStyle/>
                    <a:p>
                      <a:pPr algn="l" fontAlgn="b"/>
                      <a:r>
                        <a:rPr lang="fr-SN" sz="1300" b="0" i="0" u="none" strike="noStrike" dirty="0">
                          <a:solidFill>
                            <a:srgbClr val="000000"/>
                          </a:solidFill>
                          <a:effectLst/>
                          <a:latin typeface="Calibri" panose="020F0502020204030204" pitchFamily="34" charset="0"/>
                        </a:rPr>
                        <a:t>Scolarisé</a:t>
                      </a:r>
                    </a:p>
                  </a:txBody>
                  <a:tcPr marL="7620" marR="7620" marT="7620" marB="0" anchor="b">
                    <a:lnL w="9525" cap="flat" cmpd="sng" algn="ctr">
                      <a:solidFill>
                        <a:schemeClr val="accent3"/>
                      </a:solidFill>
                      <a:prstDash val="solid"/>
                      <a:round/>
                      <a:headEnd type="none" w="med" len="med"/>
                      <a:tailEnd type="none" w="med" len="med"/>
                    </a:lnL>
                    <a:lnR>
                      <a:noFill/>
                    </a:lnR>
                    <a:lnT>
                      <a:noFill/>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6,183524</a:t>
                      </a:r>
                    </a:p>
                  </a:txBody>
                  <a:tcPr marL="7620" marR="7620" marT="7620" marB="0" anchor="ctr">
                    <a:lnL>
                      <a:noFill/>
                    </a:lnL>
                    <a:lnR>
                      <a:noFill/>
                    </a:lnR>
                    <a:lnT>
                      <a:noFill/>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0,001</a:t>
                      </a:r>
                    </a:p>
                  </a:txBody>
                  <a:tcPr marL="7620" marR="7620" marT="7620" marB="0" anchor="ctr">
                    <a:lnL>
                      <a:noFill/>
                    </a:lnL>
                    <a:lnR w="9525" cap="flat" cmpd="sng" algn="ctr">
                      <a:solidFill>
                        <a:schemeClr val="accent3"/>
                      </a:solidFill>
                      <a:prstDash val="solid"/>
                      <a:round/>
                      <a:headEnd type="none" w="med" len="med"/>
                      <a:tailEnd type="none" w="med" len="med"/>
                    </a:lnR>
                    <a:lnT>
                      <a:noFill/>
                    </a:lnT>
                    <a:lnB>
                      <a:noFill/>
                    </a:lnB>
                  </a:tcPr>
                </a:tc>
                <a:extLst>
                  <a:ext uri="{0D108BD9-81ED-4DB2-BD59-A6C34878D82A}">
                    <a16:rowId xmlns:a16="http://schemas.microsoft.com/office/drawing/2014/main" val="434876968"/>
                  </a:ext>
                </a:extLst>
              </a:tr>
              <a:tr h="305633">
                <a:tc>
                  <a:txBody>
                    <a:bodyPr/>
                    <a:lstStyle/>
                    <a:p>
                      <a:pPr algn="l" fontAlgn="b"/>
                      <a:r>
                        <a:rPr lang="fr-SN" sz="1300" b="0" i="0" u="none" strike="noStrike" dirty="0">
                          <a:solidFill>
                            <a:srgbClr val="000000"/>
                          </a:solidFill>
                          <a:effectLst/>
                          <a:latin typeface="Calibri" panose="020F0502020204030204" pitchFamily="34" charset="0"/>
                        </a:rPr>
                        <a:t>Daara</a:t>
                      </a:r>
                    </a:p>
                  </a:txBody>
                  <a:tcPr marL="7620" marR="7620" marT="7620" marB="0" anchor="b">
                    <a:lnL w="9525" cap="flat" cmpd="sng" algn="ctr">
                      <a:solidFill>
                        <a:schemeClr val="accent3"/>
                      </a:solidFill>
                      <a:prstDash val="solid"/>
                      <a:round/>
                      <a:headEnd type="none" w="med" len="med"/>
                      <a:tailEnd type="none" w="med" len="med"/>
                    </a:lnL>
                    <a:lnR>
                      <a:noFill/>
                    </a:lnR>
                    <a:lnT>
                      <a:noFill/>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5,313328</a:t>
                      </a:r>
                    </a:p>
                  </a:txBody>
                  <a:tcPr marL="7620" marR="7620" marT="7620" marB="0" anchor="ctr">
                    <a:lnL>
                      <a:noFill/>
                    </a:lnL>
                    <a:lnR>
                      <a:noFill/>
                    </a:lnR>
                    <a:lnT>
                      <a:noFill/>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0,001</a:t>
                      </a:r>
                    </a:p>
                  </a:txBody>
                  <a:tcPr marL="7620" marR="7620" marT="7620" marB="0" anchor="ctr">
                    <a:lnL>
                      <a:noFill/>
                    </a:lnL>
                    <a:lnR w="9525" cap="flat" cmpd="sng" algn="ctr">
                      <a:solidFill>
                        <a:schemeClr val="accent3"/>
                      </a:solidFill>
                      <a:prstDash val="solid"/>
                      <a:round/>
                      <a:headEnd type="none" w="med" len="med"/>
                      <a:tailEnd type="none" w="med" len="med"/>
                    </a:lnR>
                    <a:lnT>
                      <a:noFill/>
                    </a:lnT>
                    <a:lnB>
                      <a:noFill/>
                    </a:lnB>
                  </a:tcPr>
                </a:tc>
                <a:extLst>
                  <a:ext uri="{0D108BD9-81ED-4DB2-BD59-A6C34878D82A}">
                    <a16:rowId xmlns:a16="http://schemas.microsoft.com/office/drawing/2014/main" val="3464530619"/>
                  </a:ext>
                </a:extLst>
              </a:tr>
              <a:tr h="305633">
                <a:tc>
                  <a:txBody>
                    <a:bodyPr/>
                    <a:lstStyle/>
                    <a:p>
                      <a:pPr algn="l" fontAlgn="b"/>
                      <a:r>
                        <a:rPr lang="fr-SN" sz="1300" b="0" i="0" u="none" strike="noStrike" dirty="0">
                          <a:solidFill>
                            <a:srgbClr val="000000"/>
                          </a:solidFill>
                          <a:effectLst/>
                          <a:latin typeface="Calibri" panose="020F0502020204030204" pitchFamily="34" charset="0"/>
                        </a:rPr>
                        <a:t>Pauvreté alimentaire</a:t>
                      </a:r>
                    </a:p>
                  </a:txBody>
                  <a:tcPr marL="7620" marR="7620" marT="7620" marB="0" anchor="b">
                    <a:lnL w="9525" cap="flat" cmpd="sng" algn="ctr">
                      <a:solidFill>
                        <a:schemeClr val="accent3"/>
                      </a:solidFill>
                      <a:prstDash val="solid"/>
                      <a:round/>
                      <a:headEnd type="none" w="med" len="med"/>
                      <a:tailEnd type="none" w="med" len="med"/>
                    </a:lnL>
                    <a:lnR>
                      <a:noFill/>
                    </a:lnR>
                    <a:lnT>
                      <a:noFill/>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-2,493598</a:t>
                      </a:r>
                    </a:p>
                  </a:txBody>
                  <a:tcPr marL="7620" marR="7620" marT="7620" marB="0" anchor="ctr">
                    <a:lnL>
                      <a:noFill/>
                    </a:lnL>
                    <a:lnR>
                      <a:noFill/>
                    </a:lnR>
                    <a:lnT>
                      <a:noFill/>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0,059</a:t>
                      </a:r>
                    </a:p>
                  </a:txBody>
                  <a:tcPr marL="7620" marR="7620" marT="7620" marB="0" anchor="ctr">
                    <a:lnL>
                      <a:noFill/>
                    </a:lnL>
                    <a:lnR w="9525" cap="flat" cmpd="sng" algn="ctr">
                      <a:solidFill>
                        <a:schemeClr val="accent3"/>
                      </a:solidFill>
                      <a:prstDash val="solid"/>
                      <a:round/>
                      <a:headEnd type="none" w="med" len="med"/>
                      <a:tailEnd type="none" w="med" len="med"/>
                    </a:lnR>
                    <a:lnT>
                      <a:noFill/>
                    </a:lnT>
                    <a:lnB>
                      <a:noFill/>
                    </a:lnB>
                  </a:tcPr>
                </a:tc>
                <a:extLst>
                  <a:ext uri="{0D108BD9-81ED-4DB2-BD59-A6C34878D82A}">
                    <a16:rowId xmlns:a16="http://schemas.microsoft.com/office/drawing/2014/main" val="1569125705"/>
                  </a:ext>
                </a:extLst>
              </a:tr>
              <a:tr h="305633">
                <a:tc>
                  <a:txBody>
                    <a:bodyPr/>
                    <a:lstStyle/>
                    <a:p>
                      <a:pPr algn="l" fontAlgn="b"/>
                      <a:r>
                        <a:rPr lang="fr-FR" sz="1300" b="0" i="0" u="none" strike="noStrike" dirty="0">
                          <a:solidFill>
                            <a:srgbClr val="000000"/>
                          </a:solidFill>
                          <a:effectLst/>
                          <a:latin typeface="Calibri" panose="020F0502020204030204" pitchFamily="34" charset="0"/>
                        </a:rPr>
                        <a:t>Toiture en ciment/dalle/zinc</a:t>
                      </a:r>
                    </a:p>
                  </a:txBody>
                  <a:tcPr marL="7620" marR="7620" marT="7620" marB="0" anchor="b">
                    <a:lnL w="9525" cap="flat" cmpd="sng" algn="ctr">
                      <a:solidFill>
                        <a:schemeClr val="accent3"/>
                      </a:solidFill>
                      <a:prstDash val="solid"/>
                      <a:round/>
                      <a:headEnd type="none" w="med" len="med"/>
                      <a:tailEnd type="none" w="med" len="med"/>
                    </a:lnL>
                    <a:lnR>
                      <a:noFill/>
                    </a:lnR>
                    <a:lnT>
                      <a:noFill/>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1,836437</a:t>
                      </a:r>
                    </a:p>
                  </a:txBody>
                  <a:tcPr marL="7620" marR="7620" marT="7620" marB="0" anchor="ctr">
                    <a:lnL>
                      <a:noFill/>
                    </a:lnL>
                    <a:lnR>
                      <a:noFill/>
                    </a:lnR>
                    <a:lnT>
                      <a:noFill/>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0,116</a:t>
                      </a:r>
                    </a:p>
                  </a:txBody>
                  <a:tcPr marL="7620" marR="7620" marT="7620" marB="0" anchor="ctr">
                    <a:lnL>
                      <a:noFill/>
                    </a:lnL>
                    <a:lnR w="9525" cap="flat" cmpd="sng" algn="ctr">
                      <a:solidFill>
                        <a:schemeClr val="accent3"/>
                      </a:solidFill>
                      <a:prstDash val="solid"/>
                      <a:round/>
                      <a:headEnd type="none" w="med" len="med"/>
                      <a:tailEnd type="none" w="med" len="med"/>
                    </a:lnR>
                    <a:lnT>
                      <a:noFill/>
                    </a:lnT>
                    <a:lnB>
                      <a:noFill/>
                    </a:lnB>
                  </a:tcPr>
                </a:tc>
                <a:extLst>
                  <a:ext uri="{0D108BD9-81ED-4DB2-BD59-A6C34878D82A}">
                    <a16:rowId xmlns:a16="http://schemas.microsoft.com/office/drawing/2014/main" val="1188940191"/>
                  </a:ext>
                </a:extLst>
              </a:tr>
              <a:tr h="305633">
                <a:tc>
                  <a:txBody>
                    <a:bodyPr/>
                    <a:lstStyle/>
                    <a:p>
                      <a:pPr algn="l" fontAlgn="b"/>
                      <a:r>
                        <a:rPr lang="fr-SN" sz="1300" b="0" i="0" u="none" strike="noStrike" dirty="0">
                          <a:solidFill>
                            <a:srgbClr val="000000"/>
                          </a:solidFill>
                          <a:effectLst/>
                          <a:latin typeface="Calibri" panose="020F0502020204030204" pitchFamily="34" charset="0"/>
                        </a:rPr>
                        <a:t>Bâtiment en brique ciment</a:t>
                      </a:r>
                    </a:p>
                  </a:txBody>
                  <a:tcPr marL="7620" marR="7620" marT="7620" marB="0" anchor="b">
                    <a:lnL w="9525" cap="flat" cmpd="sng" algn="ctr">
                      <a:solidFill>
                        <a:schemeClr val="accent3"/>
                      </a:solidFill>
                      <a:prstDash val="solid"/>
                      <a:round/>
                      <a:headEnd type="none" w="med" len="med"/>
                      <a:tailEnd type="none" w="med" len="med"/>
                    </a:lnL>
                    <a:lnR>
                      <a:noFill/>
                    </a:lnR>
                    <a:lnT>
                      <a:noFill/>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3,101977</a:t>
                      </a:r>
                    </a:p>
                  </a:txBody>
                  <a:tcPr marL="7620" marR="7620" marT="7620" marB="0" anchor="ctr">
                    <a:lnL>
                      <a:noFill/>
                    </a:lnL>
                    <a:lnR>
                      <a:noFill/>
                    </a:lnR>
                    <a:lnT>
                      <a:noFill/>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0,021</a:t>
                      </a:r>
                    </a:p>
                  </a:txBody>
                  <a:tcPr marL="7620" marR="7620" marT="7620" marB="0" anchor="ctr">
                    <a:lnL>
                      <a:noFill/>
                    </a:lnL>
                    <a:lnR w="9525" cap="flat" cmpd="sng" algn="ctr">
                      <a:solidFill>
                        <a:schemeClr val="accent3"/>
                      </a:solidFill>
                      <a:prstDash val="solid"/>
                      <a:round/>
                      <a:headEnd type="none" w="med" len="med"/>
                      <a:tailEnd type="none" w="med" len="med"/>
                    </a:lnR>
                    <a:lnT>
                      <a:noFill/>
                    </a:lnT>
                    <a:lnB>
                      <a:noFill/>
                    </a:lnB>
                  </a:tcPr>
                </a:tc>
                <a:extLst>
                  <a:ext uri="{0D108BD9-81ED-4DB2-BD59-A6C34878D82A}">
                    <a16:rowId xmlns:a16="http://schemas.microsoft.com/office/drawing/2014/main" val="696687038"/>
                  </a:ext>
                </a:extLst>
              </a:tr>
              <a:tr h="305633">
                <a:tc>
                  <a:txBody>
                    <a:bodyPr/>
                    <a:lstStyle/>
                    <a:p>
                      <a:pPr algn="l" fontAlgn="b"/>
                      <a:r>
                        <a:rPr lang="fr-SN" sz="1300" b="0" i="0" u="none" strike="noStrike" dirty="0">
                          <a:solidFill>
                            <a:srgbClr val="000000"/>
                          </a:solidFill>
                          <a:effectLst/>
                          <a:latin typeface="Calibri" panose="020F0502020204030204" pitchFamily="34" charset="0"/>
                        </a:rPr>
                        <a:t>Procédure compliquée</a:t>
                      </a:r>
                    </a:p>
                  </a:txBody>
                  <a:tcPr marL="7620" marR="7620" marT="7620" marB="0" anchor="b">
                    <a:lnL w="9525" cap="flat" cmpd="sng" algn="ctr">
                      <a:solidFill>
                        <a:schemeClr val="accent3"/>
                      </a:solidFill>
                      <a:prstDash val="solid"/>
                      <a:round/>
                      <a:headEnd type="none" w="med" len="med"/>
                      <a:tailEnd type="none" w="med" len="med"/>
                    </a:lnL>
                    <a:lnR>
                      <a:noFill/>
                    </a:lnR>
                    <a:lnT>
                      <a:noFill/>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-2,631406</a:t>
                      </a:r>
                    </a:p>
                  </a:txBody>
                  <a:tcPr marL="7620" marR="7620" marT="7620" marB="0" anchor="ctr">
                    <a:lnL>
                      <a:noFill/>
                    </a:lnL>
                    <a:lnR>
                      <a:noFill/>
                    </a:lnR>
                    <a:lnT>
                      <a:noFill/>
                    </a:lnT>
                    <a:lnB>
                      <a:noFill/>
                    </a:lnB>
                  </a:tcPr>
                </a:tc>
                <a:tc>
                  <a:txBody>
                    <a:bodyPr/>
                    <a:lstStyle/>
                    <a:p>
                      <a:pPr algn="ctr" fontAlgn="b"/>
                      <a:r>
                        <a:rPr lang="fr-SN" sz="1100" b="0" i="0" u="none" strike="noStrike" dirty="0">
                          <a:solidFill>
                            <a:srgbClr val="000000"/>
                          </a:solidFill>
                          <a:effectLst/>
                          <a:latin typeface="Calibri" panose="020F0502020204030204" pitchFamily="34" charset="0"/>
                        </a:rPr>
                        <a:t>0,021</a:t>
                      </a:r>
                    </a:p>
                  </a:txBody>
                  <a:tcPr marL="7620" marR="7620" marT="7620" marB="0" anchor="ctr">
                    <a:lnL>
                      <a:noFill/>
                    </a:lnL>
                    <a:lnR w="9525" cap="flat" cmpd="sng" algn="ctr">
                      <a:solidFill>
                        <a:schemeClr val="accent3"/>
                      </a:solidFill>
                      <a:prstDash val="solid"/>
                      <a:round/>
                      <a:headEnd type="none" w="med" len="med"/>
                      <a:tailEnd type="none" w="med" len="med"/>
                    </a:lnR>
                    <a:lnT>
                      <a:noFill/>
                    </a:lnT>
                    <a:lnB>
                      <a:noFill/>
                    </a:lnB>
                  </a:tcPr>
                </a:tc>
                <a:extLst>
                  <a:ext uri="{0D108BD9-81ED-4DB2-BD59-A6C34878D82A}">
                    <a16:rowId xmlns:a16="http://schemas.microsoft.com/office/drawing/2014/main" val="1401452899"/>
                  </a:ext>
                </a:extLst>
              </a:tr>
              <a:tr h="305633">
                <a:tc>
                  <a:txBody>
                    <a:bodyPr/>
                    <a:lstStyle/>
                    <a:p>
                      <a:pPr algn="l" fontAlgn="b"/>
                      <a:r>
                        <a:rPr lang="fr-SN" sz="1300" b="0" i="0" u="none" strike="noStrike" dirty="0">
                          <a:solidFill>
                            <a:srgbClr val="000000"/>
                          </a:solidFill>
                          <a:effectLst/>
                          <a:latin typeface="Calibri" panose="020F0502020204030204" pitchFamily="34" charset="0"/>
                        </a:rPr>
                        <a:t>Cons</a:t>
                      </a:r>
                    </a:p>
                  </a:txBody>
                  <a:tcPr marL="7620" marR="7620" marT="7620" marB="0" anchor="b">
                    <a:lnL w="9525" cap="flat" cmpd="sng" algn="ctr">
                      <a:solidFill>
                        <a:schemeClr val="accent3"/>
                      </a:solidFill>
                      <a:prstDash val="solid"/>
                      <a:round/>
                      <a:headEnd type="none" w="med" len="med"/>
                      <a:tailEnd type="none" w="med" len="med"/>
                    </a:lnL>
                    <a:lnR>
                      <a:noFill/>
                    </a:lnR>
                    <a:lnT>
                      <a:noFill/>
                    </a:lnT>
                    <a:lnB w="9525" cap="flat" cmpd="sng" algn="ctr">
                      <a:solidFill>
                        <a:schemeClr val="accent3"/>
                      </a:solidFill>
                      <a:prstDash val="solid"/>
                      <a:round/>
                      <a:headEnd type="none" w="med" len="med"/>
                      <a:tailEnd type="none" w="med" len="med"/>
                    </a:lnB>
                  </a:tcPr>
                </a:tc>
                <a:tc>
                  <a:txBody>
                    <a:bodyPr/>
                    <a:lstStyle/>
                    <a:p>
                      <a:pPr algn="ctr" fontAlgn="b"/>
                      <a:r>
                        <a:rPr lang="fr-SN" sz="1100" b="0" i="0" u="none" strike="noStrike" dirty="0">
                          <a:solidFill>
                            <a:srgbClr val="000000"/>
                          </a:solidFill>
                          <a:effectLst/>
                          <a:latin typeface="Calibri" panose="020F0502020204030204" pitchFamily="34" charset="0"/>
                        </a:rPr>
                        <a:t>-1,319715</a:t>
                      </a:r>
                    </a:p>
                  </a:txBody>
                  <a:tcPr marL="7620" marR="7620" marT="7620" marB="0" anchor="ctr">
                    <a:lnL>
                      <a:noFill/>
                    </a:lnL>
                    <a:lnR>
                      <a:noFill/>
                    </a:lnR>
                    <a:lnT>
                      <a:noFill/>
                    </a:lnT>
                    <a:lnB w="9525" cap="flat" cmpd="sng" algn="ctr">
                      <a:solidFill>
                        <a:schemeClr val="accent3"/>
                      </a:solidFill>
                      <a:prstDash val="solid"/>
                      <a:round/>
                      <a:headEnd type="none" w="med" len="med"/>
                      <a:tailEnd type="none" w="med" len="med"/>
                    </a:lnB>
                  </a:tcPr>
                </a:tc>
                <a:tc>
                  <a:txBody>
                    <a:bodyPr/>
                    <a:lstStyle/>
                    <a:p>
                      <a:pPr algn="ctr" fontAlgn="b"/>
                      <a:r>
                        <a:rPr lang="fr-SN" sz="1100" b="0" i="0" u="none" strike="noStrike" dirty="0">
                          <a:solidFill>
                            <a:srgbClr val="000000"/>
                          </a:solidFill>
                          <a:effectLst/>
                          <a:latin typeface="Calibri" panose="020F0502020204030204" pitchFamily="34" charset="0"/>
                        </a:rPr>
                        <a:t>0,432</a:t>
                      </a:r>
                    </a:p>
                  </a:txBody>
                  <a:tcPr marL="7620" marR="7620" marT="7620" marB="0" anchor="ctr">
                    <a:lnL>
                      <a:noFill/>
                    </a:lnL>
                    <a:lnR w="9525" cap="flat" cmpd="sng" algn="ctr">
                      <a:solidFill>
                        <a:schemeClr val="accent3"/>
                      </a:solidFill>
                      <a:prstDash val="solid"/>
                      <a:round/>
                      <a:headEnd type="none" w="med" len="med"/>
                      <a:tailEnd type="none" w="med" len="med"/>
                    </a:lnR>
                    <a:lnT>
                      <a:noFill/>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3592097"/>
                  </a:ext>
                </a:extLst>
              </a:tr>
            </a:tbl>
          </a:graphicData>
        </a:graphic>
      </p:graphicFrame>
      <p:sp>
        <p:nvSpPr>
          <p:cNvPr id="13" name="ZoneTexte 12">
            <a:extLst>
              <a:ext uri="{FF2B5EF4-FFF2-40B4-BE49-F238E27FC236}">
                <a16:creationId xmlns:a16="http://schemas.microsoft.com/office/drawing/2014/main" id="{7E777192-0E41-465C-9E27-BC19D708DE9A}"/>
              </a:ext>
            </a:extLst>
          </p:cNvPr>
          <p:cNvSpPr txBox="1"/>
          <p:nvPr/>
        </p:nvSpPr>
        <p:spPr>
          <a:xfrm>
            <a:off x="6373341" y="1175840"/>
            <a:ext cx="5655261" cy="5025671"/>
          </a:xfrm>
          <a:prstGeom prst="rect">
            <a:avLst/>
          </a:prstGeom>
          <a:noFill/>
        </p:spPr>
        <p:txBody>
          <a:bodyPr wrap="square">
            <a:spAutoFit/>
          </a:bodyPr>
          <a:lstStyle/>
          <a:p>
            <a:pPr marL="285750" lvl="0" indent="-285750" algn="just">
              <a:lnSpc>
                <a:spcPct val="150000"/>
              </a:lnSpc>
              <a:buFont typeface="Arial" panose="020B0604020202020204" pitchFamily="34" charset="0"/>
              <a:buChar char="•"/>
            </a:pPr>
            <a:r>
              <a:rPr lang="fr-FR" sz="1800" dirty="0">
                <a:solidFill>
                  <a:schemeClr val="tx1">
                    <a:lumMod val="75000"/>
                    <a:lumOff val="25000"/>
                  </a:schemeClr>
                </a:solidFill>
                <a:latin typeface="Century Gothic" panose="020B0502020202020204" pitchFamily="34" charset="0"/>
              </a:rPr>
              <a:t>Plus la distance entre la maison et le point de raccordement le plus proche est élevée, plus la probabilité du ménage de se raccorder baisse ; </a:t>
            </a:r>
          </a:p>
          <a:p>
            <a:pPr marL="285750" lvl="0" indent="-285750" algn="just">
              <a:lnSpc>
                <a:spcPct val="150000"/>
              </a:lnSpc>
              <a:buFont typeface="Arial" panose="020B0604020202020204" pitchFamily="34" charset="0"/>
              <a:buChar char="•"/>
            </a:pPr>
            <a:r>
              <a:rPr lang="fr-FR" sz="1800" dirty="0">
                <a:solidFill>
                  <a:schemeClr val="tx1">
                    <a:lumMod val="75000"/>
                    <a:lumOff val="25000"/>
                  </a:schemeClr>
                </a:solidFill>
                <a:latin typeface="Century Gothic" panose="020B0502020202020204" pitchFamily="34" charset="0"/>
              </a:rPr>
              <a:t>Le fait que le chef de ménage soit une femme baisse la probabilité du ménage de se raccorder au réseau électrique ;</a:t>
            </a:r>
          </a:p>
          <a:p>
            <a:pPr marL="285750" lvl="0" indent="-285750" algn="just">
              <a:lnSpc>
                <a:spcPct val="150000"/>
              </a:lnSpc>
              <a:buFont typeface="Arial" panose="020B0604020202020204" pitchFamily="34" charset="0"/>
              <a:buChar char="•"/>
            </a:pPr>
            <a:r>
              <a:rPr lang="fr-FR" sz="1800" dirty="0">
                <a:solidFill>
                  <a:schemeClr val="tx1">
                    <a:lumMod val="75000"/>
                    <a:lumOff val="25000"/>
                  </a:schemeClr>
                </a:solidFill>
                <a:latin typeface="Century Gothic" panose="020B0502020202020204" pitchFamily="34" charset="0"/>
              </a:rPr>
              <a:t>Le fait que le chef de ménage ait été scolarisé ou ait au moins fait le « Daara » augmente la probabilité de se raccorder au réseau électrique.</a:t>
            </a:r>
          </a:p>
          <a:p>
            <a:pPr marL="285750" lvl="0" indent="-285750" algn="just">
              <a:lnSpc>
                <a:spcPct val="150000"/>
              </a:lnSpc>
              <a:buFont typeface="Arial" panose="020B0604020202020204" pitchFamily="34" charset="0"/>
              <a:buChar char="•"/>
            </a:pPr>
            <a:endParaRPr lang="fr-SN" sz="1800" dirty="0">
              <a:solidFill>
                <a:schemeClr val="tx1">
                  <a:lumMod val="75000"/>
                  <a:lumOff val="25000"/>
                </a:schemeClr>
              </a:solidFill>
              <a:latin typeface="Century Gothic" panose="020B0502020202020204" pitchFamily="34" charset="0"/>
            </a:endParaRPr>
          </a:p>
        </p:txBody>
      </p:sp>
      <p:sp>
        <p:nvSpPr>
          <p:cNvPr id="7" name="ZoneTexte 6">
            <a:extLst>
              <a:ext uri="{FF2B5EF4-FFF2-40B4-BE49-F238E27FC236}">
                <a16:creationId xmlns:a16="http://schemas.microsoft.com/office/drawing/2014/main" id="{D03C77F3-C8CE-4BDE-B0CD-9E40626A7038}"/>
              </a:ext>
            </a:extLst>
          </p:cNvPr>
          <p:cNvSpPr txBox="1"/>
          <p:nvPr/>
        </p:nvSpPr>
        <p:spPr>
          <a:xfrm>
            <a:off x="5816338" y="6298568"/>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16</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84585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act-check : Le taux d'électrification rurale au Sénégal est-il réellement  de 55% ? - Innovafrika">
            <a:extLst>
              <a:ext uri="{FF2B5EF4-FFF2-40B4-BE49-F238E27FC236}">
                <a16:creationId xmlns:a16="http://schemas.microsoft.com/office/drawing/2014/main" id="{1CFDC89C-0553-4808-9371-A6CEF6D6B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9F18DE-E263-4B8A-BFA3-EA7850DBDE4A}"/>
              </a:ext>
            </a:extLst>
          </p:cNvPr>
          <p:cNvSpPr/>
          <p:nvPr/>
        </p:nvSpPr>
        <p:spPr>
          <a:xfrm>
            <a:off x="0" y="3113201"/>
            <a:ext cx="12192000" cy="151503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4" name="Google Shape;113;p2">
            <a:extLst>
              <a:ext uri="{FF2B5EF4-FFF2-40B4-BE49-F238E27FC236}">
                <a16:creationId xmlns:a16="http://schemas.microsoft.com/office/drawing/2014/main" id="{0998B966-CAC2-4BE4-838B-DBBE12E4D806}"/>
              </a:ext>
            </a:extLst>
          </p:cNvPr>
          <p:cNvSpPr txBox="1"/>
          <p:nvPr/>
        </p:nvSpPr>
        <p:spPr>
          <a:xfrm>
            <a:off x="716240" y="3316743"/>
            <a:ext cx="10759516" cy="1107955"/>
          </a:xfrm>
          <a:prstGeom prst="rect">
            <a:avLst/>
          </a:prstGeom>
          <a:noFill/>
          <a:ln>
            <a:noFill/>
          </a:ln>
        </p:spPr>
        <p:txBody>
          <a:bodyPr spcFirstLastPara="1" wrap="square" lIns="108000" tIns="45700" rIns="108000" bIns="45700" anchor="ctr" anchorCtr="0">
            <a:spAutoFit/>
          </a:bodyPr>
          <a:lstStyle/>
          <a:p>
            <a:pPr>
              <a:lnSpc>
                <a:spcPct val="150000"/>
              </a:lnSpc>
            </a:pPr>
            <a:r>
              <a:rPr lang="fr-FR" sz="4400" dirty="0">
                <a:solidFill>
                  <a:schemeClr val="bg1"/>
                </a:solidFill>
                <a:latin typeface="Impact" panose="020B0806030902050204" pitchFamily="34" charset="0"/>
                <a:ea typeface="Twentieth Century"/>
                <a:cs typeface="Arial" panose="020B0604020202020204" pitchFamily="34" charset="0"/>
                <a:sym typeface="Twentieth Century"/>
              </a:rPr>
              <a:t>4 – Effets de l’accès à l’électricité</a:t>
            </a:r>
          </a:p>
        </p:txBody>
      </p:sp>
      <p:sp>
        <p:nvSpPr>
          <p:cNvPr id="5" name="ZoneTexte 4">
            <a:extLst>
              <a:ext uri="{FF2B5EF4-FFF2-40B4-BE49-F238E27FC236}">
                <a16:creationId xmlns:a16="http://schemas.microsoft.com/office/drawing/2014/main" id="{AD1EA0D5-DEA6-4A18-BEC7-7CE7C7D53004}"/>
              </a:ext>
            </a:extLst>
          </p:cNvPr>
          <p:cNvSpPr txBox="1"/>
          <p:nvPr/>
        </p:nvSpPr>
        <p:spPr>
          <a:xfrm>
            <a:off x="5379561" y="6451939"/>
            <a:ext cx="716437" cy="338554"/>
          </a:xfrm>
          <a:prstGeom prst="rect">
            <a:avLst/>
          </a:prstGeom>
          <a:solidFill>
            <a:schemeClr val="tx1"/>
          </a:solidFill>
        </p:spPr>
        <p:txBody>
          <a:bodyPr wrap="square" rtlCol="0">
            <a:spAutoFit/>
          </a:bodyPr>
          <a:lstStyle/>
          <a:p>
            <a:pPr algn="ctr"/>
            <a:r>
              <a:rPr lang="fr-FR" sz="1600" b="1" dirty="0">
                <a:solidFill>
                  <a:schemeClr val="bg1"/>
                </a:solidFill>
                <a:latin typeface="Arial Narrow" panose="020B0606020202030204" pitchFamily="34" charset="0"/>
              </a:rPr>
              <a:t>17</a:t>
            </a:r>
            <a:endParaRPr lang="fr-SN" sz="1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60152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364395" y="247827"/>
            <a:ext cx="9658707" cy="461624"/>
          </a:xfrm>
          <a:prstGeom prst="rect">
            <a:avLst/>
          </a:prstGeom>
          <a:noFill/>
          <a:ln>
            <a:noFill/>
          </a:ln>
        </p:spPr>
        <p:txBody>
          <a:bodyPr spcFirstLastPara="1" wrap="square" lIns="91425" tIns="45700" rIns="91425" bIns="45700" anchor="ctr" anchorCtr="0">
            <a:spAutoFit/>
          </a:bodyPr>
          <a:lstStyle/>
          <a:p>
            <a:r>
              <a:rPr lang="fr-FR" altLang="fr-FR" sz="2400" dirty="0">
                <a:solidFill>
                  <a:schemeClr val="tx1"/>
                </a:solidFill>
              </a:rPr>
              <a:t>4.1. Conditions de vie des ménages</a:t>
            </a:r>
          </a:p>
        </p:txBody>
      </p:sp>
      <p:graphicFrame>
        <p:nvGraphicFramePr>
          <p:cNvPr id="6" name="Espace réservé du contenu 3">
            <a:extLst>
              <a:ext uri="{FF2B5EF4-FFF2-40B4-BE49-F238E27FC236}">
                <a16:creationId xmlns:a16="http://schemas.microsoft.com/office/drawing/2014/main" id="{CBEFF388-113A-4642-BD8C-A1A5CD7E9419}"/>
              </a:ext>
            </a:extLst>
          </p:cNvPr>
          <p:cNvGraphicFramePr>
            <a:graphicFrameLocks/>
          </p:cNvGraphicFramePr>
          <p:nvPr>
            <p:extLst>
              <p:ext uri="{D42A27DB-BD31-4B8C-83A1-F6EECF244321}">
                <p14:modId xmlns:p14="http://schemas.microsoft.com/office/powerpoint/2010/main" val="3814729778"/>
              </p:ext>
            </p:extLst>
          </p:nvPr>
        </p:nvGraphicFramePr>
        <p:xfrm>
          <a:off x="2210584" y="1795804"/>
          <a:ext cx="8512405" cy="4268035"/>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a:extLst>
              <a:ext uri="{FF2B5EF4-FFF2-40B4-BE49-F238E27FC236}">
                <a16:creationId xmlns:a16="http://schemas.microsoft.com/office/drawing/2014/main" id="{123E1EB7-D653-4BAB-B608-057C801439EF}"/>
              </a:ext>
            </a:extLst>
          </p:cNvPr>
          <p:cNvSpPr txBox="1"/>
          <p:nvPr/>
        </p:nvSpPr>
        <p:spPr>
          <a:xfrm>
            <a:off x="1668544" y="1380976"/>
            <a:ext cx="4798243" cy="307777"/>
          </a:xfrm>
          <a:prstGeom prst="rect">
            <a:avLst/>
          </a:prstGeom>
          <a:noFill/>
        </p:spPr>
        <p:txBody>
          <a:bodyPr wrap="square" rtlCol="0">
            <a:spAutoFit/>
          </a:bodyPr>
          <a:lstStyle/>
          <a:p>
            <a:r>
              <a:rPr lang="fr-SN" dirty="0"/>
              <a:t>Figure : </a:t>
            </a:r>
            <a:r>
              <a:rPr lang="fr-FR" dirty="0"/>
              <a:t>Conditions de vie au sein des ménages </a:t>
            </a:r>
            <a:endParaRPr lang="fr-SN" dirty="0"/>
          </a:p>
        </p:txBody>
      </p:sp>
      <p:sp>
        <p:nvSpPr>
          <p:cNvPr id="7" name="ZoneTexte 6">
            <a:extLst>
              <a:ext uri="{FF2B5EF4-FFF2-40B4-BE49-F238E27FC236}">
                <a16:creationId xmlns:a16="http://schemas.microsoft.com/office/drawing/2014/main" id="{7CC6D8E1-64C2-4F50-B413-0377852C0B41}"/>
              </a:ext>
            </a:extLst>
          </p:cNvPr>
          <p:cNvSpPr txBox="1"/>
          <p:nvPr/>
        </p:nvSpPr>
        <p:spPr>
          <a:xfrm>
            <a:off x="6095999" y="6440896"/>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18</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88023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823007D2-26BF-4121-89C4-1DD2E8338BC8}"/>
              </a:ext>
            </a:extLst>
          </p:cNvPr>
          <p:cNvSpPr/>
          <p:nvPr/>
        </p:nvSpPr>
        <p:spPr>
          <a:xfrm>
            <a:off x="608722" y="2159556"/>
            <a:ext cx="631151" cy="631151"/>
          </a:xfrm>
          <a:prstGeom prst="ellipse">
            <a:avLst/>
          </a:prstGeom>
          <a:solidFill>
            <a:srgbClr val="8C6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3CEDFACF-9355-4368-8AB7-341C45EC04DC}"/>
              </a:ext>
            </a:extLst>
          </p:cNvPr>
          <p:cNvSpPr/>
          <p:nvPr/>
        </p:nvSpPr>
        <p:spPr>
          <a:xfrm>
            <a:off x="605637" y="1386053"/>
            <a:ext cx="631151" cy="631151"/>
          </a:xfrm>
          <a:prstGeom prst="ellipse">
            <a:avLst/>
          </a:prstGeom>
          <a:solidFill>
            <a:srgbClr val="8C6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77A64C14-736C-4A16-8C51-37B3CC113599}"/>
              </a:ext>
            </a:extLst>
          </p:cNvPr>
          <p:cNvSpPr/>
          <p:nvPr/>
        </p:nvSpPr>
        <p:spPr>
          <a:xfrm>
            <a:off x="602696" y="3980487"/>
            <a:ext cx="631151" cy="631151"/>
          </a:xfrm>
          <a:prstGeom prst="ellipse">
            <a:avLst/>
          </a:prstGeom>
          <a:solidFill>
            <a:srgbClr val="8C6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DA99E668-DD8A-4CE8-A341-42D9CA7A195B}"/>
              </a:ext>
            </a:extLst>
          </p:cNvPr>
          <p:cNvSpPr/>
          <p:nvPr/>
        </p:nvSpPr>
        <p:spPr>
          <a:xfrm>
            <a:off x="605637" y="3174933"/>
            <a:ext cx="631151" cy="631151"/>
          </a:xfrm>
          <a:prstGeom prst="ellipse">
            <a:avLst/>
          </a:prstGeom>
          <a:solidFill>
            <a:srgbClr val="8C6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A5C837E9-89EC-4D4B-B42A-C50C2801A5CB}"/>
              </a:ext>
            </a:extLst>
          </p:cNvPr>
          <p:cNvSpPr/>
          <p:nvPr/>
        </p:nvSpPr>
        <p:spPr>
          <a:xfrm>
            <a:off x="617786" y="4995062"/>
            <a:ext cx="631151" cy="631151"/>
          </a:xfrm>
          <a:prstGeom prst="ellipse">
            <a:avLst/>
          </a:prstGeom>
          <a:solidFill>
            <a:srgbClr val="8C6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Délai 3">
            <a:extLst>
              <a:ext uri="{FF2B5EF4-FFF2-40B4-BE49-F238E27FC236}">
                <a16:creationId xmlns:a16="http://schemas.microsoft.com/office/drawing/2014/main" id="{CD3C25C6-12F6-433C-BE6D-292F52439D01}"/>
              </a:ext>
            </a:extLst>
          </p:cNvPr>
          <p:cNvSpPr/>
          <p:nvPr/>
        </p:nvSpPr>
        <p:spPr>
          <a:xfrm rot="10800000" flipV="1">
            <a:off x="8426823" y="206188"/>
            <a:ext cx="3765172" cy="6698875"/>
          </a:xfrm>
          <a:prstGeom prst="flowChartDelay">
            <a:avLst/>
          </a:prstGeom>
          <a:gradFill flip="none" rotWithShape="1">
            <a:gsLst>
              <a:gs pos="0">
                <a:srgbClr val="B28802">
                  <a:shade val="30000"/>
                  <a:satMod val="115000"/>
                </a:srgbClr>
              </a:gs>
              <a:gs pos="50000">
                <a:srgbClr val="B28802">
                  <a:shade val="67500"/>
                  <a:satMod val="115000"/>
                </a:srgbClr>
              </a:gs>
              <a:gs pos="100000">
                <a:srgbClr val="B28802">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pic>
        <p:nvPicPr>
          <p:cNvPr id="2" name="Picture 2">
            <a:extLst>
              <a:ext uri="{FF2B5EF4-FFF2-40B4-BE49-F238E27FC236}">
                <a16:creationId xmlns:a16="http://schemas.microsoft.com/office/drawing/2014/main" id="{0F3AF98A-5955-43DC-B6C8-1CFB68D33A86}"/>
              </a:ext>
            </a:extLst>
          </p:cNvPr>
          <p:cNvPicPr>
            <a:picLocks noChangeAspect="1" noChangeArrowheads="1"/>
          </p:cNvPicPr>
          <p:nvPr/>
        </p:nvPicPr>
        <p:blipFill>
          <a:blip r:embed="rId2">
            <a:alphaModFix amt="20000"/>
          </a:blip>
          <a:srcRect/>
          <a:stretch/>
        </p:blipFill>
        <p:spPr bwMode="auto">
          <a:xfrm>
            <a:off x="1" y="-94268"/>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1B9BCFD-E404-4303-8850-1FBDC4AAB99C}"/>
              </a:ext>
            </a:extLst>
          </p:cNvPr>
          <p:cNvSpPr/>
          <p:nvPr/>
        </p:nvSpPr>
        <p:spPr>
          <a:xfrm>
            <a:off x="0" y="215023"/>
            <a:ext cx="5162550" cy="4924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Google Shape;111;p2">
            <a:extLst>
              <a:ext uri="{FF2B5EF4-FFF2-40B4-BE49-F238E27FC236}">
                <a16:creationId xmlns:a16="http://schemas.microsoft.com/office/drawing/2014/main" id="{B8B8C35C-209A-445D-9F76-F8562B19CD73}"/>
              </a:ext>
            </a:extLst>
          </p:cNvPr>
          <p:cNvSpPr txBox="1"/>
          <p:nvPr/>
        </p:nvSpPr>
        <p:spPr>
          <a:xfrm>
            <a:off x="185980" y="254145"/>
            <a:ext cx="5081345"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fr-FR" sz="2400" dirty="0">
                <a:solidFill>
                  <a:schemeClr val="tx1"/>
                </a:solidFill>
                <a:latin typeface="+mn-lt"/>
                <a:ea typeface="Twentieth Century"/>
                <a:cs typeface="Arial" panose="020B0604020202020204" pitchFamily="34" charset="0"/>
                <a:sym typeface="Twentieth Century"/>
              </a:rPr>
              <a:t>PLAN DE LA PRÉSENTATION</a:t>
            </a:r>
            <a:endParaRPr sz="2400" dirty="0">
              <a:solidFill>
                <a:schemeClr val="tx1"/>
              </a:solidFill>
              <a:latin typeface="+mn-lt"/>
              <a:cs typeface="Arial" panose="020B0604020202020204" pitchFamily="34" charset="0"/>
              <a:sym typeface="Arial"/>
            </a:endParaRPr>
          </a:p>
        </p:txBody>
      </p:sp>
      <p:sp>
        <p:nvSpPr>
          <p:cNvPr id="7" name="Google Shape;113;p2">
            <a:extLst>
              <a:ext uri="{FF2B5EF4-FFF2-40B4-BE49-F238E27FC236}">
                <a16:creationId xmlns:a16="http://schemas.microsoft.com/office/drawing/2014/main" id="{C7E62F83-97F2-4959-8019-D82FB33309BF}"/>
              </a:ext>
            </a:extLst>
          </p:cNvPr>
          <p:cNvSpPr txBox="1"/>
          <p:nvPr/>
        </p:nvSpPr>
        <p:spPr>
          <a:xfrm>
            <a:off x="748666" y="1259148"/>
            <a:ext cx="6445820" cy="4462720"/>
          </a:xfrm>
          <a:prstGeom prst="rect">
            <a:avLst/>
          </a:prstGeom>
          <a:noFill/>
          <a:extLst>
            <a:ext uri="{909E8E84-426E-40DD-AFC4-6F175D3DCCD1}">
              <a14:hiddenFill xmlns:a14="http://schemas.microsoft.com/office/drawing/2010/main">
                <a:solidFill>
                  <a:srgbClr val="FFFFFF"/>
                </a:solidFill>
              </a14:hiddenFill>
            </a:ext>
          </a:extLst>
        </p:spPr>
        <p:txBody>
          <a:bodyPr spcFirstLastPara="1" wrap="square" lIns="108000" tIns="45700" rIns="108000" bIns="45700" anchor="ctr" anchorCtr="0">
            <a:spAutoFit/>
          </a:bodyPr>
          <a:lstStyle/>
          <a:p>
            <a:pPr lvl="0"/>
            <a:r>
              <a:rPr lang="fr-FR" sz="2500" dirty="0">
                <a:solidFill>
                  <a:schemeClr val="bg1">
                    <a:lumMod val="65000"/>
                  </a:schemeClr>
                </a:solidFill>
                <a:latin typeface="Impact" panose="020B0806030902050204" pitchFamily="34" charset="0"/>
                <a:ea typeface="Twentieth Century"/>
                <a:cs typeface="Arial" panose="020B0604020202020204" pitchFamily="34" charset="0"/>
                <a:sym typeface="Twentieth Century"/>
              </a:rPr>
              <a:t>1	</a:t>
            </a:r>
            <a:r>
              <a:rPr lang="fr-FR" sz="2200" dirty="0">
                <a:solidFill>
                  <a:schemeClr val="bg1">
                    <a:lumMod val="65000"/>
                  </a:schemeClr>
                </a:solidFill>
                <a:latin typeface="Impact" panose="020B0806030902050204" pitchFamily="34" charset="0"/>
                <a:ea typeface="Twentieth Century"/>
                <a:cs typeface="Arial" panose="020B0604020202020204" pitchFamily="34" charset="0"/>
                <a:sym typeface="Twentieth Century"/>
              </a:rPr>
              <a:t>Introduction</a:t>
            </a:r>
            <a:endParaRPr lang="fr-FR" sz="800" dirty="0">
              <a:solidFill>
                <a:schemeClr val="bg1">
                  <a:lumMod val="65000"/>
                </a:schemeClr>
              </a:solidFill>
              <a:latin typeface="Impact" panose="020B0806030902050204" pitchFamily="34" charset="0"/>
              <a:ea typeface="Twentieth Century"/>
              <a:cs typeface="Arial" panose="020B0604020202020204" pitchFamily="34" charset="0"/>
              <a:sym typeface="Twentieth Century"/>
            </a:endParaRPr>
          </a:p>
          <a:p>
            <a:pPr lvl="0">
              <a:lnSpc>
                <a:spcPct val="150000"/>
              </a:lnSpc>
            </a:pPr>
            <a:endParaRPr lang="fr-FR" sz="600" dirty="0">
              <a:solidFill>
                <a:schemeClr val="bg1">
                  <a:lumMod val="65000"/>
                </a:schemeClr>
              </a:solidFill>
              <a:latin typeface="Impact" panose="020B0806030902050204" pitchFamily="34" charset="0"/>
              <a:ea typeface="Twentieth Century"/>
              <a:cs typeface="Arial" panose="020B0604020202020204" pitchFamily="34" charset="0"/>
              <a:sym typeface="Twentieth Century"/>
            </a:endParaRPr>
          </a:p>
          <a:p>
            <a:pPr lvl="0">
              <a:lnSpc>
                <a:spcPct val="150000"/>
              </a:lnSpc>
            </a:pPr>
            <a:endParaRPr lang="fr-FR" sz="1200" dirty="0">
              <a:solidFill>
                <a:schemeClr val="bg1">
                  <a:lumMod val="65000"/>
                </a:schemeClr>
              </a:solidFill>
              <a:latin typeface="Impact" panose="020B0806030902050204" pitchFamily="34" charset="0"/>
              <a:ea typeface="Twentieth Century"/>
              <a:cs typeface="Arial" panose="020B0604020202020204" pitchFamily="34" charset="0"/>
              <a:sym typeface="Twentieth Century"/>
            </a:endParaRPr>
          </a:p>
          <a:p>
            <a:pPr marL="898525" indent="-898525"/>
            <a:r>
              <a:rPr lang="fr-FR" sz="2500" dirty="0">
                <a:solidFill>
                  <a:schemeClr val="bg1">
                    <a:lumMod val="65000"/>
                  </a:schemeClr>
                </a:solidFill>
                <a:latin typeface="Impact" panose="020B0806030902050204" pitchFamily="34" charset="0"/>
                <a:ea typeface="Twentieth Century"/>
                <a:cs typeface="Arial" panose="020B0604020202020204" pitchFamily="34" charset="0"/>
                <a:sym typeface="Twentieth Century"/>
              </a:rPr>
              <a:t>2	</a:t>
            </a:r>
            <a:r>
              <a:rPr lang="fr-FR" sz="2200" dirty="0">
                <a:solidFill>
                  <a:schemeClr val="bg1">
                    <a:lumMod val="65000"/>
                  </a:schemeClr>
                </a:solidFill>
                <a:latin typeface="Impact" panose="020B0806030902050204" pitchFamily="34" charset="0"/>
                <a:ea typeface="Twentieth Century"/>
                <a:cs typeface="Arial" panose="020B0604020202020204" pitchFamily="34" charset="0"/>
                <a:sym typeface="Twentieth Century"/>
              </a:rPr>
              <a:t>Méthodologie de l’étude et présentation de l’échantillon</a:t>
            </a:r>
          </a:p>
          <a:p>
            <a:pPr marL="898525" indent="-898525"/>
            <a:endParaRPr lang="fr-FR" sz="2200" dirty="0">
              <a:solidFill>
                <a:schemeClr val="bg1">
                  <a:lumMod val="65000"/>
                </a:schemeClr>
              </a:solidFill>
              <a:latin typeface="Impact" panose="020B0806030902050204" pitchFamily="34" charset="0"/>
              <a:ea typeface="Twentieth Century"/>
              <a:cs typeface="Arial" panose="020B0604020202020204" pitchFamily="34" charset="0"/>
              <a:sym typeface="Twentieth Century"/>
            </a:endParaRPr>
          </a:p>
          <a:p>
            <a:pPr lvl="0">
              <a:lnSpc>
                <a:spcPct val="150000"/>
              </a:lnSpc>
            </a:pPr>
            <a:endParaRPr lang="fr-FR" sz="1000" dirty="0">
              <a:solidFill>
                <a:schemeClr val="bg1">
                  <a:lumMod val="65000"/>
                </a:schemeClr>
              </a:solidFill>
              <a:latin typeface="Impact" panose="020B0806030902050204" pitchFamily="34" charset="0"/>
              <a:ea typeface="Twentieth Century"/>
              <a:cs typeface="Arial" panose="020B0604020202020204" pitchFamily="34" charset="0"/>
              <a:sym typeface="Twentieth Century"/>
            </a:endParaRPr>
          </a:p>
          <a:p>
            <a:pPr lvl="0"/>
            <a:r>
              <a:rPr lang="fr-FR" sz="2500" dirty="0">
                <a:solidFill>
                  <a:schemeClr val="bg1">
                    <a:lumMod val="65000"/>
                  </a:schemeClr>
                </a:solidFill>
                <a:latin typeface="Impact" panose="020B0806030902050204" pitchFamily="34" charset="0"/>
                <a:ea typeface="Twentieth Century"/>
                <a:cs typeface="Arial" panose="020B0604020202020204" pitchFamily="34" charset="0"/>
              </a:rPr>
              <a:t>3</a:t>
            </a:r>
            <a:r>
              <a:rPr lang="fr-FR" sz="3000" dirty="0">
                <a:solidFill>
                  <a:schemeClr val="bg1">
                    <a:lumMod val="65000"/>
                  </a:schemeClr>
                </a:solidFill>
                <a:latin typeface="Impact" panose="020B0806030902050204" pitchFamily="34" charset="0"/>
                <a:ea typeface="Twentieth Century"/>
                <a:cs typeface="Arial" panose="020B0604020202020204" pitchFamily="34" charset="0"/>
              </a:rPr>
              <a:t> 	</a:t>
            </a:r>
            <a:r>
              <a:rPr lang="fr-FR" sz="2200" dirty="0">
                <a:solidFill>
                  <a:schemeClr val="bg1">
                    <a:lumMod val="65000"/>
                  </a:schemeClr>
                </a:solidFill>
                <a:latin typeface="Impact" panose="020B0806030902050204" pitchFamily="34" charset="0"/>
                <a:ea typeface="Twentieth Century"/>
                <a:cs typeface="Arial" panose="020B0604020202020204" pitchFamily="34" charset="0"/>
              </a:rPr>
              <a:t>Les déterminants du raccordement</a:t>
            </a:r>
          </a:p>
          <a:p>
            <a:pPr lvl="0"/>
            <a:endParaRPr lang="fr-FR" sz="2000" dirty="0">
              <a:solidFill>
                <a:schemeClr val="bg1">
                  <a:lumMod val="65000"/>
                </a:schemeClr>
              </a:solidFill>
              <a:latin typeface="Impact" panose="020B0806030902050204" pitchFamily="34" charset="0"/>
              <a:ea typeface="Twentieth Century"/>
              <a:cs typeface="Arial" panose="020B0604020202020204" pitchFamily="34" charset="0"/>
            </a:endParaRPr>
          </a:p>
          <a:p>
            <a:pPr lvl="0"/>
            <a:endParaRPr lang="fr-FR" sz="600" dirty="0">
              <a:solidFill>
                <a:schemeClr val="bg1">
                  <a:lumMod val="65000"/>
                </a:schemeClr>
              </a:solidFill>
              <a:latin typeface="Impact" panose="020B0806030902050204" pitchFamily="34" charset="0"/>
              <a:ea typeface="Twentieth Century"/>
              <a:cs typeface="Arial" panose="020B0604020202020204" pitchFamily="34" charset="0"/>
            </a:endParaRPr>
          </a:p>
          <a:p>
            <a:r>
              <a:rPr lang="fr-FR" sz="2400" dirty="0">
                <a:solidFill>
                  <a:schemeClr val="bg1">
                    <a:lumMod val="65000"/>
                  </a:schemeClr>
                </a:solidFill>
                <a:latin typeface="Impact" panose="020B0806030902050204" pitchFamily="34" charset="0"/>
                <a:ea typeface="Twentieth Century"/>
                <a:cs typeface="Arial" panose="020B0604020202020204" pitchFamily="34" charset="0"/>
              </a:rPr>
              <a:t>4 	</a:t>
            </a:r>
            <a:r>
              <a:rPr lang="fr-FR" sz="2200" dirty="0">
                <a:solidFill>
                  <a:schemeClr val="bg1">
                    <a:lumMod val="65000"/>
                  </a:schemeClr>
                </a:solidFill>
                <a:latin typeface="Impact" panose="020B0806030902050204" pitchFamily="34" charset="0"/>
                <a:ea typeface="Twentieth Century"/>
                <a:cs typeface="Arial" panose="020B0604020202020204" pitchFamily="34" charset="0"/>
              </a:rPr>
              <a:t>Effets de l’accès à l’électricité</a:t>
            </a:r>
          </a:p>
          <a:p>
            <a:endParaRPr lang="fr-FR" sz="2200" dirty="0">
              <a:solidFill>
                <a:schemeClr val="bg1">
                  <a:lumMod val="65000"/>
                </a:schemeClr>
              </a:solidFill>
              <a:latin typeface="Impact" panose="020B0806030902050204" pitchFamily="34" charset="0"/>
              <a:ea typeface="Twentieth Century"/>
              <a:cs typeface="Arial" panose="020B0604020202020204" pitchFamily="34" charset="0"/>
            </a:endParaRPr>
          </a:p>
          <a:p>
            <a:pPr marL="457200" indent="-457200">
              <a:buAutoNum type="arabicPlain" startAt="4"/>
            </a:pPr>
            <a:endParaRPr lang="fr-FR" sz="2200" dirty="0">
              <a:solidFill>
                <a:schemeClr val="bg1">
                  <a:lumMod val="65000"/>
                </a:schemeClr>
              </a:solidFill>
              <a:latin typeface="Impact" panose="020B0806030902050204" pitchFamily="34" charset="0"/>
              <a:ea typeface="Twentieth Century"/>
              <a:cs typeface="Arial" panose="020B0604020202020204" pitchFamily="34" charset="0"/>
            </a:endParaRPr>
          </a:p>
          <a:p>
            <a:r>
              <a:rPr lang="fr-FR" sz="2400" dirty="0">
                <a:solidFill>
                  <a:schemeClr val="bg1">
                    <a:lumMod val="65000"/>
                  </a:schemeClr>
                </a:solidFill>
                <a:latin typeface="Impact" panose="020B0806030902050204" pitchFamily="34" charset="0"/>
                <a:ea typeface="Twentieth Century"/>
                <a:cs typeface="Arial" panose="020B0604020202020204" pitchFamily="34" charset="0"/>
              </a:rPr>
              <a:t>5</a:t>
            </a:r>
            <a:r>
              <a:rPr lang="fr-FR" sz="2000" dirty="0">
                <a:solidFill>
                  <a:schemeClr val="bg1">
                    <a:lumMod val="65000"/>
                  </a:schemeClr>
                </a:solidFill>
                <a:latin typeface="Impact" panose="020B0806030902050204" pitchFamily="34" charset="0"/>
                <a:ea typeface="Twentieth Century"/>
                <a:cs typeface="Arial" panose="020B0604020202020204" pitchFamily="34" charset="0"/>
              </a:rPr>
              <a:t> 	</a:t>
            </a:r>
            <a:r>
              <a:rPr lang="fr-FR" sz="2200" dirty="0">
                <a:solidFill>
                  <a:schemeClr val="bg1">
                    <a:lumMod val="65000"/>
                  </a:schemeClr>
                </a:solidFill>
                <a:latin typeface="Impact" panose="020B0806030902050204" pitchFamily="34" charset="0"/>
                <a:ea typeface="Twentieth Century"/>
                <a:cs typeface="Arial" panose="020B0604020202020204" pitchFamily="34" charset="0"/>
              </a:rPr>
              <a:t>Conclusion et recommandations</a:t>
            </a:r>
          </a:p>
        </p:txBody>
      </p:sp>
      <p:sp>
        <p:nvSpPr>
          <p:cNvPr id="15" name="Organigramme : Délai 14">
            <a:extLst>
              <a:ext uri="{FF2B5EF4-FFF2-40B4-BE49-F238E27FC236}">
                <a16:creationId xmlns:a16="http://schemas.microsoft.com/office/drawing/2014/main" id="{9398BA61-5BF0-46B5-84C6-6A6A6365F472}"/>
              </a:ext>
            </a:extLst>
          </p:cNvPr>
          <p:cNvSpPr/>
          <p:nvPr/>
        </p:nvSpPr>
        <p:spPr>
          <a:xfrm rot="10800000" flipV="1">
            <a:off x="8543365" y="304800"/>
            <a:ext cx="3648632" cy="6600263"/>
          </a:xfrm>
          <a:prstGeom prst="flowChartDelay">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4" name="ZoneTexte 13">
            <a:extLst>
              <a:ext uri="{FF2B5EF4-FFF2-40B4-BE49-F238E27FC236}">
                <a16:creationId xmlns:a16="http://schemas.microsoft.com/office/drawing/2014/main" id="{3A4EB5FB-97F6-480B-9D72-48BDE6DC5B8A}"/>
              </a:ext>
            </a:extLst>
          </p:cNvPr>
          <p:cNvSpPr txBox="1"/>
          <p:nvPr/>
        </p:nvSpPr>
        <p:spPr>
          <a:xfrm>
            <a:off x="5552388" y="6014301"/>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1</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956895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50120" y="293973"/>
            <a:ext cx="9658707" cy="892512"/>
          </a:xfrm>
          <a:prstGeom prst="rect">
            <a:avLst/>
          </a:prstGeom>
          <a:noFill/>
          <a:ln>
            <a:noFill/>
          </a:ln>
        </p:spPr>
        <p:txBody>
          <a:bodyPr spcFirstLastPara="1" wrap="square" lIns="91425" tIns="45700" rIns="91425" bIns="45700" anchor="ctr" anchorCtr="0">
            <a:spAutoFit/>
          </a:bodyPr>
          <a:lstStyle/>
          <a:p>
            <a:r>
              <a:rPr lang="fr-FR" altLang="fr-FR" sz="2400" dirty="0">
                <a:solidFill>
                  <a:schemeClr val="tx1"/>
                </a:solidFill>
              </a:rPr>
              <a:t>4.2. Sécurité</a:t>
            </a:r>
          </a:p>
          <a:p>
            <a:pPr lvl="0"/>
            <a:endParaRPr lang="fr-FR" sz="2800" dirty="0">
              <a:solidFill>
                <a:schemeClr val="bg1"/>
              </a:solidFill>
              <a:latin typeface="Impact" panose="020B0806030902050204" pitchFamily="34" charset="0"/>
              <a:cs typeface="Arial" panose="020B0604020202020204" pitchFamily="34" charset="0"/>
              <a:sym typeface="Arial"/>
            </a:endParaRPr>
          </a:p>
        </p:txBody>
      </p:sp>
      <p:graphicFrame>
        <p:nvGraphicFramePr>
          <p:cNvPr id="8" name="Graphique 7">
            <a:extLst>
              <a:ext uri="{FF2B5EF4-FFF2-40B4-BE49-F238E27FC236}">
                <a16:creationId xmlns:a16="http://schemas.microsoft.com/office/drawing/2014/main" id="{21503671-64F1-4356-B1CE-8C726A4D2D71}"/>
              </a:ext>
            </a:extLst>
          </p:cNvPr>
          <p:cNvGraphicFramePr/>
          <p:nvPr>
            <p:extLst>
              <p:ext uri="{D42A27DB-BD31-4B8C-83A1-F6EECF244321}">
                <p14:modId xmlns:p14="http://schemas.microsoft.com/office/powerpoint/2010/main" val="2018698482"/>
              </p:ext>
            </p:extLst>
          </p:nvPr>
        </p:nvGraphicFramePr>
        <p:xfrm>
          <a:off x="928539" y="1762812"/>
          <a:ext cx="10440185" cy="4341044"/>
        </p:xfrm>
        <a:graphic>
          <a:graphicData uri="http://schemas.openxmlformats.org/drawingml/2006/chart">
            <c:chart xmlns:c="http://schemas.openxmlformats.org/drawingml/2006/chart" xmlns:r="http://schemas.openxmlformats.org/officeDocument/2006/relationships" r:id="rId4"/>
          </a:graphicData>
        </a:graphic>
      </p:graphicFrame>
      <p:sp>
        <p:nvSpPr>
          <p:cNvPr id="5" name="ZoneTexte 4">
            <a:extLst>
              <a:ext uri="{FF2B5EF4-FFF2-40B4-BE49-F238E27FC236}">
                <a16:creationId xmlns:a16="http://schemas.microsoft.com/office/drawing/2014/main" id="{77D65DB0-50F4-4E8D-BB03-4882EB5BF1D2}"/>
              </a:ext>
            </a:extLst>
          </p:cNvPr>
          <p:cNvSpPr txBox="1"/>
          <p:nvPr/>
        </p:nvSpPr>
        <p:spPr>
          <a:xfrm>
            <a:off x="10652287" y="6288658"/>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19</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721381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50120" y="271273"/>
            <a:ext cx="9658707"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4.3. Education des enfants</a:t>
            </a:r>
            <a:endParaRPr lang="fr-FR" sz="2400" dirty="0">
              <a:solidFill>
                <a:schemeClr val="tx1"/>
              </a:solidFill>
              <a:latin typeface="+mn-lt"/>
              <a:cs typeface="Arial" panose="020B0604020202020204" pitchFamily="34" charset="0"/>
              <a:sym typeface="Arial"/>
            </a:endParaRPr>
          </a:p>
        </p:txBody>
      </p:sp>
      <p:sp>
        <p:nvSpPr>
          <p:cNvPr id="7" name="ZoneTexte 6">
            <a:extLst>
              <a:ext uri="{FF2B5EF4-FFF2-40B4-BE49-F238E27FC236}">
                <a16:creationId xmlns:a16="http://schemas.microsoft.com/office/drawing/2014/main" id="{683EF9F9-F558-448A-89EE-860C417307F7}"/>
              </a:ext>
            </a:extLst>
          </p:cNvPr>
          <p:cNvSpPr txBox="1"/>
          <p:nvPr/>
        </p:nvSpPr>
        <p:spPr>
          <a:xfrm>
            <a:off x="2732595" y="1540580"/>
            <a:ext cx="6096784" cy="338554"/>
          </a:xfrm>
          <a:prstGeom prst="rect">
            <a:avLst/>
          </a:prstGeom>
          <a:solidFill>
            <a:schemeClr val="accent5">
              <a:lumMod val="20000"/>
              <a:lumOff val="80000"/>
            </a:schemeClr>
          </a:solidFill>
        </p:spPr>
        <p:txBody>
          <a:bodyPr wrap="square">
            <a:spAutoFit/>
          </a:bodyPr>
          <a:lstStyle/>
          <a:p>
            <a:pPr marL="0" indent="0" algn="ctr">
              <a:buNone/>
            </a:pPr>
            <a:r>
              <a:rPr lang="fr-FR" sz="1600" b="1" i="1" u="sng" dirty="0">
                <a:highlight>
                  <a:srgbClr val="C0C0C0"/>
                </a:highlight>
              </a:rPr>
              <a:t>« </a:t>
            </a:r>
            <a:r>
              <a:rPr lang="fr-FR" sz="1600" b="1" i="1" u="sng" dirty="0" err="1">
                <a:highlight>
                  <a:srgbClr val="C0C0C0"/>
                </a:highlight>
              </a:rPr>
              <a:t>Awma</a:t>
            </a:r>
            <a:r>
              <a:rPr lang="fr-FR" sz="1600" b="1" i="1" u="sng" dirty="0">
                <a:highlight>
                  <a:srgbClr val="C0C0C0"/>
                </a:highlight>
              </a:rPr>
              <a:t> lampe </a:t>
            </a:r>
            <a:r>
              <a:rPr lang="fr-FR" sz="1600" b="1" i="1" u="sng" dirty="0" err="1">
                <a:highlight>
                  <a:srgbClr val="C0C0C0"/>
                </a:highlight>
              </a:rPr>
              <a:t>legui</a:t>
            </a:r>
            <a:r>
              <a:rPr lang="fr-FR" sz="1600" b="1" i="1" u="sng" dirty="0">
                <a:highlight>
                  <a:srgbClr val="C0C0C0"/>
                </a:highlight>
              </a:rPr>
              <a:t> </a:t>
            </a:r>
            <a:r>
              <a:rPr lang="fr-FR" sz="1600" b="1" i="1" u="sng" dirty="0" err="1">
                <a:highlight>
                  <a:srgbClr val="C0C0C0"/>
                </a:highlight>
              </a:rPr>
              <a:t>doula</a:t>
            </a:r>
            <a:r>
              <a:rPr lang="fr-FR" sz="1600" b="1" i="1" u="sng" dirty="0">
                <a:highlight>
                  <a:srgbClr val="C0C0C0"/>
                </a:highlight>
              </a:rPr>
              <a:t> </a:t>
            </a:r>
            <a:r>
              <a:rPr lang="fr-FR" sz="1600" b="1" i="1" u="sng" dirty="0" err="1">
                <a:highlight>
                  <a:srgbClr val="C0C0C0"/>
                </a:highlight>
              </a:rPr>
              <a:t>terer</a:t>
            </a:r>
            <a:r>
              <a:rPr lang="fr-FR" sz="1600" b="1" i="1" u="sng" dirty="0">
                <a:highlight>
                  <a:srgbClr val="C0C0C0"/>
                </a:highlight>
              </a:rPr>
              <a:t> </a:t>
            </a:r>
            <a:r>
              <a:rPr lang="fr-FR" sz="1600" b="1" i="1" u="sng" dirty="0" err="1">
                <a:highlight>
                  <a:srgbClr val="C0C0C0"/>
                </a:highlight>
              </a:rPr>
              <a:t>diangg</a:t>
            </a:r>
            <a:r>
              <a:rPr lang="fr-FR" sz="1600" b="1" i="1" u="sng" dirty="0">
                <a:highlight>
                  <a:srgbClr val="C0C0C0"/>
                </a:highlight>
              </a:rPr>
              <a:t> !! »</a:t>
            </a:r>
          </a:p>
        </p:txBody>
      </p:sp>
      <p:graphicFrame>
        <p:nvGraphicFramePr>
          <p:cNvPr id="10" name="Tableau 9">
            <a:extLst>
              <a:ext uri="{FF2B5EF4-FFF2-40B4-BE49-F238E27FC236}">
                <a16:creationId xmlns:a16="http://schemas.microsoft.com/office/drawing/2014/main" id="{A6A02682-529C-4A5F-8C49-8E80AF48BF12}"/>
              </a:ext>
            </a:extLst>
          </p:cNvPr>
          <p:cNvGraphicFramePr>
            <a:graphicFrameLocks noGrp="1"/>
          </p:cNvGraphicFramePr>
          <p:nvPr>
            <p:extLst>
              <p:ext uri="{D42A27DB-BD31-4B8C-83A1-F6EECF244321}">
                <p14:modId xmlns:p14="http://schemas.microsoft.com/office/powerpoint/2010/main" val="849745202"/>
              </p:ext>
            </p:extLst>
          </p:nvPr>
        </p:nvGraphicFramePr>
        <p:xfrm>
          <a:off x="2427402" y="2045651"/>
          <a:ext cx="7145517" cy="3902665"/>
        </p:xfrm>
        <a:graphic>
          <a:graphicData uri="http://schemas.openxmlformats.org/drawingml/2006/table">
            <a:tbl>
              <a:tblPr firstRow="1" firstCol="1" bandRow="1"/>
              <a:tblGrid>
                <a:gridCol w="2507531">
                  <a:extLst>
                    <a:ext uri="{9D8B030D-6E8A-4147-A177-3AD203B41FA5}">
                      <a16:colId xmlns:a16="http://schemas.microsoft.com/office/drawing/2014/main" val="3362523891"/>
                    </a:ext>
                  </a:extLst>
                </a:gridCol>
                <a:gridCol w="2175211">
                  <a:extLst>
                    <a:ext uri="{9D8B030D-6E8A-4147-A177-3AD203B41FA5}">
                      <a16:colId xmlns:a16="http://schemas.microsoft.com/office/drawing/2014/main" val="556115509"/>
                    </a:ext>
                  </a:extLst>
                </a:gridCol>
                <a:gridCol w="2462775">
                  <a:extLst>
                    <a:ext uri="{9D8B030D-6E8A-4147-A177-3AD203B41FA5}">
                      <a16:colId xmlns:a16="http://schemas.microsoft.com/office/drawing/2014/main" val="2809324722"/>
                    </a:ext>
                  </a:extLst>
                </a:gridCol>
              </a:tblGrid>
              <a:tr h="999971">
                <a:tc gridSpan="3">
                  <a:txBody>
                    <a:bodyPr/>
                    <a:lstStyle/>
                    <a:p>
                      <a:pPr algn="ctr">
                        <a:lnSpc>
                          <a:spcPct val="110000"/>
                        </a:lnSpc>
                        <a:spcAft>
                          <a:spcPts val="0"/>
                        </a:spcAft>
                      </a:pPr>
                      <a:r>
                        <a:rPr lang="fr-SN"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Temps d'étude plus élevé</a:t>
                      </a:r>
                      <a:endParaRPr lang="fr-S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accent2"/>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solidFill>
                  </a:tcPr>
                </a:tc>
                <a:tc hMerge="1">
                  <a:txBody>
                    <a:bodyPr/>
                    <a:lstStyle/>
                    <a:p>
                      <a:endParaRPr lang="fr-SN"/>
                    </a:p>
                  </a:txBody>
                  <a:tcPr/>
                </a:tc>
                <a:tc hMerge="1">
                  <a:txBody>
                    <a:bodyPr/>
                    <a:lstStyle/>
                    <a:p>
                      <a:pPr algn="ctr">
                        <a:lnSpc>
                          <a:spcPct val="110000"/>
                        </a:lnSpc>
                        <a:spcAft>
                          <a:spcPts val="0"/>
                        </a:spcAft>
                      </a:pPr>
                      <a:endParaRPr lang="fr-S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916064"/>
                  </a:ext>
                </a:extLst>
              </a:tr>
              <a:tr h="458320">
                <a:tc>
                  <a:txBody>
                    <a:bodyPr/>
                    <a:lstStyle/>
                    <a:p>
                      <a:pPr algn="ctr">
                        <a:lnSpc>
                          <a:spcPct val="110000"/>
                        </a:lnSpc>
                        <a:spcAft>
                          <a:spcPts val="0"/>
                        </a:spcAft>
                      </a:pPr>
                      <a:r>
                        <a:rPr lang="fr-SN"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tcPr>
                </a:tc>
                <a:tc>
                  <a:txBody>
                    <a:bodyPr/>
                    <a:lstStyle/>
                    <a:p>
                      <a:pPr algn="ctr">
                        <a:lnSpc>
                          <a:spcPct val="110000"/>
                        </a:lnSpc>
                        <a:spcAft>
                          <a:spcPts val="0"/>
                        </a:spcAft>
                      </a:pPr>
                      <a:r>
                        <a:rPr lang="fr-SN"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Fréquence</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algn="ctr">
                        <a:lnSpc>
                          <a:spcPct val="110000"/>
                        </a:lnSpc>
                        <a:spcAft>
                          <a:spcPts val="0"/>
                        </a:spcAft>
                      </a:pPr>
                      <a:r>
                        <a:rPr lang="fr-SN"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Pourcentage</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tcPr>
                </a:tc>
                <a:extLst>
                  <a:ext uri="{0D108BD9-81ED-4DB2-BD59-A6C34878D82A}">
                    <a16:rowId xmlns:a16="http://schemas.microsoft.com/office/drawing/2014/main" val="2001563548"/>
                  </a:ext>
                </a:extLst>
              </a:tr>
              <a:tr h="333324">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a:noFill/>
                    </a:lnR>
                    <a:lnT>
                      <a:noFill/>
                    </a:lnT>
                    <a:lnB>
                      <a:noFill/>
                    </a:lnB>
                  </a:tcPr>
                </a:tc>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76,87%</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3372604762"/>
                  </a:ext>
                </a:extLst>
              </a:tr>
              <a:tr h="333324">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tcPr>
                </a:tc>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chemeClr val="accent1"/>
                      </a:solidFill>
                      <a:prstDash val="solid"/>
                      <a:round/>
                      <a:headEnd type="none" w="med" len="med"/>
                      <a:tailEnd type="none" w="med" len="med"/>
                    </a:lnB>
                  </a:tcPr>
                </a:tc>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23,13%</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no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92568767"/>
                  </a:ext>
                </a:extLst>
              </a:tr>
              <a:tr h="777754">
                <a:tc gridSpan="3">
                  <a:txBody>
                    <a:bodyPr/>
                    <a:lstStyle/>
                    <a:p>
                      <a:pPr algn="ctr">
                        <a:lnSpc>
                          <a:spcPct val="110000"/>
                        </a:lnSpc>
                        <a:spcAft>
                          <a:spcPts val="0"/>
                        </a:spcAft>
                      </a:pPr>
                      <a:r>
                        <a:rPr lang="fr-SN"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Performance plus élevée</a:t>
                      </a:r>
                      <a:endParaRPr lang="fr-S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solidFill>
                  </a:tcPr>
                </a:tc>
                <a:tc hMerge="1">
                  <a:txBody>
                    <a:bodyPr/>
                    <a:lstStyle/>
                    <a:p>
                      <a:endParaRPr lang="fr-SN"/>
                    </a:p>
                  </a:txBody>
                  <a:tcPr/>
                </a:tc>
                <a:tc hMerge="1">
                  <a:txBody>
                    <a:bodyPr/>
                    <a:lstStyle/>
                    <a:p>
                      <a:pPr algn="ctr">
                        <a:lnSpc>
                          <a:spcPct val="110000"/>
                        </a:lnSpc>
                        <a:spcAft>
                          <a:spcPts val="0"/>
                        </a:spcAft>
                      </a:pPr>
                      <a:endParaRPr lang="fr-SN"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672173"/>
                  </a:ext>
                </a:extLst>
              </a:tr>
              <a:tr h="333324">
                <a:tc>
                  <a:txBody>
                    <a:bodyPr/>
                    <a:lstStyle/>
                    <a:p>
                      <a:pPr algn="ctr">
                        <a:lnSpc>
                          <a:spcPct val="110000"/>
                        </a:lnSpc>
                        <a:spcAft>
                          <a:spcPts val="0"/>
                        </a:spcAft>
                      </a:pPr>
                      <a:r>
                        <a:rPr lang="fr-SN"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tcPr>
                </a:tc>
                <a:tc>
                  <a:txBody>
                    <a:bodyPr/>
                    <a:lstStyle/>
                    <a:p>
                      <a:pPr algn="ctr">
                        <a:lnSpc>
                          <a:spcPct val="110000"/>
                        </a:lnSpc>
                        <a:spcAft>
                          <a:spcPts val="0"/>
                        </a:spcAft>
                      </a:pPr>
                      <a:r>
                        <a:rPr lang="fr-SN"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Fréquence </a:t>
                      </a:r>
                      <a:endParaRPr lang="fr-S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chemeClr val="accent1"/>
                      </a:solidFill>
                      <a:prstDash val="solid"/>
                      <a:round/>
                      <a:headEnd type="none" w="med" len="med"/>
                      <a:tailEnd type="none" w="med" len="med"/>
                    </a:lnT>
                    <a:lnB>
                      <a:noFill/>
                    </a:lnB>
                  </a:tcPr>
                </a:tc>
                <a:tc>
                  <a:txBody>
                    <a:bodyPr/>
                    <a:lstStyle/>
                    <a:p>
                      <a:pPr algn="ctr">
                        <a:lnSpc>
                          <a:spcPct val="110000"/>
                        </a:lnSpc>
                        <a:spcAft>
                          <a:spcPts val="0"/>
                        </a:spcAft>
                      </a:pPr>
                      <a:r>
                        <a:rPr lang="fr-SN"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Pourcentage</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tcPr>
                </a:tc>
                <a:extLst>
                  <a:ext uri="{0D108BD9-81ED-4DB2-BD59-A6C34878D82A}">
                    <a16:rowId xmlns:a16="http://schemas.microsoft.com/office/drawing/2014/main" val="2771143578"/>
                  </a:ext>
                </a:extLst>
              </a:tr>
              <a:tr h="333324">
                <a:tc>
                  <a:txBody>
                    <a:bodyPr/>
                    <a:lstStyle/>
                    <a:p>
                      <a:pPr algn="ctr">
                        <a:lnSpc>
                          <a:spcPct val="110000"/>
                        </a:lnSpc>
                        <a:spcAft>
                          <a:spcPts val="0"/>
                        </a:spcAft>
                      </a:pPr>
                      <a:r>
                        <a:rPr lang="fr-SN"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S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a:noFill/>
                    </a:lnR>
                    <a:lnT>
                      <a:noFill/>
                    </a:lnT>
                    <a:lnB>
                      <a:noFill/>
                    </a:lnB>
                  </a:tcPr>
                </a:tc>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94,03%</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612486746"/>
                  </a:ext>
                </a:extLst>
              </a:tr>
              <a:tr h="333324">
                <a:tc>
                  <a:txBody>
                    <a:bodyPr/>
                    <a:lstStyle/>
                    <a:p>
                      <a:pPr algn="ctr">
                        <a:lnSpc>
                          <a:spcPct val="110000"/>
                        </a:lnSpc>
                        <a:spcAft>
                          <a:spcPts val="0"/>
                        </a:spcAft>
                      </a:pPr>
                      <a:r>
                        <a:rPr lang="fr-SN"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S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a:noFill/>
                    </a:lnR>
                    <a:lnT>
                      <a:noFill/>
                    </a:lnT>
                    <a:lnB w="9525" cap="flat" cmpd="sng" algn="ctr">
                      <a:solidFill>
                        <a:schemeClr val="accent3"/>
                      </a:solidFill>
                      <a:prstDash val="solid"/>
                      <a:round/>
                      <a:headEnd type="none" w="med" len="med"/>
                      <a:tailEnd type="none" w="med" len="med"/>
                    </a:lnB>
                  </a:tcPr>
                </a:tc>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9525" cap="flat" cmpd="sng" algn="ctr">
                      <a:solidFill>
                        <a:schemeClr val="accent3"/>
                      </a:solidFill>
                      <a:prstDash val="solid"/>
                      <a:round/>
                      <a:headEnd type="none" w="med" len="med"/>
                      <a:tailEnd type="none" w="med" len="med"/>
                    </a:lnB>
                  </a:tcPr>
                </a:tc>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5,97%</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noFill/>
                      <a:prstDash val="solid"/>
                      <a:round/>
                      <a:headEnd type="none" w="med" len="med"/>
                      <a:tailEnd type="none" w="med" len="med"/>
                    </a:lnR>
                    <a:lnT>
                      <a:noFill/>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41442859"/>
                  </a:ext>
                </a:extLst>
              </a:tr>
            </a:tbl>
          </a:graphicData>
        </a:graphic>
      </p:graphicFrame>
      <p:sp>
        <p:nvSpPr>
          <p:cNvPr id="6" name="ZoneTexte 5">
            <a:extLst>
              <a:ext uri="{FF2B5EF4-FFF2-40B4-BE49-F238E27FC236}">
                <a16:creationId xmlns:a16="http://schemas.microsoft.com/office/drawing/2014/main" id="{0957BB6C-8DD4-4154-8E33-F0C97A78164F}"/>
              </a:ext>
            </a:extLst>
          </p:cNvPr>
          <p:cNvSpPr txBox="1"/>
          <p:nvPr/>
        </p:nvSpPr>
        <p:spPr>
          <a:xfrm>
            <a:off x="10614582" y="6307680"/>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20</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972038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78695" y="278605"/>
            <a:ext cx="9658707"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4.4. Santé</a:t>
            </a:r>
            <a:endParaRPr lang="fr-FR" sz="2400" dirty="0">
              <a:solidFill>
                <a:schemeClr val="tx1"/>
              </a:solidFill>
              <a:latin typeface="+mn-lt"/>
              <a:cs typeface="Arial" panose="020B0604020202020204" pitchFamily="34" charset="0"/>
              <a:sym typeface="Arial"/>
            </a:endParaRPr>
          </a:p>
        </p:txBody>
      </p:sp>
      <p:sp>
        <p:nvSpPr>
          <p:cNvPr id="8" name="ZoneTexte 7">
            <a:extLst>
              <a:ext uri="{FF2B5EF4-FFF2-40B4-BE49-F238E27FC236}">
                <a16:creationId xmlns:a16="http://schemas.microsoft.com/office/drawing/2014/main" id="{24B2361C-70D8-4264-9C21-126C57E41B34}"/>
              </a:ext>
            </a:extLst>
          </p:cNvPr>
          <p:cNvSpPr txBox="1"/>
          <p:nvPr/>
        </p:nvSpPr>
        <p:spPr>
          <a:xfrm>
            <a:off x="826415" y="1333755"/>
            <a:ext cx="10539167" cy="4437048"/>
          </a:xfrm>
          <a:prstGeom prst="rect">
            <a:avLst/>
          </a:prstGeom>
          <a:noFill/>
        </p:spPr>
        <p:txBody>
          <a:bodyPr wrap="square">
            <a:spAutoFit/>
          </a:bodyPr>
          <a:lstStyle/>
          <a:p>
            <a:pPr marL="285750" indent="-285750">
              <a:lnSpc>
                <a:spcPct val="200000"/>
              </a:lnSpc>
              <a:buFont typeface="Arial" panose="020B0604020202020204" pitchFamily="34" charset="0"/>
              <a:buChar char="•"/>
            </a:pPr>
            <a:r>
              <a:rPr lang="fr-FR" sz="1800" dirty="0">
                <a:solidFill>
                  <a:schemeClr val="tx1">
                    <a:lumMod val="75000"/>
                    <a:lumOff val="25000"/>
                  </a:schemeClr>
                </a:solidFill>
                <a:latin typeface="Century Gothic" panose="020B0502020202020204" pitchFamily="34" charset="0"/>
              </a:rPr>
              <a:t>Meilleure conservation des aliments </a:t>
            </a:r>
            <a:r>
              <a:rPr lang="fr-SN" sz="1800" dirty="0">
                <a:solidFill>
                  <a:schemeClr val="tx1">
                    <a:lumMod val="75000"/>
                    <a:lumOff val="25000"/>
                  </a:schemeClr>
                </a:solidFill>
                <a:latin typeface="Century Gothic" panose="020B0502020202020204" pitchFamily="34" charset="0"/>
              </a:rPr>
              <a:t>;</a:t>
            </a:r>
          </a:p>
          <a:p>
            <a:pPr marL="285750" indent="-285750">
              <a:lnSpc>
                <a:spcPct val="200000"/>
              </a:lnSpc>
              <a:buFont typeface="Arial" panose="020B0604020202020204" pitchFamily="34" charset="0"/>
              <a:buChar char="•"/>
            </a:pPr>
            <a:r>
              <a:rPr lang="fr-SN" sz="1800" dirty="0">
                <a:solidFill>
                  <a:schemeClr val="tx1">
                    <a:lumMod val="75000"/>
                    <a:lumOff val="25000"/>
                  </a:schemeClr>
                </a:solidFill>
                <a:latin typeface="Century Gothic" panose="020B0502020202020204" pitchFamily="34" charset="0"/>
              </a:rPr>
              <a:t>Eclairage des postes de santé =&gt; sécurité + gardes ; </a:t>
            </a:r>
          </a:p>
          <a:p>
            <a:pPr marL="285750" indent="-285750">
              <a:lnSpc>
                <a:spcPct val="200000"/>
              </a:lnSpc>
              <a:buFont typeface="Arial" panose="020B0604020202020204" pitchFamily="34" charset="0"/>
              <a:buChar char="•"/>
            </a:pPr>
            <a:r>
              <a:rPr lang="fr-FR" sz="1800" dirty="0">
                <a:solidFill>
                  <a:schemeClr val="tx1">
                    <a:lumMod val="75000"/>
                    <a:lumOff val="25000"/>
                  </a:schemeClr>
                </a:solidFill>
                <a:latin typeface="Century Gothic" panose="020B0502020202020204" pitchFamily="34" charset="0"/>
              </a:rPr>
              <a:t>Moins d’accidents, de complications surtout lors des accouchements le soir =&gt; moins d’hémorragies, de décès néonatal et maternel ;</a:t>
            </a:r>
            <a:endParaRPr lang="fr-SN" sz="1800" dirty="0">
              <a:solidFill>
                <a:schemeClr val="tx1">
                  <a:lumMod val="75000"/>
                  <a:lumOff val="25000"/>
                </a:schemeClr>
              </a:solidFill>
              <a:latin typeface="Century Gothic" panose="020B0502020202020204" pitchFamily="34" charset="0"/>
            </a:endParaRPr>
          </a:p>
          <a:p>
            <a:pPr marL="285750" indent="-285750">
              <a:lnSpc>
                <a:spcPct val="200000"/>
              </a:lnSpc>
              <a:buFont typeface="Arial" panose="020B0604020202020204" pitchFamily="34" charset="0"/>
              <a:buChar char="•"/>
            </a:pPr>
            <a:r>
              <a:rPr lang="fr-FR" sz="1800" dirty="0">
                <a:solidFill>
                  <a:schemeClr val="tx1">
                    <a:lumMod val="75000"/>
                    <a:lumOff val="25000"/>
                  </a:schemeClr>
                </a:solidFill>
                <a:latin typeface="Century Gothic" panose="020B0502020202020204" pitchFamily="34" charset="0"/>
              </a:rPr>
              <a:t>C</a:t>
            </a:r>
            <a:r>
              <a:rPr lang="fr-SN" sz="1800" dirty="0" err="1">
                <a:solidFill>
                  <a:schemeClr val="tx1">
                    <a:lumMod val="75000"/>
                    <a:lumOff val="25000"/>
                  </a:schemeClr>
                </a:solidFill>
                <a:latin typeface="Century Gothic" panose="020B0502020202020204" pitchFamily="34" charset="0"/>
              </a:rPr>
              <a:t>onservation</a:t>
            </a:r>
            <a:r>
              <a:rPr lang="fr-SN" sz="1800" dirty="0">
                <a:solidFill>
                  <a:schemeClr val="tx1">
                    <a:lumMod val="75000"/>
                    <a:lumOff val="25000"/>
                  </a:schemeClr>
                </a:solidFill>
                <a:latin typeface="Century Gothic" panose="020B0502020202020204" pitchFamily="34" charset="0"/>
              </a:rPr>
              <a:t> des médicaments et vaccins ;</a:t>
            </a:r>
          </a:p>
          <a:p>
            <a:pPr marL="285750" indent="-285750">
              <a:lnSpc>
                <a:spcPct val="200000"/>
              </a:lnSpc>
              <a:buFont typeface="Arial" panose="020B0604020202020204" pitchFamily="34" charset="0"/>
              <a:buChar char="•"/>
            </a:pPr>
            <a:r>
              <a:rPr lang="fr-FR" sz="1800" dirty="0">
                <a:solidFill>
                  <a:schemeClr val="tx1">
                    <a:lumMod val="75000"/>
                    <a:lumOff val="25000"/>
                  </a:schemeClr>
                </a:solidFill>
                <a:latin typeface="Century Gothic" panose="020B0502020202020204" pitchFamily="34" charset="0"/>
              </a:rPr>
              <a:t>Matériel de soins : couveuse, appareil à échographie, poupinel…</a:t>
            </a:r>
          </a:p>
          <a:p>
            <a:pPr marL="285750" indent="-285750">
              <a:lnSpc>
                <a:spcPct val="200000"/>
              </a:lnSpc>
              <a:buFont typeface="Arial" panose="020B0604020202020204" pitchFamily="34" charset="0"/>
              <a:buChar char="•"/>
            </a:pPr>
            <a:r>
              <a:rPr lang="fr-FR" sz="1800" dirty="0">
                <a:solidFill>
                  <a:schemeClr val="tx1">
                    <a:lumMod val="75000"/>
                    <a:lumOff val="25000"/>
                  </a:schemeClr>
                </a:solidFill>
                <a:latin typeface="Century Gothic" panose="020B0502020202020204" pitchFamily="34" charset="0"/>
              </a:rPr>
              <a:t>Conditions de vie et de travail plus faciles pour le personnel de santé ;</a:t>
            </a:r>
          </a:p>
          <a:p>
            <a:pPr marL="285750" indent="-285750">
              <a:lnSpc>
                <a:spcPct val="200000"/>
              </a:lnSpc>
              <a:buFont typeface="Arial" panose="020B0604020202020204" pitchFamily="34" charset="0"/>
              <a:buChar char="•"/>
            </a:pPr>
            <a:r>
              <a:rPr lang="fr-FR" sz="1800" dirty="0">
                <a:solidFill>
                  <a:schemeClr val="tx1">
                    <a:lumMod val="75000"/>
                    <a:lumOff val="25000"/>
                  </a:schemeClr>
                </a:solidFill>
                <a:latin typeface="Century Gothic" panose="020B0502020202020204" pitchFamily="34" charset="0"/>
              </a:rPr>
              <a:t>Jouir de leur droit aux soins sans parcourir de longue distance.</a:t>
            </a:r>
          </a:p>
        </p:txBody>
      </p:sp>
      <p:sp>
        <p:nvSpPr>
          <p:cNvPr id="5" name="ZoneTexte 4">
            <a:extLst>
              <a:ext uri="{FF2B5EF4-FFF2-40B4-BE49-F238E27FC236}">
                <a16:creationId xmlns:a16="http://schemas.microsoft.com/office/drawing/2014/main" id="{16675A80-5F0B-4AC1-95C2-8BC23CA89CF8}"/>
              </a:ext>
            </a:extLst>
          </p:cNvPr>
          <p:cNvSpPr txBox="1"/>
          <p:nvPr/>
        </p:nvSpPr>
        <p:spPr>
          <a:xfrm>
            <a:off x="11085922" y="6457935"/>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21</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87118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88220" y="230788"/>
            <a:ext cx="9658707"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4.5. Autonomisation des femmes</a:t>
            </a:r>
            <a:endParaRPr lang="fr-FR" sz="2400" dirty="0">
              <a:solidFill>
                <a:schemeClr val="tx1"/>
              </a:solidFill>
              <a:latin typeface="+mn-lt"/>
              <a:cs typeface="Arial" panose="020B0604020202020204" pitchFamily="34" charset="0"/>
              <a:sym typeface="Arial"/>
            </a:endParaRPr>
          </a:p>
        </p:txBody>
      </p:sp>
      <p:sp>
        <p:nvSpPr>
          <p:cNvPr id="8" name="ZoneTexte 7">
            <a:extLst>
              <a:ext uri="{FF2B5EF4-FFF2-40B4-BE49-F238E27FC236}">
                <a16:creationId xmlns:a16="http://schemas.microsoft.com/office/drawing/2014/main" id="{24B2361C-70D8-4264-9C21-126C57E41B34}"/>
              </a:ext>
            </a:extLst>
          </p:cNvPr>
          <p:cNvSpPr txBox="1"/>
          <p:nvPr/>
        </p:nvSpPr>
        <p:spPr>
          <a:xfrm>
            <a:off x="826415" y="1654266"/>
            <a:ext cx="10539167" cy="3883051"/>
          </a:xfrm>
          <a:prstGeom prst="rect">
            <a:avLst/>
          </a:prstGeom>
          <a:noFill/>
        </p:spPr>
        <p:txBody>
          <a:bodyPr wrap="square">
            <a:spAutoFit/>
          </a:bodyPr>
          <a:lstStyle/>
          <a:p>
            <a:pPr marL="285750" indent="-285750">
              <a:lnSpc>
                <a:spcPct val="200000"/>
              </a:lnSpc>
              <a:buFont typeface="Arial" panose="020B0604020202020204" pitchFamily="34" charset="0"/>
              <a:buChar char="•"/>
            </a:pPr>
            <a:r>
              <a:rPr lang="fr-FR" sz="1800" dirty="0">
                <a:solidFill>
                  <a:schemeClr val="tx1">
                    <a:lumMod val="75000"/>
                    <a:lumOff val="25000"/>
                  </a:schemeClr>
                </a:solidFill>
                <a:latin typeface="Century Gothic" panose="020B0502020202020204" pitchFamily="34" charset="0"/>
              </a:rPr>
              <a:t>Conditions de vie et de travail plus faciles pour les femmes ;</a:t>
            </a:r>
          </a:p>
          <a:p>
            <a:pPr marL="285750" indent="-285750">
              <a:lnSpc>
                <a:spcPct val="200000"/>
              </a:lnSpc>
              <a:buFont typeface="Arial" panose="020B0604020202020204" pitchFamily="34" charset="0"/>
              <a:buChar char="•"/>
            </a:pPr>
            <a:r>
              <a:rPr lang="fr-FR" sz="1800" dirty="0">
                <a:solidFill>
                  <a:schemeClr val="tx1">
                    <a:lumMod val="75000"/>
                    <a:lumOff val="25000"/>
                  </a:schemeClr>
                </a:solidFill>
                <a:latin typeface="Century Gothic" panose="020B0502020202020204" pitchFamily="34" charset="0"/>
              </a:rPr>
              <a:t>Installation de micro-entreprises : moins d’efforts physiques, plus de rendements, plus de revenus pour les femmes ;</a:t>
            </a:r>
          </a:p>
          <a:p>
            <a:pPr marL="285750" indent="-285750">
              <a:lnSpc>
                <a:spcPct val="200000"/>
              </a:lnSpc>
              <a:buFont typeface="Arial" panose="020B0604020202020204" pitchFamily="34" charset="0"/>
              <a:buChar char="•"/>
            </a:pPr>
            <a:r>
              <a:rPr lang="fr-FR" sz="1800" dirty="0">
                <a:solidFill>
                  <a:schemeClr val="tx1">
                    <a:lumMod val="75000"/>
                    <a:lumOff val="25000"/>
                  </a:schemeClr>
                </a:solidFill>
                <a:latin typeface="Century Gothic" panose="020B0502020202020204" pitchFamily="34" charset="0"/>
              </a:rPr>
              <a:t>Possibilité d’irriguer leurs terres pour le maraîchage (une partie pour l’autoconsommation et l’autre pour la vente)=&gt; renforce la sécurité alimentaire des ménages et leur permet de générer plus de revenus ;</a:t>
            </a:r>
          </a:p>
          <a:p>
            <a:pPr marL="285750" indent="-285750">
              <a:lnSpc>
                <a:spcPct val="200000"/>
              </a:lnSpc>
              <a:buFont typeface="Arial" panose="020B0604020202020204" pitchFamily="34" charset="0"/>
              <a:buChar char="•"/>
            </a:pPr>
            <a:r>
              <a:rPr lang="fr-FR" sz="1800" dirty="0">
                <a:solidFill>
                  <a:schemeClr val="tx1">
                    <a:lumMod val="75000"/>
                    <a:lumOff val="25000"/>
                  </a:schemeClr>
                </a:solidFill>
                <a:latin typeface="Century Gothic" panose="020B0502020202020204" pitchFamily="34" charset="0"/>
              </a:rPr>
              <a:t>Dynamiques et rôles au sein des ménages inchangés.</a:t>
            </a:r>
          </a:p>
        </p:txBody>
      </p:sp>
      <p:sp>
        <p:nvSpPr>
          <p:cNvPr id="5" name="ZoneTexte 4">
            <a:extLst>
              <a:ext uri="{FF2B5EF4-FFF2-40B4-BE49-F238E27FC236}">
                <a16:creationId xmlns:a16="http://schemas.microsoft.com/office/drawing/2014/main" id="{62EC0BC6-8726-4511-819A-3B4207F338EE}"/>
              </a:ext>
            </a:extLst>
          </p:cNvPr>
          <p:cNvSpPr txBox="1"/>
          <p:nvPr/>
        </p:nvSpPr>
        <p:spPr>
          <a:xfrm>
            <a:off x="10649145" y="6288658"/>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22</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513572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50120" y="271273"/>
            <a:ext cx="9658707"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4.6. Environnement</a:t>
            </a:r>
            <a:endParaRPr lang="fr-FR" sz="2400" dirty="0">
              <a:solidFill>
                <a:schemeClr val="tx1"/>
              </a:solidFill>
              <a:latin typeface="+mn-lt"/>
              <a:cs typeface="Arial" panose="020B0604020202020204" pitchFamily="34" charset="0"/>
              <a:sym typeface="Arial"/>
            </a:endParaRPr>
          </a:p>
        </p:txBody>
      </p:sp>
      <p:graphicFrame>
        <p:nvGraphicFramePr>
          <p:cNvPr id="6" name="Espace réservé du contenu 3">
            <a:extLst>
              <a:ext uri="{FF2B5EF4-FFF2-40B4-BE49-F238E27FC236}">
                <a16:creationId xmlns:a16="http://schemas.microsoft.com/office/drawing/2014/main" id="{7F4151F3-D4AD-41F7-9370-B9112E7E9520}"/>
              </a:ext>
            </a:extLst>
          </p:cNvPr>
          <p:cNvGraphicFramePr>
            <a:graphicFrameLocks/>
          </p:cNvGraphicFramePr>
          <p:nvPr>
            <p:extLst>
              <p:ext uri="{D42A27DB-BD31-4B8C-83A1-F6EECF244321}">
                <p14:modId xmlns:p14="http://schemas.microsoft.com/office/powerpoint/2010/main" val="843084218"/>
              </p:ext>
            </p:extLst>
          </p:nvPr>
        </p:nvGraphicFramePr>
        <p:xfrm>
          <a:off x="2168165" y="1828800"/>
          <a:ext cx="7687558" cy="4105374"/>
        </p:xfrm>
        <a:graphic>
          <a:graphicData uri="http://schemas.openxmlformats.org/drawingml/2006/table">
            <a:tbl>
              <a:tblPr firstRow="1" firstCol="1" bandRow="1"/>
              <a:tblGrid>
                <a:gridCol w="1716840">
                  <a:extLst>
                    <a:ext uri="{9D8B030D-6E8A-4147-A177-3AD203B41FA5}">
                      <a16:colId xmlns:a16="http://schemas.microsoft.com/office/drawing/2014/main" val="4161243794"/>
                    </a:ext>
                  </a:extLst>
                </a:gridCol>
                <a:gridCol w="1766423">
                  <a:extLst>
                    <a:ext uri="{9D8B030D-6E8A-4147-A177-3AD203B41FA5}">
                      <a16:colId xmlns:a16="http://schemas.microsoft.com/office/drawing/2014/main" val="845238276"/>
                    </a:ext>
                  </a:extLst>
                </a:gridCol>
                <a:gridCol w="4204295">
                  <a:extLst>
                    <a:ext uri="{9D8B030D-6E8A-4147-A177-3AD203B41FA5}">
                      <a16:colId xmlns:a16="http://schemas.microsoft.com/office/drawing/2014/main" val="1850502589"/>
                    </a:ext>
                  </a:extLst>
                </a:gridCol>
              </a:tblGrid>
              <a:tr h="258082">
                <a:tc gridSpan="3">
                  <a:txBody>
                    <a:bodyPr/>
                    <a:lstStyle/>
                    <a:p>
                      <a:pPr algn="ctr">
                        <a:lnSpc>
                          <a:spcPct val="110000"/>
                        </a:lnSpc>
                        <a:spcAft>
                          <a:spcPts val="0"/>
                        </a:spcAft>
                      </a:pPr>
                      <a:r>
                        <a:rPr lang="fr-SN"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Arbres pour la consommation affectés</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hMerge="1">
                  <a:txBody>
                    <a:bodyPr/>
                    <a:lstStyle/>
                    <a:p>
                      <a:endParaRPr lang="fr-SN"/>
                    </a:p>
                  </a:txBody>
                  <a:tcPr/>
                </a:tc>
                <a:tc hMerge="1">
                  <a:txBody>
                    <a:bodyPr/>
                    <a:lstStyle/>
                    <a:p>
                      <a:endParaRPr lang="fr-SN"/>
                    </a:p>
                  </a:txBody>
                  <a:tcPr>
                    <a:lnL w="12700" cmpd="sng">
                      <a:noFill/>
                      <a:prstDash val="solid"/>
                    </a:lnL>
                  </a:tcPr>
                </a:tc>
                <a:extLst>
                  <a:ext uri="{0D108BD9-81ED-4DB2-BD59-A6C34878D82A}">
                    <a16:rowId xmlns:a16="http://schemas.microsoft.com/office/drawing/2014/main" val="3147374128"/>
                  </a:ext>
                </a:extLst>
              </a:tr>
              <a:tr h="637747">
                <a:tc gridSpan="2">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algn="ctr">
                        <a:lnSpc>
                          <a:spcPct val="110000"/>
                        </a:lnSpc>
                        <a:spcAft>
                          <a:spcPts val="0"/>
                        </a:spcAft>
                      </a:pPr>
                      <a:r>
                        <a:rPr lang="fr-SN" sz="1400" b="1" dirty="0">
                          <a:solidFill>
                            <a:srgbClr val="000000"/>
                          </a:solidFill>
                          <a:effectLst/>
                          <a:latin typeface="Calibri" panose="020F0502020204030204" pitchFamily="34" charset="0"/>
                          <a:cs typeface="Calibri" panose="020F0502020204030204" pitchFamily="34" charset="0"/>
                        </a:rPr>
                        <a:t>Fréquence</a:t>
                      </a:r>
                      <a:endParaRPr lang="fr-SN" sz="14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hMerge="1">
                  <a:txBody>
                    <a:bodyPr/>
                    <a:lstStyle/>
                    <a:p>
                      <a:pPr algn="ctr">
                        <a:lnSpc>
                          <a:spcPct val="110000"/>
                        </a:lnSpc>
                        <a:spcAft>
                          <a:spcPts val="0"/>
                        </a:spcAft>
                      </a:pPr>
                      <a:r>
                        <a:rPr lang="fr-SN"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Fréquence</a:t>
                      </a:r>
                      <a:endParaRPr lang="fr-S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fr-SN"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Pourcentage</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264870825"/>
                  </a:ext>
                </a:extLst>
              </a:tr>
              <a:tr h="416245">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chemeClr val="accent2"/>
                      </a:solidFill>
                      <a:prstDash val="solid"/>
                      <a:round/>
                      <a:headEnd type="none" w="med" len="med"/>
                      <a:tailEnd type="none" w="med" len="med"/>
                    </a:lnT>
                    <a:lnB>
                      <a:noFill/>
                    </a:lnB>
                  </a:tcPr>
                </a:tc>
                <a:tc>
                  <a:txBody>
                    <a:bodyPr/>
                    <a:lstStyle/>
                    <a:p>
                      <a:pPr algn="ctr">
                        <a:lnSpc>
                          <a:spcPct val="110000"/>
                        </a:lnSpc>
                        <a:spcAft>
                          <a:spcPts val="0"/>
                        </a:spcAft>
                      </a:pPr>
                      <a:r>
                        <a:rPr lang="fr-SN"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a:t>
                      </a:r>
                      <a:endParaRPr lang="fr-S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chemeClr val="accent2"/>
                      </a:solidFill>
                      <a:prstDash val="solid"/>
                      <a:round/>
                      <a:headEnd type="none" w="med" len="med"/>
                      <a:tailEnd type="none" w="med" len="med"/>
                    </a:lnT>
                    <a:lnB>
                      <a:noFill/>
                    </a:lnB>
                  </a:tcPr>
                </a:tc>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73,03%</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chemeClr val="accent2"/>
                      </a:solidFill>
                      <a:prstDash val="solid"/>
                      <a:round/>
                      <a:headEnd type="none" w="med" len="med"/>
                      <a:tailEnd type="none" w="med" len="med"/>
                    </a:lnT>
                    <a:lnB>
                      <a:noFill/>
                    </a:lnB>
                  </a:tcPr>
                </a:tc>
                <a:extLst>
                  <a:ext uri="{0D108BD9-81ED-4DB2-BD59-A6C34878D82A}">
                    <a16:rowId xmlns:a16="http://schemas.microsoft.com/office/drawing/2014/main" val="1542650067"/>
                  </a:ext>
                </a:extLst>
              </a:tr>
              <a:tr h="356781">
                <a:tc>
                  <a:txBody>
                    <a:bodyPr/>
                    <a:lstStyle/>
                    <a:p>
                      <a:pPr algn="ctr">
                        <a:lnSpc>
                          <a:spcPct val="110000"/>
                        </a:lnSpc>
                        <a:spcAft>
                          <a:spcPts val="0"/>
                        </a:spcAft>
                      </a:pPr>
                      <a:r>
                        <a:rPr lang="fr-SN"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S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0000"/>
                        </a:lnSpc>
                        <a:spcAft>
                          <a:spcPts val="0"/>
                        </a:spcAft>
                      </a:pPr>
                      <a:r>
                        <a:rPr lang="fr-SN"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fr-S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26,97%</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252086655"/>
                  </a:ext>
                </a:extLst>
              </a:tr>
              <a:tr h="356781">
                <a:tc>
                  <a:txBody>
                    <a:bodyPr/>
                    <a:lstStyle/>
                    <a:p>
                      <a:pPr algn="ctr">
                        <a:lnSpc>
                          <a:spcPct val="110000"/>
                        </a:lnSpc>
                        <a:spcAft>
                          <a:spcPts val="0"/>
                        </a:spcAft>
                      </a:pPr>
                      <a:r>
                        <a:rPr lang="fr-SN"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fr-S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chemeClr val="accent2"/>
                      </a:solidFill>
                      <a:prstDash val="solid"/>
                      <a:round/>
                      <a:headEnd type="none" w="med" len="med"/>
                      <a:tailEnd type="none" w="med" len="med"/>
                    </a:lnB>
                  </a:tcPr>
                </a:tc>
                <a:tc>
                  <a:txBody>
                    <a:bodyPr/>
                    <a:lstStyle/>
                    <a:p>
                      <a:pPr algn="ctr">
                        <a:lnSpc>
                          <a:spcPct val="110000"/>
                        </a:lnSpc>
                        <a:spcAft>
                          <a:spcPts val="0"/>
                        </a:spcAft>
                      </a:pPr>
                      <a:r>
                        <a:rPr lang="fr-SN"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152</a:t>
                      </a:r>
                      <a:endParaRPr lang="fr-S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chemeClr val="accent2"/>
                      </a:solidFill>
                      <a:prstDash val="solid"/>
                      <a:round/>
                      <a:headEnd type="none" w="med" len="med"/>
                      <a:tailEnd type="none" w="med" len="med"/>
                    </a:lnB>
                  </a:tcPr>
                </a:tc>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25778506"/>
                  </a:ext>
                </a:extLst>
              </a:tr>
              <a:tr h="371648">
                <a:tc gridSpan="3">
                  <a:txBody>
                    <a:bodyPr/>
                    <a:lstStyle/>
                    <a:p>
                      <a:pPr marR="0" algn="ctr" rtl="0">
                        <a:lnSpc>
                          <a:spcPct val="110000"/>
                        </a:lnSpc>
                        <a:spcBef>
                          <a:spcPts val="0"/>
                        </a:spcBef>
                        <a:spcAft>
                          <a:spcPts val="0"/>
                        </a:spcAft>
                        <a:buClr>
                          <a:srgbClr val="000000"/>
                        </a:buClr>
                        <a:buFont typeface="Arial"/>
                      </a:pPr>
                      <a:r>
                        <a:rPr lang="fr-SN" sz="1400" b="1" i="0" u="none" strike="noStrike" cap="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Arial"/>
                        </a:rPr>
                        <a:t>Arbres à valeur économique affectés</a:t>
                      </a:r>
                    </a:p>
                  </a:txBody>
                  <a:tcPr marL="44450" marR="44450"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3">
                        <a:lumMod val="40000"/>
                        <a:lumOff val="60000"/>
                      </a:schemeClr>
                    </a:solidFill>
                  </a:tcPr>
                </a:tc>
                <a:tc hMerge="1">
                  <a:txBody>
                    <a:bodyPr/>
                    <a:lstStyle/>
                    <a:p>
                      <a:endParaRPr lang="fr-SN"/>
                    </a:p>
                  </a:txBody>
                  <a:tcPr/>
                </a:tc>
                <a:tc hMerge="1">
                  <a:txBody>
                    <a:bodyPr/>
                    <a:lstStyle/>
                    <a:p>
                      <a:endParaRPr lang="fr-SN"/>
                    </a:p>
                  </a:txBody>
                  <a:tcPr>
                    <a:lnL w="12700" cmpd="sng">
                      <a:noFill/>
                      <a:prstDash val="soli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788640609"/>
                  </a:ext>
                </a:extLst>
              </a:tr>
              <a:tr h="637747">
                <a:tc gridSpan="2">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algn="ctr">
                        <a:lnSpc>
                          <a:spcPct val="110000"/>
                        </a:lnSpc>
                        <a:spcAft>
                          <a:spcPts val="0"/>
                        </a:spcAft>
                      </a:pPr>
                      <a:r>
                        <a:rPr lang="fr-SN" sz="1400" b="1" dirty="0">
                          <a:solidFill>
                            <a:srgbClr val="000000"/>
                          </a:solidFill>
                          <a:effectLst/>
                          <a:latin typeface="Calibri" panose="020F0502020204030204" pitchFamily="34" charset="0"/>
                          <a:cs typeface="Calibri" panose="020F0502020204030204" pitchFamily="34" charset="0"/>
                        </a:rPr>
                        <a:t>Fréquence</a:t>
                      </a:r>
                      <a:endParaRPr lang="fr-SN" sz="14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algn="ctr">
                        <a:lnSpc>
                          <a:spcPct val="110000"/>
                        </a:lnSpc>
                        <a:spcAft>
                          <a:spcPts val="0"/>
                        </a:spcAft>
                      </a:pPr>
                      <a:r>
                        <a:rPr lang="fr-SN"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Fréquence</a:t>
                      </a:r>
                      <a:endParaRPr lang="fr-SN"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fr-SN"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Pourcentage</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26402434"/>
                  </a:ext>
                </a:extLst>
              </a:tr>
              <a:tr h="356781">
                <a:tc>
                  <a:txBody>
                    <a:bodyPr/>
                    <a:lstStyle/>
                    <a:p>
                      <a:pPr algn="ctr">
                        <a:lnSpc>
                          <a:spcPct val="110000"/>
                        </a:lnSpc>
                        <a:spcAft>
                          <a:spcPts val="0"/>
                        </a:spcAft>
                      </a:pPr>
                      <a:r>
                        <a:rPr lang="fr-SN"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S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chemeClr val="accent2"/>
                      </a:solidFill>
                      <a:prstDash val="solid"/>
                      <a:round/>
                      <a:headEnd type="none" w="med" len="med"/>
                      <a:tailEnd type="none" w="med" len="med"/>
                    </a:lnT>
                    <a:lnB>
                      <a:noFill/>
                    </a:lnB>
                  </a:tcPr>
                </a:tc>
                <a:tc>
                  <a:txBody>
                    <a:bodyPr/>
                    <a:lstStyle/>
                    <a:p>
                      <a:pPr algn="ctr">
                        <a:lnSpc>
                          <a:spcPct val="110000"/>
                        </a:lnSpc>
                        <a:spcAft>
                          <a:spcPts val="0"/>
                        </a:spcAft>
                      </a:pPr>
                      <a:r>
                        <a:rPr lang="fr-SN"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158</a:t>
                      </a:r>
                      <a:endParaRPr lang="fr-S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chemeClr val="accent2"/>
                      </a:solidFill>
                      <a:prstDash val="solid"/>
                      <a:round/>
                      <a:headEnd type="none" w="med" len="med"/>
                      <a:tailEnd type="none" w="med" len="med"/>
                    </a:lnT>
                    <a:lnB>
                      <a:noFill/>
                    </a:lnB>
                  </a:tcPr>
                </a:tc>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94,05%</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chemeClr val="accent2"/>
                      </a:solidFill>
                      <a:prstDash val="solid"/>
                      <a:round/>
                      <a:headEnd type="none" w="med" len="med"/>
                      <a:tailEnd type="none" w="med" len="med"/>
                    </a:lnT>
                    <a:lnB>
                      <a:noFill/>
                    </a:lnB>
                  </a:tcPr>
                </a:tc>
                <a:extLst>
                  <a:ext uri="{0D108BD9-81ED-4DB2-BD59-A6C34878D82A}">
                    <a16:rowId xmlns:a16="http://schemas.microsoft.com/office/drawing/2014/main" val="1509989228"/>
                  </a:ext>
                </a:extLst>
              </a:tr>
              <a:tr h="356781">
                <a:tc>
                  <a:txBody>
                    <a:bodyPr/>
                    <a:lstStyle/>
                    <a:p>
                      <a:pPr algn="ctr">
                        <a:lnSpc>
                          <a:spcPct val="110000"/>
                        </a:lnSpc>
                        <a:spcAft>
                          <a:spcPts val="0"/>
                        </a:spcAft>
                      </a:pPr>
                      <a:r>
                        <a:rPr lang="fr-SN"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S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0000"/>
                        </a:lnSpc>
                        <a:spcAft>
                          <a:spcPts val="0"/>
                        </a:spcAft>
                      </a:pPr>
                      <a:r>
                        <a:rPr lang="fr-SN"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fr-S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5,95%</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36814896"/>
                  </a:ext>
                </a:extLst>
              </a:tr>
              <a:tr h="356781">
                <a:tc>
                  <a:txBody>
                    <a:bodyPr/>
                    <a:lstStyle/>
                    <a:p>
                      <a:pPr algn="ctr">
                        <a:lnSpc>
                          <a:spcPct val="110000"/>
                        </a:lnSpc>
                        <a:spcAft>
                          <a:spcPts val="0"/>
                        </a:spcAft>
                      </a:pPr>
                      <a:r>
                        <a:rPr lang="fr-SN"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fr-S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chemeClr val="accent2"/>
                      </a:solidFill>
                      <a:prstDash val="solid"/>
                      <a:round/>
                      <a:headEnd type="none" w="med" len="med"/>
                      <a:tailEnd type="none" w="med" len="med"/>
                    </a:lnB>
                  </a:tcPr>
                </a:tc>
                <a:tc>
                  <a:txBody>
                    <a:bodyPr/>
                    <a:lstStyle/>
                    <a:p>
                      <a:pPr algn="ctr">
                        <a:lnSpc>
                          <a:spcPct val="110000"/>
                        </a:lnSpc>
                        <a:spcAft>
                          <a:spcPts val="0"/>
                        </a:spcAft>
                      </a:pPr>
                      <a:r>
                        <a:rPr lang="fr-SN"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168</a:t>
                      </a:r>
                      <a:endParaRPr lang="fr-SN"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chemeClr val="accent2"/>
                      </a:solidFill>
                      <a:prstDash val="solid"/>
                      <a:round/>
                      <a:headEnd type="none" w="med" len="med"/>
                      <a:tailEnd type="none" w="med" len="med"/>
                    </a:lnB>
                  </a:tcPr>
                </a:tc>
                <a:tc>
                  <a:txBody>
                    <a:bodyPr/>
                    <a:lstStyle/>
                    <a:p>
                      <a:pPr algn="ctr">
                        <a:lnSpc>
                          <a:spcPct val="110000"/>
                        </a:lnSpc>
                        <a:spcAft>
                          <a:spcPts val="0"/>
                        </a:spcAft>
                      </a:pPr>
                      <a:r>
                        <a:rPr lang="fr-SN"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77051529"/>
                  </a:ext>
                </a:extLst>
              </a:tr>
            </a:tbl>
          </a:graphicData>
        </a:graphic>
      </p:graphicFrame>
      <p:sp>
        <p:nvSpPr>
          <p:cNvPr id="5" name="ZoneTexte 4">
            <a:extLst>
              <a:ext uri="{FF2B5EF4-FFF2-40B4-BE49-F238E27FC236}">
                <a16:creationId xmlns:a16="http://schemas.microsoft.com/office/drawing/2014/main" id="{42074DA3-664E-4B00-98E1-13E602ACAEFB}"/>
              </a:ext>
            </a:extLst>
          </p:cNvPr>
          <p:cNvSpPr txBox="1"/>
          <p:nvPr/>
        </p:nvSpPr>
        <p:spPr>
          <a:xfrm>
            <a:off x="10708850" y="6372520"/>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23</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384998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23456"/>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50120" y="271273"/>
            <a:ext cx="9658707" cy="461624"/>
          </a:xfrm>
          <a:prstGeom prst="rect">
            <a:avLst/>
          </a:prstGeom>
          <a:noFill/>
          <a:ln>
            <a:noFill/>
          </a:ln>
        </p:spPr>
        <p:txBody>
          <a:bodyPr spcFirstLastPara="1" wrap="square" lIns="91425" tIns="45700" rIns="91425" bIns="45700" anchor="ctr" anchorCtr="0">
            <a:spAutoFit/>
          </a:bodyPr>
          <a:lstStyle/>
          <a:p>
            <a:r>
              <a:rPr lang="fr-FR" sz="2400" dirty="0">
                <a:solidFill>
                  <a:schemeClr val="tx1"/>
                </a:solidFill>
              </a:rPr>
              <a:t>4.7. Activités génératrices de revenus </a:t>
            </a:r>
            <a:endParaRPr lang="fr-FR" altLang="fr-FR" sz="2400" dirty="0">
              <a:solidFill>
                <a:schemeClr val="tx1"/>
              </a:solidFill>
            </a:endParaRPr>
          </a:p>
        </p:txBody>
      </p:sp>
      <p:graphicFrame>
        <p:nvGraphicFramePr>
          <p:cNvPr id="7" name="Espace réservé du contenu 3">
            <a:extLst>
              <a:ext uri="{FF2B5EF4-FFF2-40B4-BE49-F238E27FC236}">
                <a16:creationId xmlns:a16="http://schemas.microsoft.com/office/drawing/2014/main" id="{9C54226E-BD89-4383-9EF7-E209FC4451B0}"/>
              </a:ext>
            </a:extLst>
          </p:cNvPr>
          <p:cNvGraphicFramePr>
            <a:graphicFrameLocks/>
          </p:cNvGraphicFramePr>
          <p:nvPr>
            <p:extLst>
              <p:ext uri="{D42A27DB-BD31-4B8C-83A1-F6EECF244321}">
                <p14:modId xmlns:p14="http://schemas.microsoft.com/office/powerpoint/2010/main" val="3473312731"/>
              </p:ext>
            </p:extLst>
          </p:nvPr>
        </p:nvGraphicFramePr>
        <p:xfrm>
          <a:off x="707542" y="1965107"/>
          <a:ext cx="6584090" cy="2522052"/>
        </p:xfrm>
        <a:graphic>
          <a:graphicData uri="http://schemas.openxmlformats.org/drawingml/2006/table">
            <a:tbl>
              <a:tblPr firstRow="1" firstCol="1" bandRow="1">
                <a:tableStyleId>{5C22544A-7EE6-4342-B048-85BDC9FD1C3A}</a:tableStyleId>
              </a:tblPr>
              <a:tblGrid>
                <a:gridCol w="2428504">
                  <a:extLst>
                    <a:ext uri="{9D8B030D-6E8A-4147-A177-3AD203B41FA5}">
                      <a16:colId xmlns:a16="http://schemas.microsoft.com/office/drawing/2014/main" val="4060485263"/>
                    </a:ext>
                  </a:extLst>
                </a:gridCol>
                <a:gridCol w="2077793">
                  <a:extLst>
                    <a:ext uri="{9D8B030D-6E8A-4147-A177-3AD203B41FA5}">
                      <a16:colId xmlns:a16="http://schemas.microsoft.com/office/drawing/2014/main" val="2657133659"/>
                    </a:ext>
                  </a:extLst>
                </a:gridCol>
                <a:gridCol w="2077793">
                  <a:extLst>
                    <a:ext uri="{9D8B030D-6E8A-4147-A177-3AD203B41FA5}">
                      <a16:colId xmlns:a16="http://schemas.microsoft.com/office/drawing/2014/main" val="1699405190"/>
                    </a:ext>
                  </a:extLst>
                </a:gridCol>
              </a:tblGrid>
              <a:tr h="1038869">
                <a:tc>
                  <a:txBody>
                    <a:bodyPr/>
                    <a:lstStyle/>
                    <a:p>
                      <a:pPr algn="ctr">
                        <a:lnSpc>
                          <a:spcPct val="110000"/>
                        </a:lnSpc>
                        <a:spcAft>
                          <a:spcPts val="0"/>
                        </a:spcAft>
                      </a:pPr>
                      <a:r>
                        <a:rPr lang="fr-SN" sz="1200" dirty="0">
                          <a:effectLst/>
                        </a:rPr>
                        <a:t>Avez-vous créé une nouvelle activité grâce à l'électricité? </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dirty="0">
                          <a:effectLst/>
                        </a:rPr>
                        <a:t>Fréquence</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dirty="0">
                          <a:effectLst/>
                        </a:rPr>
                        <a:t>Pourcentage</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43503752"/>
                  </a:ext>
                </a:extLst>
              </a:tr>
              <a:tr h="507939">
                <a:tc>
                  <a:txBody>
                    <a:bodyPr/>
                    <a:lstStyle/>
                    <a:p>
                      <a:pPr algn="ctr">
                        <a:lnSpc>
                          <a:spcPct val="110000"/>
                        </a:lnSpc>
                        <a:spcAft>
                          <a:spcPts val="0"/>
                        </a:spcAft>
                      </a:pPr>
                      <a:r>
                        <a:rPr lang="fr-SN" sz="1200" dirty="0">
                          <a:effectLst/>
                        </a:rPr>
                        <a:t>Oui</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dirty="0">
                          <a:effectLst/>
                        </a:rPr>
                        <a:t>43</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a:effectLst/>
                        </a:rPr>
                        <a:t>12,18%</a:t>
                      </a:r>
                      <a:endParaRPr lang="fr-S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50072862"/>
                  </a:ext>
                </a:extLst>
              </a:tr>
              <a:tr h="487622">
                <a:tc>
                  <a:txBody>
                    <a:bodyPr/>
                    <a:lstStyle/>
                    <a:p>
                      <a:pPr algn="ctr">
                        <a:lnSpc>
                          <a:spcPct val="110000"/>
                        </a:lnSpc>
                        <a:spcAft>
                          <a:spcPts val="0"/>
                        </a:spcAft>
                      </a:pPr>
                      <a:r>
                        <a:rPr lang="fr-SN" sz="1200">
                          <a:effectLst/>
                        </a:rPr>
                        <a:t>Non</a:t>
                      </a:r>
                      <a:endParaRPr lang="fr-S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a:effectLst/>
                        </a:rPr>
                        <a:t>310</a:t>
                      </a:r>
                      <a:endParaRPr lang="fr-S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dirty="0">
                          <a:effectLst/>
                        </a:rPr>
                        <a:t>87,82%</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69862567"/>
                  </a:ext>
                </a:extLst>
              </a:tr>
              <a:tr h="487622">
                <a:tc>
                  <a:txBody>
                    <a:bodyPr/>
                    <a:lstStyle/>
                    <a:p>
                      <a:pPr algn="ctr">
                        <a:lnSpc>
                          <a:spcPct val="110000"/>
                        </a:lnSpc>
                        <a:spcAft>
                          <a:spcPts val="0"/>
                        </a:spcAft>
                      </a:pPr>
                      <a:r>
                        <a:rPr lang="fr-SN" sz="1200">
                          <a:effectLst/>
                        </a:rPr>
                        <a:t>Total</a:t>
                      </a:r>
                      <a:endParaRPr lang="fr-S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a:effectLst/>
                        </a:rPr>
                        <a:t>353</a:t>
                      </a:r>
                      <a:endParaRPr lang="fr-S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dirty="0">
                          <a:effectLst/>
                        </a:rPr>
                        <a:t>100%</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22203680"/>
                  </a:ext>
                </a:extLst>
              </a:tr>
            </a:tbl>
          </a:graphicData>
        </a:graphic>
      </p:graphicFrame>
      <p:sp>
        <p:nvSpPr>
          <p:cNvPr id="8" name="ZoneTexte 7">
            <a:extLst>
              <a:ext uri="{FF2B5EF4-FFF2-40B4-BE49-F238E27FC236}">
                <a16:creationId xmlns:a16="http://schemas.microsoft.com/office/drawing/2014/main" id="{D5EEE724-9E3E-42A7-ABD5-9E2FB5C67F69}"/>
              </a:ext>
            </a:extLst>
          </p:cNvPr>
          <p:cNvSpPr txBox="1"/>
          <p:nvPr/>
        </p:nvSpPr>
        <p:spPr>
          <a:xfrm>
            <a:off x="707542" y="4761279"/>
            <a:ext cx="6584091" cy="1286186"/>
          </a:xfrm>
          <a:prstGeom prst="rect">
            <a:avLst/>
          </a:prstGeom>
          <a:solidFill>
            <a:schemeClr val="accent3">
              <a:lumMod val="40000"/>
              <a:lumOff val="60000"/>
            </a:schemeClr>
          </a:solidFill>
        </p:spPr>
        <p:txBody>
          <a:bodyPr wrap="square">
            <a:spAutoFit/>
          </a:bodyPr>
          <a:lstStyle/>
          <a:p>
            <a:pPr>
              <a:lnSpc>
                <a:spcPct val="150000"/>
              </a:lnSpc>
            </a:pPr>
            <a:r>
              <a:rPr lang="fr-SN" sz="1800" dirty="0">
                <a:solidFill>
                  <a:schemeClr val="tx1">
                    <a:lumMod val="75000"/>
                    <a:lumOff val="25000"/>
                  </a:schemeClr>
                </a:solidFill>
                <a:latin typeface="Century Gothic" panose="020B0502020202020204" pitchFamily="34" charset="0"/>
              </a:rPr>
              <a:t>A peine 12,18% des personnes enquêtées ont créé une nouvelle activité utilisant l’électricité depuis l’arrivée de celle-ci dans le village. </a:t>
            </a:r>
          </a:p>
        </p:txBody>
      </p:sp>
      <p:sp>
        <p:nvSpPr>
          <p:cNvPr id="10" name="ZoneTexte 9">
            <a:extLst>
              <a:ext uri="{FF2B5EF4-FFF2-40B4-BE49-F238E27FC236}">
                <a16:creationId xmlns:a16="http://schemas.microsoft.com/office/drawing/2014/main" id="{1A51FDA5-AF60-48CD-9712-078B3F6F55C3}"/>
              </a:ext>
            </a:extLst>
          </p:cNvPr>
          <p:cNvSpPr txBox="1"/>
          <p:nvPr/>
        </p:nvSpPr>
        <p:spPr>
          <a:xfrm>
            <a:off x="8167148" y="2040888"/>
            <a:ext cx="3658778" cy="870688"/>
          </a:xfrm>
          <a:prstGeom prst="rect">
            <a:avLst/>
          </a:prstGeom>
          <a:solidFill>
            <a:schemeClr val="accent3">
              <a:lumMod val="40000"/>
              <a:lumOff val="60000"/>
            </a:schemeClr>
          </a:solidFill>
        </p:spPr>
        <p:txBody>
          <a:bodyPr wrap="square">
            <a:spAutoFit/>
          </a:bodyPr>
          <a:lstStyle/>
          <a:p>
            <a:pPr>
              <a:lnSpc>
                <a:spcPct val="150000"/>
              </a:lnSpc>
            </a:pPr>
            <a:r>
              <a:rPr lang="fr-FR" sz="1800" dirty="0">
                <a:solidFill>
                  <a:schemeClr val="tx1">
                    <a:lumMod val="75000"/>
                    <a:lumOff val="25000"/>
                  </a:schemeClr>
                </a:solidFill>
                <a:latin typeface="Century Gothic" panose="020B0502020202020204" pitchFamily="34" charset="0"/>
              </a:rPr>
              <a:t>1- Dynamiques individuelles </a:t>
            </a:r>
          </a:p>
          <a:p>
            <a:pPr>
              <a:lnSpc>
                <a:spcPct val="150000"/>
              </a:lnSpc>
            </a:pPr>
            <a:r>
              <a:rPr lang="fr-FR" sz="1800" dirty="0">
                <a:solidFill>
                  <a:schemeClr val="tx1">
                    <a:lumMod val="75000"/>
                    <a:lumOff val="25000"/>
                  </a:schemeClr>
                </a:solidFill>
                <a:latin typeface="Century Gothic" panose="020B0502020202020204" pitchFamily="34" charset="0"/>
              </a:rPr>
              <a:t>2- Dynamique collective </a:t>
            </a:r>
          </a:p>
        </p:txBody>
      </p:sp>
      <p:sp>
        <p:nvSpPr>
          <p:cNvPr id="9" name="ZoneTexte 8">
            <a:extLst>
              <a:ext uri="{FF2B5EF4-FFF2-40B4-BE49-F238E27FC236}">
                <a16:creationId xmlns:a16="http://schemas.microsoft.com/office/drawing/2014/main" id="{27ED6F5B-901E-47D4-A6AE-736C170CA998}"/>
              </a:ext>
            </a:extLst>
          </p:cNvPr>
          <p:cNvSpPr txBox="1"/>
          <p:nvPr/>
        </p:nvSpPr>
        <p:spPr>
          <a:xfrm>
            <a:off x="10284643" y="6465267"/>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24</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554963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50120" y="271273"/>
            <a:ext cx="9658707" cy="461624"/>
          </a:xfrm>
          <a:prstGeom prst="rect">
            <a:avLst/>
          </a:prstGeom>
          <a:solidFill>
            <a:srgbClr val="E9ECED"/>
          </a:solid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4.8. Perspectives d’emplois</a:t>
            </a:r>
            <a:endParaRPr lang="fr-FR" sz="2400" dirty="0">
              <a:solidFill>
                <a:schemeClr val="tx1"/>
              </a:solidFill>
              <a:latin typeface="+mn-lt"/>
              <a:cs typeface="Arial" panose="020B0604020202020204" pitchFamily="34" charset="0"/>
              <a:sym typeface="Arial"/>
            </a:endParaRPr>
          </a:p>
        </p:txBody>
      </p:sp>
      <p:sp>
        <p:nvSpPr>
          <p:cNvPr id="8" name="ZoneTexte 7">
            <a:extLst>
              <a:ext uri="{FF2B5EF4-FFF2-40B4-BE49-F238E27FC236}">
                <a16:creationId xmlns:a16="http://schemas.microsoft.com/office/drawing/2014/main" id="{D5EEE724-9E3E-42A7-ABD5-9E2FB5C67F69}"/>
              </a:ext>
            </a:extLst>
          </p:cNvPr>
          <p:cNvSpPr txBox="1"/>
          <p:nvPr/>
        </p:nvSpPr>
        <p:spPr>
          <a:xfrm>
            <a:off x="383886" y="4766258"/>
            <a:ext cx="5712113" cy="870688"/>
          </a:xfrm>
          <a:prstGeom prst="rect">
            <a:avLst/>
          </a:prstGeom>
          <a:solidFill>
            <a:schemeClr val="accent3">
              <a:lumMod val="40000"/>
              <a:lumOff val="60000"/>
            </a:schemeClr>
          </a:solidFill>
        </p:spPr>
        <p:txBody>
          <a:bodyPr wrap="square">
            <a:spAutoFit/>
          </a:bodyPr>
          <a:lstStyle/>
          <a:p>
            <a:pPr>
              <a:lnSpc>
                <a:spcPct val="150000"/>
              </a:lnSpc>
            </a:pPr>
            <a:r>
              <a:rPr lang="fr-FR" sz="1800" dirty="0">
                <a:solidFill>
                  <a:schemeClr val="tx1">
                    <a:lumMod val="75000"/>
                    <a:lumOff val="25000"/>
                  </a:schemeClr>
                </a:solidFill>
                <a:latin typeface="Century Gothic" panose="020B0502020202020204" pitchFamily="34" charset="0"/>
              </a:rPr>
              <a:t>Peu d’emplois créés à la date de l’étude mais beaucoup de perspectives intéressantes  </a:t>
            </a:r>
          </a:p>
        </p:txBody>
      </p:sp>
      <p:graphicFrame>
        <p:nvGraphicFramePr>
          <p:cNvPr id="11" name="Tableau 10">
            <a:extLst>
              <a:ext uri="{FF2B5EF4-FFF2-40B4-BE49-F238E27FC236}">
                <a16:creationId xmlns:a16="http://schemas.microsoft.com/office/drawing/2014/main" id="{21185641-DE23-4BE4-8159-87273801566E}"/>
              </a:ext>
            </a:extLst>
          </p:cNvPr>
          <p:cNvGraphicFramePr>
            <a:graphicFrameLocks noGrp="1"/>
          </p:cNvGraphicFramePr>
          <p:nvPr>
            <p:extLst>
              <p:ext uri="{D42A27DB-BD31-4B8C-83A1-F6EECF244321}">
                <p14:modId xmlns:p14="http://schemas.microsoft.com/office/powerpoint/2010/main" val="2991607480"/>
              </p:ext>
            </p:extLst>
          </p:nvPr>
        </p:nvGraphicFramePr>
        <p:xfrm>
          <a:off x="383886" y="1849466"/>
          <a:ext cx="5712113" cy="2294874"/>
        </p:xfrm>
        <a:graphic>
          <a:graphicData uri="http://schemas.openxmlformats.org/drawingml/2006/table">
            <a:tbl>
              <a:tblPr firstRow="1" firstCol="1" bandRow="1">
                <a:tableStyleId>{5C22544A-7EE6-4342-B048-85BDC9FD1C3A}</a:tableStyleId>
              </a:tblPr>
              <a:tblGrid>
                <a:gridCol w="1954582">
                  <a:extLst>
                    <a:ext uri="{9D8B030D-6E8A-4147-A177-3AD203B41FA5}">
                      <a16:colId xmlns:a16="http://schemas.microsoft.com/office/drawing/2014/main" val="2639459386"/>
                    </a:ext>
                  </a:extLst>
                </a:gridCol>
                <a:gridCol w="1690612">
                  <a:extLst>
                    <a:ext uri="{9D8B030D-6E8A-4147-A177-3AD203B41FA5}">
                      <a16:colId xmlns:a16="http://schemas.microsoft.com/office/drawing/2014/main" val="3477701568"/>
                    </a:ext>
                  </a:extLst>
                </a:gridCol>
                <a:gridCol w="2066919">
                  <a:extLst>
                    <a:ext uri="{9D8B030D-6E8A-4147-A177-3AD203B41FA5}">
                      <a16:colId xmlns:a16="http://schemas.microsoft.com/office/drawing/2014/main" val="790927731"/>
                    </a:ext>
                  </a:extLst>
                </a:gridCol>
              </a:tblGrid>
              <a:tr h="867581">
                <a:tc>
                  <a:txBody>
                    <a:bodyPr/>
                    <a:lstStyle/>
                    <a:p>
                      <a:pPr algn="ctr">
                        <a:lnSpc>
                          <a:spcPct val="110000"/>
                        </a:lnSpc>
                        <a:spcAft>
                          <a:spcPts val="0"/>
                        </a:spcAft>
                      </a:pPr>
                      <a:r>
                        <a:rPr lang="fr-SN" sz="1200" b="1" dirty="0">
                          <a:solidFill>
                            <a:schemeClr val="bg1"/>
                          </a:solidFill>
                          <a:effectLst/>
                          <a:latin typeface="+mn-lt"/>
                          <a:ea typeface="Times New Roman" panose="02020603050405020304" pitchFamily="18" charset="0"/>
                          <a:cs typeface="Calibri" panose="020F0502020204030204" pitchFamily="34" charset="0"/>
                        </a:rPr>
                        <a:t>Perspectives d'emplois</a:t>
                      </a:r>
                      <a:endParaRPr lang="fr-SN" sz="12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b="1" dirty="0">
                          <a:solidFill>
                            <a:schemeClr val="bg1"/>
                          </a:solidFill>
                          <a:effectLst/>
                          <a:latin typeface="+mn-lt"/>
                          <a:ea typeface="Times New Roman" panose="02020603050405020304" pitchFamily="18" charset="0"/>
                          <a:cs typeface="Calibri" panose="020F0502020204030204" pitchFamily="34" charset="0"/>
                        </a:rPr>
                        <a:t>Fréquence</a:t>
                      </a:r>
                      <a:endParaRPr lang="fr-SN" sz="12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b="1" dirty="0">
                          <a:solidFill>
                            <a:schemeClr val="bg1"/>
                          </a:solidFill>
                          <a:effectLst/>
                          <a:latin typeface="+mn-lt"/>
                          <a:ea typeface="Times New Roman" panose="02020603050405020304" pitchFamily="18" charset="0"/>
                          <a:cs typeface="Calibri" panose="020F0502020204030204" pitchFamily="34" charset="0"/>
                        </a:rPr>
                        <a:t>Pourcentage</a:t>
                      </a:r>
                      <a:endParaRPr lang="fr-SN" sz="12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98355082"/>
                  </a:ext>
                </a:extLst>
              </a:tr>
              <a:tr h="488801">
                <a:tc>
                  <a:txBody>
                    <a:bodyPr/>
                    <a:lstStyle/>
                    <a:p>
                      <a:pPr algn="ctr">
                        <a:lnSpc>
                          <a:spcPct val="110000"/>
                        </a:lnSpc>
                        <a:spcAft>
                          <a:spcPts val="0"/>
                        </a:spcAft>
                      </a:pPr>
                      <a:r>
                        <a:rPr lang="fr-SN" sz="1200" dirty="0">
                          <a:solidFill>
                            <a:schemeClr val="bg1"/>
                          </a:solidFill>
                          <a:effectLst/>
                          <a:latin typeface="+mn-lt"/>
                          <a:ea typeface="Times New Roman" panose="02020603050405020304" pitchFamily="18" charset="0"/>
                          <a:cs typeface="Calibri" panose="020F0502020204030204" pitchFamily="34" charset="0"/>
                        </a:rPr>
                        <a:t>Non</a:t>
                      </a:r>
                      <a:endParaRPr lang="fr-SN" sz="12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dirty="0">
                          <a:solidFill>
                            <a:srgbClr val="000000"/>
                          </a:solidFill>
                          <a:effectLst/>
                          <a:latin typeface="+mn-lt"/>
                          <a:ea typeface="Times New Roman" panose="02020603050405020304" pitchFamily="18" charset="0"/>
                          <a:cs typeface="Calibri" panose="020F0502020204030204" pitchFamily="34" charset="0"/>
                        </a:rPr>
                        <a:t>86</a:t>
                      </a:r>
                      <a:endParaRPr lang="fr-SN" sz="12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a:solidFill>
                            <a:srgbClr val="000000"/>
                          </a:solidFill>
                          <a:effectLst/>
                          <a:latin typeface="+mn-lt"/>
                          <a:ea typeface="Times New Roman" panose="02020603050405020304" pitchFamily="18" charset="0"/>
                          <a:cs typeface="Calibri" panose="020F0502020204030204" pitchFamily="34" charset="0"/>
                        </a:rPr>
                        <a:t>19,59%</a:t>
                      </a:r>
                      <a:endParaRPr lang="fr-SN" sz="120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483952926"/>
                  </a:ext>
                </a:extLst>
              </a:tr>
              <a:tr h="469246">
                <a:tc>
                  <a:txBody>
                    <a:bodyPr/>
                    <a:lstStyle/>
                    <a:p>
                      <a:pPr algn="ctr">
                        <a:lnSpc>
                          <a:spcPct val="110000"/>
                        </a:lnSpc>
                        <a:spcAft>
                          <a:spcPts val="0"/>
                        </a:spcAft>
                      </a:pPr>
                      <a:r>
                        <a:rPr lang="fr-SN" sz="1200">
                          <a:solidFill>
                            <a:schemeClr val="bg1"/>
                          </a:solidFill>
                          <a:effectLst/>
                          <a:latin typeface="+mn-lt"/>
                          <a:ea typeface="Times New Roman" panose="02020603050405020304" pitchFamily="18" charset="0"/>
                          <a:cs typeface="Calibri" panose="020F0502020204030204" pitchFamily="34" charset="0"/>
                        </a:rPr>
                        <a:t>Oui</a:t>
                      </a:r>
                      <a:endParaRPr lang="fr-SN" sz="120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dirty="0">
                          <a:solidFill>
                            <a:srgbClr val="000000"/>
                          </a:solidFill>
                          <a:effectLst/>
                          <a:latin typeface="+mn-lt"/>
                          <a:ea typeface="Times New Roman" panose="02020603050405020304" pitchFamily="18" charset="0"/>
                          <a:cs typeface="Calibri" panose="020F0502020204030204" pitchFamily="34" charset="0"/>
                        </a:rPr>
                        <a:t>353</a:t>
                      </a:r>
                      <a:endParaRPr lang="fr-SN" sz="12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dirty="0">
                          <a:solidFill>
                            <a:srgbClr val="000000"/>
                          </a:solidFill>
                          <a:effectLst/>
                          <a:latin typeface="+mn-lt"/>
                          <a:ea typeface="Times New Roman" panose="02020603050405020304" pitchFamily="18" charset="0"/>
                          <a:cs typeface="Calibri" panose="020F0502020204030204" pitchFamily="34" charset="0"/>
                        </a:rPr>
                        <a:t>80,41%</a:t>
                      </a:r>
                      <a:endParaRPr lang="fr-SN" sz="12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311231221"/>
                  </a:ext>
                </a:extLst>
              </a:tr>
              <a:tr h="469246">
                <a:tc>
                  <a:txBody>
                    <a:bodyPr/>
                    <a:lstStyle/>
                    <a:p>
                      <a:pPr algn="ctr">
                        <a:lnSpc>
                          <a:spcPct val="110000"/>
                        </a:lnSpc>
                        <a:spcAft>
                          <a:spcPts val="0"/>
                        </a:spcAft>
                      </a:pPr>
                      <a:r>
                        <a:rPr lang="fr-SN" sz="1200" dirty="0">
                          <a:solidFill>
                            <a:schemeClr val="bg1"/>
                          </a:solidFill>
                          <a:effectLst/>
                          <a:latin typeface="+mn-lt"/>
                          <a:ea typeface="Times New Roman" panose="02020603050405020304" pitchFamily="18" charset="0"/>
                          <a:cs typeface="Calibri" panose="020F0502020204030204" pitchFamily="34" charset="0"/>
                        </a:rPr>
                        <a:t>Total</a:t>
                      </a:r>
                      <a:endParaRPr lang="fr-SN" sz="12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dirty="0">
                          <a:solidFill>
                            <a:srgbClr val="000000"/>
                          </a:solidFill>
                          <a:effectLst/>
                          <a:latin typeface="+mn-lt"/>
                          <a:ea typeface="Times New Roman" panose="02020603050405020304" pitchFamily="18" charset="0"/>
                          <a:cs typeface="Calibri" panose="020F0502020204030204" pitchFamily="34" charset="0"/>
                        </a:rPr>
                        <a:t>439</a:t>
                      </a:r>
                      <a:endParaRPr lang="fr-SN" sz="12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dirty="0">
                          <a:solidFill>
                            <a:srgbClr val="000000"/>
                          </a:solidFill>
                          <a:effectLst/>
                          <a:latin typeface="+mn-lt"/>
                          <a:ea typeface="Times New Roman" panose="02020603050405020304" pitchFamily="18" charset="0"/>
                          <a:cs typeface="Calibri" panose="020F0502020204030204" pitchFamily="34" charset="0"/>
                        </a:rPr>
                        <a:t>100%</a:t>
                      </a:r>
                      <a:endParaRPr lang="fr-SN" sz="12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83871176"/>
                  </a:ext>
                </a:extLst>
              </a:tr>
            </a:tbl>
          </a:graphicData>
        </a:graphic>
      </p:graphicFrame>
      <p:graphicFrame>
        <p:nvGraphicFramePr>
          <p:cNvPr id="12" name="Espace réservé du contenu 3">
            <a:extLst>
              <a:ext uri="{FF2B5EF4-FFF2-40B4-BE49-F238E27FC236}">
                <a16:creationId xmlns:a16="http://schemas.microsoft.com/office/drawing/2014/main" id="{BC47596F-3A91-4279-AF20-B2C2834EC365}"/>
              </a:ext>
            </a:extLst>
          </p:cNvPr>
          <p:cNvGraphicFramePr>
            <a:graphicFrameLocks/>
          </p:cNvGraphicFramePr>
          <p:nvPr>
            <p:extLst>
              <p:ext uri="{D42A27DB-BD31-4B8C-83A1-F6EECF244321}">
                <p14:modId xmlns:p14="http://schemas.microsoft.com/office/powerpoint/2010/main" val="1556050742"/>
              </p:ext>
            </p:extLst>
          </p:nvPr>
        </p:nvGraphicFramePr>
        <p:xfrm>
          <a:off x="6342311" y="1456029"/>
          <a:ext cx="5712113" cy="4859929"/>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a:extLst>
              <a:ext uri="{FF2B5EF4-FFF2-40B4-BE49-F238E27FC236}">
                <a16:creationId xmlns:a16="http://schemas.microsoft.com/office/drawing/2014/main" id="{39B74106-25D6-41CB-95B4-33E4E8ECEBD2}"/>
              </a:ext>
            </a:extLst>
          </p:cNvPr>
          <p:cNvSpPr txBox="1"/>
          <p:nvPr/>
        </p:nvSpPr>
        <p:spPr>
          <a:xfrm>
            <a:off x="9750608" y="6457935"/>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25</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004902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02495" y="230788"/>
            <a:ext cx="9658707" cy="523180"/>
          </a:xfrm>
          <a:prstGeom prst="rect">
            <a:avLst/>
          </a:prstGeom>
          <a:noFill/>
          <a:ln>
            <a:noFill/>
          </a:ln>
        </p:spPr>
        <p:txBody>
          <a:bodyPr spcFirstLastPara="1" wrap="square" lIns="91425" tIns="45700" rIns="91425" bIns="45700" anchor="ctr" anchorCtr="0">
            <a:spAutoFit/>
          </a:bodyPr>
          <a:lstStyle/>
          <a:p>
            <a:r>
              <a:rPr lang="fr-FR" sz="2800" dirty="0">
                <a:solidFill>
                  <a:schemeClr val="tx1"/>
                </a:solidFill>
              </a:rPr>
              <a:t>5- Exploitant et décision de se raccorder</a:t>
            </a:r>
            <a:endParaRPr lang="fr-FR" altLang="fr-FR" sz="2800" dirty="0">
              <a:solidFill>
                <a:schemeClr val="tx1"/>
              </a:solidFill>
            </a:endParaRPr>
          </a:p>
        </p:txBody>
      </p:sp>
      <p:graphicFrame>
        <p:nvGraphicFramePr>
          <p:cNvPr id="10" name="Espace réservé du contenu 3">
            <a:extLst>
              <a:ext uri="{FF2B5EF4-FFF2-40B4-BE49-F238E27FC236}">
                <a16:creationId xmlns:a16="http://schemas.microsoft.com/office/drawing/2014/main" id="{A9152873-0C0E-421F-9BC3-1FB4B314131E}"/>
              </a:ext>
            </a:extLst>
          </p:cNvPr>
          <p:cNvGraphicFramePr>
            <a:graphicFrameLocks/>
          </p:cNvGraphicFramePr>
          <p:nvPr>
            <p:extLst>
              <p:ext uri="{D42A27DB-BD31-4B8C-83A1-F6EECF244321}">
                <p14:modId xmlns:p14="http://schemas.microsoft.com/office/powerpoint/2010/main" val="383197401"/>
              </p:ext>
            </p:extLst>
          </p:nvPr>
        </p:nvGraphicFramePr>
        <p:xfrm>
          <a:off x="542041" y="1187778"/>
          <a:ext cx="6825006" cy="4029959"/>
        </p:xfrm>
        <a:graphic>
          <a:graphicData uri="http://schemas.openxmlformats.org/drawingml/2006/table">
            <a:tbl>
              <a:tblPr firstRow="1" firstCol="1" bandRow="1">
                <a:tableStyleId>{5C22544A-7EE6-4342-B048-85BDC9FD1C3A}</a:tableStyleId>
              </a:tblPr>
              <a:tblGrid>
                <a:gridCol w="2145586">
                  <a:extLst>
                    <a:ext uri="{9D8B030D-6E8A-4147-A177-3AD203B41FA5}">
                      <a16:colId xmlns:a16="http://schemas.microsoft.com/office/drawing/2014/main" val="3256286575"/>
                    </a:ext>
                  </a:extLst>
                </a:gridCol>
                <a:gridCol w="2145586">
                  <a:extLst>
                    <a:ext uri="{9D8B030D-6E8A-4147-A177-3AD203B41FA5}">
                      <a16:colId xmlns:a16="http://schemas.microsoft.com/office/drawing/2014/main" val="2086213492"/>
                    </a:ext>
                  </a:extLst>
                </a:gridCol>
                <a:gridCol w="1266917">
                  <a:extLst>
                    <a:ext uri="{9D8B030D-6E8A-4147-A177-3AD203B41FA5}">
                      <a16:colId xmlns:a16="http://schemas.microsoft.com/office/drawing/2014/main" val="754527951"/>
                    </a:ext>
                  </a:extLst>
                </a:gridCol>
                <a:gridCol w="1266917">
                  <a:extLst>
                    <a:ext uri="{9D8B030D-6E8A-4147-A177-3AD203B41FA5}">
                      <a16:colId xmlns:a16="http://schemas.microsoft.com/office/drawing/2014/main" val="878164192"/>
                    </a:ext>
                  </a:extLst>
                </a:gridCol>
              </a:tblGrid>
              <a:tr h="385130">
                <a:tc>
                  <a:txBody>
                    <a:bodyPr/>
                    <a:lstStyle/>
                    <a:p>
                      <a:pPr algn="ctr">
                        <a:lnSpc>
                          <a:spcPct val="110000"/>
                        </a:lnSpc>
                        <a:spcAft>
                          <a:spcPts val="0"/>
                        </a:spcAft>
                      </a:pPr>
                      <a:r>
                        <a:rPr lang="fr-SN" sz="1100" dirty="0">
                          <a:effectLst/>
                        </a:rPr>
                        <a:t> </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100" dirty="0">
                          <a:effectLst/>
                        </a:rPr>
                        <a:t>Opinion de la SENELEC</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100" dirty="0">
                          <a:effectLst/>
                        </a:rPr>
                        <a:t>Fréquence</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100" dirty="0">
                          <a:effectLst/>
                        </a:rPr>
                        <a:t>Pourcentage</a:t>
                      </a:r>
                      <a:endParaRPr lang="fr-SN"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104749302"/>
                  </a:ext>
                </a:extLst>
              </a:tr>
              <a:tr h="745125">
                <a:tc rowSpan="3">
                  <a:txBody>
                    <a:bodyPr/>
                    <a:lstStyle/>
                    <a:p>
                      <a:pPr algn="ctr">
                        <a:lnSpc>
                          <a:spcPct val="110000"/>
                        </a:lnSpc>
                        <a:spcAft>
                          <a:spcPts val="0"/>
                        </a:spcAft>
                      </a:pPr>
                      <a:r>
                        <a:rPr lang="fr-SN" sz="1400" dirty="0">
                          <a:effectLst/>
                        </a:rPr>
                        <a:t>Raccordé</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dirty="0">
                          <a:effectLst/>
                        </a:rPr>
                        <a:t>Bonne        </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40000"/>
                        <a:lumOff val="60000"/>
                      </a:schemeClr>
                    </a:solidFill>
                  </a:tcPr>
                </a:tc>
                <a:tc>
                  <a:txBody>
                    <a:bodyPr/>
                    <a:lstStyle/>
                    <a:p>
                      <a:pPr algn="ctr">
                        <a:lnSpc>
                          <a:spcPct val="110000"/>
                        </a:lnSpc>
                        <a:spcAft>
                          <a:spcPts val="0"/>
                        </a:spcAft>
                      </a:pPr>
                      <a:r>
                        <a:rPr lang="fr-SN" sz="1200">
                          <a:effectLst/>
                        </a:rPr>
                        <a:t>91</a:t>
                      </a:r>
                      <a:endParaRPr lang="fr-S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40000"/>
                        <a:lumOff val="60000"/>
                      </a:schemeClr>
                    </a:solidFill>
                  </a:tcPr>
                </a:tc>
                <a:tc>
                  <a:txBody>
                    <a:bodyPr/>
                    <a:lstStyle/>
                    <a:p>
                      <a:pPr algn="ctr">
                        <a:lnSpc>
                          <a:spcPct val="110000"/>
                        </a:lnSpc>
                        <a:spcAft>
                          <a:spcPts val="0"/>
                        </a:spcAft>
                      </a:pPr>
                      <a:r>
                        <a:rPr lang="fr-SN" sz="1200" dirty="0">
                          <a:effectLst/>
                        </a:rPr>
                        <a:t>97,85%</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40000"/>
                        <a:lumOff val="60000"/>
                      </a:schemeClr>
                    </a:solidFill>
                  </a:tcPr>
                </a:tc>
                <a:extLst>
                  <a:ext uri="{0D108BD9-81ED-4DB2-BD59-A6C34878D82A}">
                    <a16:rowId xmlns:a16="http://schemas.microsoft.com/office/drawing/2014/main" val="3694471196"/>
                  </a:ext>
                </a:extLst>
              </a:tr>
              <a:tr h="664328">
                <a:tc vMerge="1">
                  <a:txBody>
                    <a:bodyPr/>
                    <a:lstStyle/>
                    <a:p>
                      <a:endParaRPr lang="fr-SN"/>
                    </a:p>
                  </a:txBody>
                  <a:tcPr/>
                </a:tc>
                <a:tc>
                  <a:txBody>
                    <a:bodyPr/>
                    <a:lstStyle/>
                    <a:p>
                      <a:pPr algn="ctr">
                        <a:lnSpc>
                          <a:spcPct val="110000"/>
                        </a:lnSpc>
                        <a:spcAft>
                          <a:spcPts val="0"/>
                        </a:spcAft>
                      </a:pPr>
                      <a:r>
                        <a:rPr lang="fr-SN" sz="1200" dirty="0">
                          <a:effectLst/>
                        </a:rPr>
                        <a:t>Mauvaise          </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a:effectLst/>
                        </a:rPr>
                        <a:t>2</a:t>
                      </a:r>
                      <a:endParaRPr lang="fr-S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a:effectLst/>
                        </a:rPr>
                        <a:t>2,15%</a:t>
                      </a:r>
                      <a:endParaRPr lang="fr-S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30023330"/>
                  </a:ext>
                </a:extLst>
              </a:tr>
              <a:tr h="484780">
                <a:tc vMerge="1">
                  <a:txBody>
                    <a:bodyPr/>
                    <a:lstStyle/>
                    <a:p>
                      <a:endParaRPr lang="fr-SN"/>
                    </a:p>
                  </a:txBody>
                  <a:tcPr/>
                </a:tc>
                <a:tc>
                  <a:txBody>
                    <a:bodyPr/>
                    <a:lstStyle/>
                    <a:p>
                      <a:pPr algn="ctr">
                        <a:lnSpc>
                          <a:spcPct val="110000"/>
                        </a:lnSpc>
                        <a:spcAft>
                          <a:spcPts val="0"/>
                        </a:spcAft>
                      </a:pPr>
                      <a:r>
                        <a:rPr lang="fr-SN" sz="1200" dirty="0">
                          <a:effectLst/>
                        </a:rPr>
                        <a:t>Total       </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40000"/>
                        <a:lumOff val="60000"/>
                      </a:schemeClr>
                    </a:solidFill>
                  </a:tcPr>
                </a:tc>
                <a:tc>
                  <a:txBody>
                    <a:bodyPr/>
                    <a:lstStyle/>
                    <a:p>
                      <a:pPr algn="ctr">
                        <a:lnSpc>
                          <a:spcPct val="110000"/>
                        </a:lnSpc>
                        <a:spcAft>
                          <a:spcPts val="0"/>
                        </a:spcAft>
                      </a:pPr>
                      <a:r>
                        <a:rPr lang="fr-SN" sz="1200" dirty="0">
                          <a:effectLst/>
                        </a:rPr>
                        <a:t>93</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40000"/>
                        <a:lumOff val="60000"/>
                      </a:schemeClr>
                    </a:solidFill>
                  </a:tcPr>
                </a:tc>
                <a:tc>
                  <a:txBody>
                    <a:bodyPr/>
                    <a:lstStyle/>
                    <a:p>
                      <a:pPr algn="ctr">
                        <a:lnSpc>
                          <a:spcPct val="110000"/>
                        </a:lnSpc>
                        <a:spcAft>
                          <a:spcPts val="0"/>
                        </a:spcAft>
                      </a:pPr>
                      <a:r>
                        <a:rPr lang="fr-SN" sz="1200" dirty="0">
                          <a:effectLst/>
                        </a:rPr>
                        <a:t>100%</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40000"/>
                        <a:lumOff val="60000"/>
                      </a:schemeClr>
                    </a:solidFill>
                  </a:tcPr>
                </a:tc>
                <a:extLst>
                  <a:ext uri="{0D108BD9-81ED-4DB2-BD59-A6C34878D82A}">
                    <a16:rowId xmlns:a16="http://schemas.microsoft.com/office/drawing/2014/main" val="1063113194"/>
                  </a:ext>
                </a:extLst>
              </a:tr>
              <a:tr h="745125">
                <a:tc rowSpan="3">
                  <a:txBody>
                    <a:bodyPr/>
                    <a:lstStyle/>
                    <a:p>
                      <a:pPr algn="ctr">
                        <a:lnSpc>
                          <a:spcPct val="110000"/>
                        </a:lnSpc>
                        <a:spcAft>
                          <a:spcPts val="0"/>
                        </a:spcAft>
                      </a:pPr>
                      <a:r>
                        <a:rPr lang="fr-SN" sz="1400" dirty="0">
                          <a:effectLst/>
                        </a:rPr>
                        <a:t>Non-raccordé</a:t>
                      </a:r>
                      <a:endParaRPr lang="fr-SN"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a:effectLst/>
                        </a:rPr>
                        <a:t>Bonne        </a:t>
                      </a:r>
                      <a:endParaRPr lang="fr-S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dirty="0">
                          <a:effectLst/>
                        </a:rPr>
                        <a:t>17</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a:effectLst/>
                        </a:rPr>
                        <a:t>94,44%</a:t>
                      </a:r>
                      <a:endParaRPr lang="fr-S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03486109"/>
                  </a:ext>
                </a:extLst>
              </a:tr>
              <a:tr h="547622">
                <a:tc vMerge="1">
                  <a:txBody>
                    <a:bodyPr/>
                    <a:lstStyle/>
                    <a:p>
                      <a:endParaRPr lang="fr-SN"/>
                    </a:p>
                  </a:txBody>
                  <a:tcPr/>
                </a:tc>
                <a:tc>
                  <a:txBody>
                    <a:bodyPr/>
                    <a:lstStyle/>
                    <a:p>
                      <a:pPr algn="ctr">
                        <a:lnSpc>
                          <a:spcPct val="110000"/>
                        </a:lnSpc>
                        <a:spcAft>
                          <a:spcPts val="0"/>
                        </a:spcAft>
                      </a:pPr>
                      <a:r>
                        <a:rPr lang="fr-SN" sz="1200" dirty="0">
                          <a:effectLst/>
                        </a:rPr>
                        <a:t>Mauvaise          </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40000"/>
                        <a:lumOff val="60000"/>
                      </a:schemeClr>
                    </a:solidFill>
                  </a:tcPr>
                </a:tc>
                <a:tc>
                  <a:txBody>
                    <a:bodyPr/>
                    <a:lstStyle/>
                    <a:p>
                      <a:pPr algn="ctr">
                        <a:lnSpc>
                          <a:spcPct val="110000"/>
                        </a:lnSpc>
                        <a:spcAft>
                          <a:spcPts val="0"/>
                        </a:spcAft>
                      </a:pPr>
                      <a:r>
                        <a:rPr lang="fr-SN" sz="1200" dirty="0">
                          <a:effectLst/>
                        </a:rPr>
                        <a:t>1</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40000"/>
                        <a:lumOff val="60000"/>
                      </a:schemeClr>
                    </a:solidFill>
                  </a:tcPr>
                </a:tc>
                <a:tc>
                  <a:txBody>
                    <a:bodyPr/>
                    <a:lstStyle/>
                    <a:p>
                      <a:pPr algn="ctr">
                        <a:lnSpc>
                          <a:spcPct val="110000"/>
                        </a:lnSpc>
                        <a:spcAft>
                          <a:spcPts val="0"/>
                        </a:spcAft>
                      </a:pPr>
                      <a:r>
                        <a:rPr lang="fr-SN" sz="1200" dirty="0">
                          <a:effectLst/>
                        </a:rPr>
                        <a:t>5,56%</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40000"/>
                        <a:lumOff val="60000"/>
                      </a:schemeClr>
                    </a:solidFill>
                  </a:tcPr>
                </a:tc>
                <a:extLst>
                  <a:ext uri="{0D108BD9-81ED-4DB2-BD59-A6C34878D82A}">
                    <a16:rowId xmlns:a16="http://schemas.microsoft.com/office/drawing/2014/main" val="2132639362"/>
                  </a:ext>
                </a:extLst>
              </a:tr>
              <a:tr h="457849">
                <a:tc vMerge="1">
                  <a:txBody>
                    <a:bodyPr/>
                    <a:lstStyle/>
                    <a:p>
                      <a:endParaRPr lang="fr-SN"/>
                    </a:p>
                  </a:txBody>
                  <a:tcPr/>
                </a:tc>
                <a:tc>
                  <a:txBody>
                    <a:bodyPr/>
                    <a:lstStyle/>
                    <a:p>
                      <a:pPr algn="ctr">
                        <a:lnSpc>
                          <a:spcPct val="110000"/>
                        </a:lnSpc>
                        <a:spcAft>
                          <a:spcPts val="0"/>
                        </a:spcAft>
                      </a:pPr>
                      <a:r>
                        <a:rPr lang="fr-SN" sz="1200">
                          <a:effectLst/>
                        </a:rPr>
                        <a:t>Total       </a:t>
                      </a:r>
                      <a:endParaRPr lang="fr-S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a:effectLst/>
                        </a:rPr>
                        <a:t>18</a:t>
                      </a:r>
                      <a:endParaRPr lang="fr-SN"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0000"/>
                        </a:lnSpc>
                        <a:spcAft>
                          <a:spcPts val="0"/>
                        </a:spcAft>
                      </a:pPr>
                      <a:r>
                        <a:rPr lang="fr-SN" sz="1200" dirty="0">
                          <a:effectLst/>
                        </a:rPr>
                        <a:t>100%</a:t>
                      </a:r>
                      <a:endParaRPr lang="fr-SN"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26286747"/>
                  </a:ext>
                </a:extLst>
              </a:tr>
            </a:tbl>
          </a:graphicData>
        </a:graphic>
      </p:graphicFrame>
      <p:sp>
        <p:nvSpPr>
          <p:cNvPr id="2" name="ZoneTexte 1">
            <a:extLst>
              <a:ext uri="{FF2B5EF4-FFF2-40B4-BE49-F238E27FC236}">
                <a16:creationId xmlns:a16="http://schemas.microsoft.com/office/drawing/2014/main" id="{39950956-92D7-485E-BEE1-4B30F10B0FF6}"/>
              </a:ext>
            </a:extLst>
          </p:cNvPr>
          <p:cNvSpPr txBox="1"/>
          <p:nvPr/>
        </p:nvSpPr>
        <p:spPr>
          <a:xfrm>
            <a:off x="8078771" y="1187778"/>
            <a:ext cx="3129699" cy="3539430"/>
          </a:xfrm>
          <a:prstGeom prst="rect">
            <a:avLst/>
          </a:prstGeom>
          <a:noFill/>
        </p:spPr>
        <p:txBody>
          <a:bodyPr wrap="square" rtlCol="0">
            <a:spAutoFit/>
          </a:bodyPr>
          <a:lstStyle/>
          <a:p>
            <a:r>
              <a:rPr lang="fr-FR" dirty="0"/>
              <a:t>A priori, on ne note pas de corrélation entre l’opinion que les populations ont de la SENELEC et leur décision de se raccorder ou non au réseau électrique. </a:t>
            </a:r>
          </a:p>
          <a:p>
            <a:endParaRPr lang="fr-FR" dirty="0"/>
          </a:p>
          <a:p>
            <a:r>
              <a:rPr lang="fr-FR" b="1" i="1" dirty="0">
                <a:solidFill>
                  <a:srgbClr val="FF0000"/>
                </a:solidFill>
              </a:rPr>
              <a:t>Toutefois</a:t>
            </a:r>
            <a:r>
              <a:rPr lang="fr-FR" dirty="0"/>
              <a:t>, il est essentiel de s’assurer d’un travail qualitatif de la part de l’exploitant car cela joue sur la manière dont les populations jouissent de leur droit d’accès à l’électricité =&gt; in fine, cela joue sur l’optimisation des effets positifs de l’électricité sur les conditions de vie des ménages.</a:t>
            </a:r>
          </a:p>
          <a:p>
            <a:endParaRPr lang="fr-SN" dirty="0"/>
          </a:p>
        </p:txBody>
      </p:sp>
      <p:sp>
        <p:nvSpPr>
          <p:cNvPr id="6" name="ZoneTexte 5">
            <a:extLst>
              <a:ext uri="{FF2B5EF4-FFF2-40B4-BE49-F238E27FC236}">
                <a16:creationId xmlns:a16="http://schemas.microsoft.com/office/drawing/2014/main" id="{75712E31-BECF-43AE-8312-94D6C037229F}"/>
              </a:ext>
            </a:extLst>
          </p:cNvPr>
          <p:cNvSpPr txBox="1"/>
          <p:nvPr/>
        </p:nvSpPr>
        <p:spPr>
          <a:xfrm>
            <a:off x="10237509" y="6363092"/>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26</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509418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act-check : Le taux d'électrification rurale au Sénégal est-il réellement  de 55% ? - Innovafrika">
            <a:extLst>
              <a:ext uri="{FF2B5EF4-FFF2-40B4-BE49-F238E27FC236}">
                <a16:creationId xmlns:a16="http://schemas.microsoft.com/office/drawing/2014/main" id="{1CFDC89C-0553-4808-9371-A6CEF6D6B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9F18DE-E263-4B8A-BFA3-EA7850DBDE4A}"/>
              </a:ext>
            </a:extLst>
          </p:cNvPr>
          <p:cNvSpPr/>
          <p:nvPr/>
        </p:nvSpPr>
        <p:spPr>
          <a:xfrm>
            <a:off x="0" y="3113201"/>
            <a:ext cx="12192000" cy="151503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4" name="Google Shape;113;p2">
            <a:extLst>
              <a:ext uri="{FF2B5EF4-FFF2-40B4-BE49-F238E27FC236}">
                <a16:creationId xmlns:a16="http://schemas.microsoft.com/office/drawing/2014/main" id="{0998B966-CAC2-4BE4-838B-DBBE12E4D806}"/>
              </a:ext>
            </a:extLst>
          </p:cNvPr>
          <p:cNvSpPr txBox="1"/>
          <p:nvPr/>
        </p:nvSpPr>
        <p:spPr>
          <a:xfrm>
            <a:off x="716240" y="3316743"/>
            <a:ext cx="10759516" cy="1107955"/>
          </a:xfrm>
          <a:prstGeom prst="rect">
            <a:avLst/>
          </a:prstGeom>
          <a:noFill/>
          <a:ln>
            <a:noFill/>
          </a:ln>
        </p:spPr>
        <p:txBody>
          <a:bodyPr spcFirstLastPara="1" wrap="square" lIns="108000" tIns="45700" rIns="108000" bIns="45700" anchor="ctr" anchorCtr="0">
            <a:spAutoFit/>
          </a:bodyPr>
          <a:lstStyle/>
          <a:p>
            <a:pPr>
              <a:lnSpc>
                <a:spcPct val="150000"/>
              </a:lnSpc>
            </a:pPr>
            <a:r>
              <a:rPr lang="fr-FR" sz="4400" dirty="0">
                <a:solidFill>
                  <a:schemeClr val="bg1"/>
                </a:solidFill>
                <a:latin typeface="Impact" panose="020B0806030902050204" pitchFamily="34" charset="0"/>
                <a:ea typeface="Twentieth Century"/>
                <a:cs typeface="Arial" panose="020B0604020202020204" pitchFamily="34" charset="0"/>
                <a:sym typeface="Twentieth Century"/>
              </a:rPr>
              <a:t>5 – Conclusion et recommandations</a:t>
            </a:r>
          </a:p>
        </p:txBody>
      </p:sp>
      <p:sp>
        <p:nvSpPr>
          <p:cNvPr id="5" name="ZoneTexte 4">
            <a:extLst>
              <a:ext uri="{FF2B5EF4-FFF2-40B4-BE49-F238E27FC236}">
                <a16:creationId xmlns:a16="http://schemas.microsoft.com/office/drawing/2014/main" id="{5DE5275A-188E-4310-97C1-84B91B57AA4F}"/>
              </a:ext>
            </a:extLst>
          </p:cNvPr>
          <p:cNvSpPr txBox="1"/>
          <p:nvPr/>
        </p:nvSpPr>
        <p:spPr>
          <a:xfrm>
            <a:off x="5279011" y="6451939"/>
            <a:ext cx="716437" cy="338554"/>
          </a:xfrm>
          <a:prstGeom prst="rect">
            <a:avLst/>
          </a:prstGeom>
          <a:solidFill>
            <a:schemeClr val="tx1"/>
          </a:solidFill>
        </p:spPr>
        <p:txBody>
          <a:bodyPr wrap="square" rtlCol="0">
            <a:spAutoFit/>
          </a:bodyPr>
          <a:lstStyle/>
          <a:p>
            <a:pPr algn="ctr"/>
            <a:r>
              <a:rPr lang="fr-FR" sz="1600" b="1" dirty="0">
                <a:solidFill>
                  <a:schemeClr val="bg1"/>
                </a:solidFill>
                <a:latin typeface="Arial Narrow" panose="020B0606020202030204" pitchFamily="34" charset="0"/>
              </a:rPr>
              <a:t>27</a:t>
            </a:r>
            <a:endParaRPr lang="fr-SN" sz="1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24284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113" name="Google Shape;113;p2"/>
          <p:cNvSpPr txBox="1"/>
          <p:nvPr/>
        </p:nvSpPr>
        <p:spPr>
          <a:xfrm>
            <a:off x="307860" y="1332566"/>
            <a:ext cx="11489179" cy="4708941"/>
          </a:xfrm>
          <a:prstGeom prst="rect">
            <a:avLst/>
          </a:prstGeom>
          <a:noFill/>
          <a:ln>
            <a:noFill/>
          </a:ln>
        </p:spPr>
        <p:txBody>
          <a:bodyPr spcFirstLastPara="1" wrap="square" lIns="108000" tIns="45700" rIns="108000" bIns="45700" anchor="ctr" anchorCtr="0">
            <a:spAutoFit/>
          </a:bodyPr>
          <a:lstStyle/>
          <a:p>
            <a:pPr marL="342900" lvl="0" indent="-342900" algn="just">
              <a:lnSpc>
                <a:spcPct val="15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Mieux sensibiliser les populations rurales sur les risques d’accidents en période d’hivernage ou lorsque les populations tentent elles-mêmes de tailler des branches d’arbres ;</a:t>
            </a:r>
          </a:p>
          <a:p>
            <a:pPr marL="342900" lvl="0" indent="-342900" algn="just">
              <a:lnSpc>
                <a:spcPct val="15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Réviser la convention avec l’entreprise en insistant sur l’aspect éthique du travail à faire ainsi que les dédommagements à faire en cas de dégâts ;</a:t>
            </a:r>
          </a:p>
          <a:p>
            <a:pPr marL="342900" lvl="0" indent="-342900" algn="just">
              <a:lnSpc>
                <a:spcPct val="15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Vulgariser les mesures de mitigation et de correction en cas de dommages ;</a:t>
            </a:r>
          </a:p>
          <a:p>
            <a:pPr marL="342900" lvl="0" indent="-342900" algn="just">
              <a:lnSpc>
                <a:spcPct val="150000"/>
              </a:lnSpc>
              <a:buClrTx/>
              <a:buSzPct val="100000"/>
              <a:buFont typeface="Wingdings" panose="05000000000000000000" pitchFamily="2" charset="2"/>
              <a:buChar char="ü"/>
            </a:pPr>
            <a:r>
              <a:rPr lang="fr-FR" sz="2000" dirty="0">
                <a:solidFill>
                  <a:schemeClr val="tx1"/>
                </a:solidFill>
                <a:latin typeface="Century Gothic" panose="020B0502020202020204" pitchFamily="34" charset="0"/>
              </a:rPr>
              <a:t>Veiller au respect des dédommagements à faire par les parties prenantes</a:t>
            </a:r>
            <a:r>
              <a:rPr lang="fr-FR" sz="2000" dirty="0">
                <a:solidFill>
                  <a:schemeClr val="tx1">
                    <a:lumMod val="75000"/>
                    <a:lumOff val="25000"/>
                  </a:schemeClr>
                </a:solidFill>
                <a:latin typeface="Century Gothic" panose="020B0502020202020204" pitchFamily="34" charset="0"/>
              </a:rPr>
              <a:t> ;</a:t>
            </a:r>
          </a:p>
          <a:p>
            <a:pPr marL="342900" lvl="0" indent="-342900" algn="just">
              <a:lnSpc>
                <a:spcPct val="15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Définir un mécanisme de gestion des plaintes des populations en accord avec les différents acteurs (entreprises, exploitant et PUDC) ;</a:t>
            </a:r>
          </a:p>
          <a:p>
            <a:pPr marL="342900" lvl="0" indent="-342900" algn="just">
              <a:lnSpc>
                <a:spcPct val="15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Assurer la gestion effective des plaintes ; </a:t>
            </a:r>
          </a:p>
        </p:txBody>
      </p:sp>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307860" y="230788"/>
            <a:ext cx="6950190" cy="523180"/>
          </a:xfrm>
          <a:prstGeom prst="rect">
            <a:avLst/>
          </a:prstGeom>
          <a:noFill/>
          <a:ln>
            <a:noFill/>
          </a:ln>
        </p:spPr>
        <p:txBody>
          <a:bodyPr spcFirstLastPara="1" wrap="square" lIns="91425" tIns="45700" rIns="91425" bIns="45700" anchor="ctr" anchorCtr="0">
            <a:spAutoFit/>
          </a:bodyPr>
          <a:lstStyle/>
          <a:p>
            <a:pPr lvl="0"/>
            <a:r>
              <a:rPr lang="fr-FR" sz="2800" dirty="0">
                <a:solidFill>
                  <a:schemeClr val="tx1"/>
                </a:solidFill>
                <a:latin typeface="Impact" panose="020B0806030902050204" pitchFamily="34" charset="0"/>
                <a:ea typeface="Twentieth Century"/>
                <a:cs typeface="Arial" panose="020B0604020202020204" pitchFamily="34" charset="0"/>
                <a:sym typeface="Twentieth Century"/>
              </a:rPr>
              <a:t>5.1. </a:t>
            </a:r>
            <a:r>
              <a:rPr lang="fr-FR" sz="2600" dirty="0">
                <a:solidFill>
                  <a:schemeClr val="tx1"/>
                </a:solidFill>
                <a:latin typeface="Impact" panose="020B0806030902050204" pitchFamily="34" charset="0"/>
                <a:ea typeface="Twentieth Century"/>
                <a:cs typeface="Arial" panose="020B0604020202020204" pitchFamily="34" charset="0"/>
                <a:sym typeface="Twentieth Century"/>
              </a:rPr>
              <a:t>RECOMMANDATIONS A L’ENDROIT DU PUDC</a:t>
            </a:r>
            <a:endParaRPr lang="fr-FR" sz="2800" dirty="0">
              <a:solidFill>
                <a:schemeClr val="tx1"/>
              </a:solidFill>
              <a:latin typeface="Impact" panose="020B0806030902050204" pitchFamily="34" charset="0"/>
              <a:cs typeface="Arial" panose="020B0604020202020204" pitchFamily="34" charset="0"/>
              <a:sym typeface="Arial"/>
            </a:endParaRPr>
          </a:p>
        </p:txBody>
      </p:sp>
      <p:sp>
        <p:nvSpPr>
          <p:cNvPr id="5" name="Titre 1">
            <a:extLst>
              <a:ext uri="{FF2B5EF4-FFF2-40B4-BE49-F238E27FC236}">
                <a16:creationId xmlns:a16="http://schemas.microsoft.com/office/drawing/2014/main" id="{CCF03C76-30B4-4404-85AE-EAEDEDEB1669}"/>
              </a:ext>
            </a:extLst>
          </p:cNvPr>
          <p:cNvSpPr txBox="1">
            <a:spLocks/>
          </p:cNvSpPr>
          <p:nvPr/>
        </p:nvSpPr>
        <p:spPr>
          <a:xfrm>
            <a:off x="307860" y="740229"/>
            <a:ext cx="11483227" cy="592337"/>
          </a:xfrm>
          <a:prstGeom prst="rect">
            <a:avLst/>
          </a:prstGeom>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lnSpc>
                <a:spcPct val="90000"/>
              </a:lnSpc>
              <a:spcBef>
                <a:spcPct val="0"/>
              </a:spcBef>
              <a:buNone/>
              <a:defRPr sz="4000" b="1" kern="1200">
                <a:solidFill>
                  <a:srgbClr val="147065"/>
                </a:solidFill>
                <a:latin typeface="+mj-lt"/>
                <a:ea typeface="+mj-ea"/>
                <a:cs typeface="+mj-cs"/>
              </a:defRPr>
            </a:lvl1pPr>
          </a:lstStyle>
          <a:p>
            <a:pPr algn="l">
              <a:lnSpc>
                <a:spcPct val="150000"/>
              </a:lnSpc>
              <a:spcBef>
                <a:spcPts val="600"/>
              </a:spcBef>
              <a:spcAft>
                <a:spcPts val="600"/>
              </a:spcAft>
            </a:pPr>
            <a:endParaRPr lang="fr-FR" sz="2000" dirty="0">
              <a:solidFill>
                <a:srgbClr val="8C6B02"/>
              </a:solidFill>
              <a:latin typeface="Century Gothic" panose="020B0502020202020204" pitchFamily="34" charset="0"/>
              <a:ea typeface="Arial"/>
              <a:cs typeface="Arial"/>
            </a:endParaRPr>
          </a:p>
        </p:txBody>
      </p:sp>
      <p:sp>
        <p:nvSpPr>
          <p:cNvPr id="6" name="ZoneTexte 5">
            <a:extLst>
              <a:ext uri="{FF2B5EF4-FFF2-40B4-BE49-F238E27FC236}">
                <a16:creationId xmlns:a16="http://schemas.microsoft.com/office/drawing/2014/main" id="{93AE0216-433C-429B-AC7F-2B572C436B7D}"/>
              </a:ext>
            </a:extLst>
          </p:cNvPr>
          <p:cNvSpPr txBox="1"/>
          <p:nvPr/>
        </p:nvSpPr>
        <p:spPr>
          <a:xfrm>
            <a:off x="10935094" y="6288658"/>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28</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58807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quonet">
            <a:extLst>
              <a:ext uri="{FF2B5EF4-FFF2-40B4-BE49-F238E27FC236}">
                <a16:creationId xmlns:a16="http://schemas.microsoft.com/office/drawing/2014/main" id="{524B392F-21B4-4E5F-B207-88A8C1BEC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627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848618F-8263-41B3-B21D-ADEAB107F6B6}"/>
              </a:ext>
            </a:extLst>
          </p:cNvPr>
          <p:cNvSpPr/>
          <p:nvPr/>
        </p:nvSpPr>
        <p:spPr>
          <a:xfrm>
            <a:off x="0" y="2495745"/>
            <a:ext cx="12192000" cy="15150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highlight>
                <a:srgbClr val="C0C0C0"/>
              </a:highlight>
            </a:endParaRPr>
          </a:p>
        </p:txBody>
      </p:sp>
      <p:sp>
        <p:nvSpPr>
          <p:cNvPr id="4" name="Google Shape;113;p2">
            <a:extLst>
              <a:ext uri="{FF2B5EF4-FFF2-40B4-BE49-F238E27FC236}">
                <a16:creationId xmlns:a16="http://schemas.microsoft.com/office/drawing/2014/main" id="{73DC9F4B-1C5F-49E0-88C8-CFE281488BB1}"/>
              </a:ext>
            </a:extLst>
          </p:cNvPr>
          <p:cNvSpPr txBox="1"/>
          <p:nvPr/>
        </p:nvSpPr>
        <p:spPr>
          <a:xfrm>
            <a:off x="716240" y="2699287"/>
            <a:ext cx="10759516" cy="1107955"/>
          </a:xfrm>
          <a:prstGeom prst="rect">
            <a:avLst/>
          </a:prstGeom>
          <a:solidFill>
            <a:schemeClr val="tx1">
              <a:lumMod val="95000"/>
              <a:lumOff val="5000"/>
            </a:schemeClr>
          </a:solidFill>
          <a:ln>
            <a:noFill/>
          </a:ln>
        </p:spPr>
        <p:txBody>
          <a:bodyPr spcFirstLastPara="1" wrap="square" lIns="108000" tIns="45700" rIns="108000" bIns="45700" anchor="ctr" anchorCtr="0">
            <a:spAutoFit/>
          </a:bodyPr>
          <a:lstStyle/>
          <a:p>
            <a:pPr>
              <a:lnSpc>
                <a:spcPct val="150000"/>
              </a:lnSpc>
            </a:pPr>
            <a:r>
              <a:rPr lang="fr-FR" sz="4400" dirty="0">
                <a:solidFill>
                  <a:schemeClr val="bg1"/>
                </a:solidFill>
                <a:latin typeface="Impact" panose="020B0806030902050204" pitchFamily="34" charset="0"/>
                <a:ea typeface="Twentieth Century"/>
                <a:cs typeface="Arial" panose="020B0604020202020204" pitchFamily="34" charset="0"/>
                <a:sym typeface="Twentieth Century"/>
              </a:rPr>
              <a:t>1 - Introduction</a:t>
            </a:r>
          </a:p>
        </p:txBody>
      </p:sp>
      <p:sp>
        <p:nvSpPr>
          <p:cNvPr id="5" name="ZoneTexte 4">
            <a:extLst>
              <a:ext uri="{FF2B5EF4-FFF2-40B4-BE49-F238E27FC236}">
                <a16:creationId xmlns:a16="http://schemas.microsoft.com/office/drawing/2014/main" id="{B1336ACC-2628-4F2E-BC0F-1F2ACE9701B2}"/>
              </a:ext>
            </a:extLst>
          </p:cNvPr>
          <p:cNvSpPr txBox="1"/>
          <p:nvPr/>
        </p:nvSpPr>
        <p:spPr>
          <a:xfrm>
            <a:off x="5552388" y="6014301"/>
            <a:ext cx="716437" cy="338554"/>
          </a:xfrm>
          <a:prstGeom prst="rect">
            <a:avLst/>
          </a:prstGeom>
          <a:solidFill>
            <a:schemeClr val="tx1"/>
          </a:solidFill>
        </p:spPr>
        <p:txBody>
          <a:bodyPr wrap="square" rtlCol="0">
            <a:spAutoFit/>
          </a:bodyPr>
          <a:lstStyle/>
          <a:p>
            <a:pPr algn="ctr"/>
            <a:r>
              <a:rPr lang="fr-FR" sz="1600" b="1" dirty="0">
                <a:solidFill>
                  <a:schemeClr val="bg1"/>
                </a:solidFill>
                <a:latin typeface="Arial Narrow" panose="020B0606020202030204" pitchFamily="34" charset="0"/>
              </a:rPr>
              <a:t>2</a:t>
            </a:r>
            <a:endParaRPr lang="fr-SN" sz="1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5401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113" name="Google Shape;113;p2"/>
          <p:cNvSpPr txBox="1"/>
          <p:nvPr/>
        </p:nvSpPr>
        <p:spPr>
          <a:xfrm>
            <a:off x="307860" y="1995005"/>
            <a:ext cx="11489179" cy="2554505"/>
          </a:xfrm>
          <a:prstGeom prst="rect">
            <a:avLst/>
          </a:prstGeom>
          <a:noFill/>
          <a:ln>
            <a:noFill/>
          </a:ln>
        </p:spPr>
        <p:txBody>
          <a:bodyPr spcFirstLastPara="1" wrap="square" lIns="108000" tIns="45700" rIns="108000" bIns="45700" anchor="ctr" anchorCtr="0">
            <a:spAutoFit/>
          </a:bodyPr>
          <a:lstStyle/>
          <a:p>
            <a:pPr marL="342900" lvl="0" indent="-342900" algn="just">
              <a:lnSpc>
                <a:spcPct val="20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Fournir un Plan de Gestion environnemental et social avant tout début de travaux ;</a:t>
            </a:r>
          </a:p>
          <a:p>
            <a:pPr marL="342900" lvl="0" indent="-342900" algn="just">
              <a:lnSpc>
                <a:spcPct val="20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Remonter les plaintes des populations et contribuer à la mise à jour de la matrice de gestion des plaintes ;</a:t>
            </a:r>
          </a:p>
          <a:p>
            <a:pPr marL="342900" lvl="0" indent="-342900" algn="just">
              <a:lnSpc>
                <a:spcPct val="20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Evaluer les risques de dégâts et les minimiser.</a:t>
            </a:r>
          </a:p>
        </p:txBody>
      </p:sp>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307858" y="232547"/>
            <a:ext cx="11884141" cy="523180"/>
          </a:xfrm>
          <a:prstGeom prst="rect">
            <a:avLst/>
          </a:prstGeom>
          <a:solidFill>
            <a:srgbClr val="E9ECED"/>
          </a:solidFill>
          <a:ln>
            <a:noFill/>
          </a:ln>
        </p:spPr>
        <p:txBody>
          <a:bodyPr spcFirstLastPara="1" wrap="square" lIns="91425" tIns="45700" rIns="91425" bIns="45700" anchor="ctr" anchorCtr="0">
            <a:spAutoFit/>
          </a:bodyPr>
          <a:lstStyle/>
          <a:p>
            <a:pPr lvl="0"/>
            <a:r>
              <a:rPr lang="fr-FR" sz="2800" dirty="0">
                <a:solidFill>
                  <a:schemeClr val="tx1"/>
                </a:solidFill>
                <a:latin typeface="Impact" panose="020B0806030902050204" pitchFamily="34" charset="0"/>
                <a:ea typeface="Twentieth Century"/>
                <a:cs typeface="Arial" panose="020B0604020202020204" pitchFamily="34" charset="0"/>
                <a:sym typeface="Twentieth Century"/>
              </a:rPr>
              <a:t>5.2. </a:t>
            </a:r>
            <a:r>
              <a:rPr lang="fr-FR" sz="2600" dirty="0">
                <a:solidFill>
                  <a:schemeClr val="tx1"/>
                </a:solidFill>
                <a:latin typeface="Impact" panose="020B0806030902050204" pitchFamily="34" charset="0"/>
                <a:ea typeface="Twentieth Century"/>
                <a:cs typeface="Arial" panose="020B0604020202020204" pitchFamily="34" charset="0"/>
                <a:sym typeface="Twentieth Century"/>
              </a:rPr>
              <a:t>RECOMMANDATIONS A L’ENDROIT D’EXCELLEC ET DES AUTRES PRESTATAIRES</a:t>
            </a:r>
            <a:endParaRPr lang="fr-FR" sz="2800" dirty="0">
              <a:solidFill>
                <a:schemeClr val="tx1"/>
              </a:solidFill>
              <a:latin typeface="Impact" panose="020B0806030902050204" pitchFamily="34" charset="0"/>
              <a:cs typeface="Arial" panose="020B0604020202020204" pitchFamily="34" charset="0"/>
              <a:sym typeface="Arial"/>
            </a:endParaRPr>
          </a:p>
        </p:txBody>
      </p:sp>
      <p:sp>
        <p:nvSpPr>
          <p:cNvPr id="5" name="Titre 1">
            <a:extLst>
              <a:ext uri="{FF2B5EF4-FFF2-40B4-BE49-F238E27FC236}">
                <a16:creationId xmlns:a16="http://schemas.microsoft.com/office/drawing/2014/main" id="{CCF03C76-30B4-4404-85AE-EAEDEDEB1669}"/>
              </a:ext>
            </a:extLst>
          </p:cNvPr>
          <p:cNvSpPr txBox="1">
            <a:spLocks/>
          </p:cNvSpPr>
          <p:nvPr/>
        </p:nvSpPr>
        <p:spPr>
          <a:xfrm>
            <a:off x="206334" y="740229"/>
            <a:ext cx="11483227" cy="890608"/>
          </a:xfrm>
          <a:prstGeom prst="rect">
            <a:avLst/>
          </a:prstGeom>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lnSpc>
                <a:spcPct val="90000"/>
              </a:lnSpc>
              <a:spcBef>
                <a:spcPct val="0"/>
              </a:spcBef>
              <a:buNone/>
              <a:defRPr sz="4000" b="1" kern="1200">
                <a:solidFill>
                  <a:srgbClr val="147065"/>
                </a:solidFill>
                <a:latin typeface="+mj-lt"/>
                <a:ea typeface="+mj-ea"/>
                <a:cs typeface="+mj-cs"/>
              </a:defRPr>
            </a:lvl1pPr>
          </a:lstStyle>
          <a:p>
            <a:pPr algn="l">
              <a:lnSpc>
                <a:spcPct val="150000"/>
              </a:lnSpc>
              <a:spcBef>
                <a:spcPts val="600"/>
              </a:spcBef>
              <a:spcAft>
                <a:spcPts val="600"/>
              </a:spcAft>
            </a:pPr>
            <a:endParaRPr lang="fr-FR" sz="2800" dirty="0">
              <a:solidFill>
                <a:srgbClr val="8C6B02"/>
              </a:solidFill>
              <a:latin typeface="Century Gothic" panose="020B0502020202020204" pitchFamily="34" charset="0"/>
              <a:ea typeface="Arial"/>
              <a:cs typeface="Arial"/>
            </a:endParaRPr>
          </a:p>
        </p:txBody>
      </p:sp>
      <p:sp>
        <p:nvSpPr>
          <p:cNvPr id="6" name="ZoneTexte 5">
            <a:extLst>
              <a:ext uri="{FF2B5EF4-FFF2-40B4-BE49-F238E27FC236}">
                <a16:creationId xmlns:a16="http://schemas.microsoft.com/office/drawing/2014/main" id="{9EE51D70-35CF-4AC1-A65D-7053D94870DD}"/>
              </a:ext>
            </a:extLst>
          </p:cNvPr>
          <p:cNvSpPr txBox="1"/>
          <p:nvPr/>
        </p:nvSpPr>
        <p:spPr>
          <a:xfrm>
            <a:off x="10416619" y="6363092"/>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29</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290746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113" name="Google Shape;113;p2"/>
          <p:cNvSpPr txBox="1"/>
          <p:nvPr/>
        </p:nvSpPr>
        <p:spPr>
          <a:xfrm>
            <a:off x="307860" y="2302781"/>
            <a:ext cx="11489179" cy="1938952"/>
          </a:xfrm>
          <a:prstGeom prst="rect">
            <a:avLst/>
          </a:prstGeom>
          <a:noFill/>
          <a:ln>
            <a:noFill/>
          </a:ln>
        </p:spPr>
        <p:txBody>
          <a:bodyPr spcFirstLastPara="1" wrap="square" lIns="108000" tIns="45700" rIns="108000" bIns="45700" anchor="ctr" anchorCtr="0">
            <a:spAutoFit/>
          </a:bodyPr>
          <a:lstStyle/>
          <a:p>
            <a:pPr marL="342900" lvl="0" indent="-342900" algn="just">
              <a:lnSpc>
                <a:spcPct val="20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Davantage vulgariser la procédure de raccordement ;</a:t>
            </a:r>
          </a:p>
          <a:p>
            <a:pPr marL="342900" lvl="0" indent="-342900" algn="just">
              <a:lnSpc>
                <a:spcPct val="20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Diminuer le délai de traitement des demandes de raccordement ;</a:t>
            </a:r>
          </a:p>
          <a:p>
            <a:pPr marL="342900" lvl="0" indent="-342900" algn="just">
              <a:lnSpc>
                <a:spcPct val="20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Assurer un suivi des dysfonctionnements des poteaux des villages électrifiés.</a:t>
            </a:r>
          </a:p>
        </p:txBody>
      </p:sp>
      <p:sp>
        <p:nvSpPr>
          <p:cNvPr id="21" name="Rectangle 20"/>
          <p:cNvSpPr/>
          <p:nvPr/>
        </p:nvSpPr>
        <p:spPr>
          <a:xfrm>
            <a:off x="-1" y="230788"/>
            <a:ext cx="12192001" cy="5094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307860" y="232547"/>
            <a:ext cx="9140940" cy="523180"/>
          </a:xfrm>
          <a:prstGeom prst="rect">
            <a:avLst/>
          </a:prstGeom>
          <a:noFill/>
          <a:ln>
            <a:noFill/>
          </a:ln>
        </p:spPr>
        <p:txBody>
          <a:bodyPr spcFirstLastPara="1" wrap="square" lIns="91425" tIns="45700" rIns="91425" bIns="45700" anchor="ctr" anchorCtr="0">
            <a:spAutoFit/>
          </a:bodyPr>
          <a:lstStyle/>
          <a:p>
            <a:pPr lvl="0"/>
            <a:r>
              <a:rPr lang="fr-FR" sz="2800" dirty="0">
                <a:solidFill>
                  <a:schemeClr val="tx1"/>
                </a:solidFill>
                <a:latin typeface="Impact" panose="020B0806030902050204" pitchFamily="34" charset="0"/>
                <a:ea typeface="Twentieth Century"/>
                <a:cs typeface="Arial" panose="020B0604020202020204" pitchFamily="34" charset="0"/>
                <a:sym typeface="Twentieth Century"/>
              </a:rPr>
              <a:t>5.3. </a:t>
            </a:r>
            <a:r>
              <a:rPr lang="fr-FR" sz="2600" dirty="0">
                <a:solidFill>
                  <a:schemeClr val="tx1"/>
                </a:solidFill>
                <a:latin typeface="Impact" panose="020B0806030902050204" pitchFamily="34" charset="0"/>
                <a:ea typeface="Twentieth Century"/>
                <a:cs typeface="Arial" panose="020B0604020202020204" pitchFamily="34" charset="0"/>
                <a:sym typeface="Twentieth Century"/>
              </a:rPr>
              <a:t>RECOMMANDATIONS A L’ENDROIT DE LA SENELEC</a:t>
            </a:r>
            <a:endParaRPr lang="fr-FR" sz="2800" dirty="0">
              <a:solidFill>
                <a:schemeClr val="tx1"/>
              </a:solidFill>
              <a:latin typeface="Impact" panose="020B0806030902050204" pitchFamily="34" charset="0"/>
              <a:cs typeface="Arial" panose="020B0604020202020204" pitchFamily="34" charset="0"/>
              <a:sym typeface="Arial"/>
            </a:endParaRPr>
          </a:p>
        </p:txBody>
      </p:sp>
      <p:sp>
        <p:nvSpPr>
          <p:cNvPr id="5" name="Titre 1">
            <a:extLst>
              <a:ext uri="{FF2B5EF4-FFF2-40B4-BE49-F238E27FC236}">
                <a16:creationId xmlns:a16="http://schemas.microsoft.com/office/drawing/2014/main" id="{CCF03C76-30B4-4404-85AE-EAEDEDEB1669}"/>
              </a:ext>
            </a:extLst>
          </p:cNvPr>
          <p:cNvSpPr txBox="1">
            <a:spLocks/>
          </p:cNvSpPr>
          <p:nvPr/>
        </p:nvSpPr>
        <p:spPr>
          <a:xfrm>
            <a:off x="215761" y="914564"/>
            <a:ext cx="11483227" cy="890608"/>
          </a:xfrm>
          <a:prstGeom prst="rect">
            <a:avLst/>
          </a:prstGeom>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lnSpc>
                <a:spcPct val="90000"/>
              </a:lnSpc>
              <a:spcBef>
                <a:spcPct val="0"/>
              </a:spcBef>
              <a:buNone/>
              <a:defRPr sz="4000" b="1" kern="1200">
                <a:solidFill>
                  <a:srgbClr val="147065"/>
                </a:solidFill>
                <a:latin typeface="+mj-lt"/>
                <a:ea typeface="+mj-ea"/>
                <a:cs typeface="+mj-cs"/>
              </a:defRPr>
            </a:lvl1pPr>
          </a:lstStyle>
          <a:p>
            <a:pPr algn="l">
              <a:lnSpc>
                <a:spcPct val="150000"/>
              </a:lnSpc>
              <a:spcBef>
                <a:spcPts val="600"/>
              </a:spcBef>
              <a:spcAft>
                <a:spcPts val="600"/>
              </a:spcAft>
            </a:pPr>
            <a:endParaRPr lang="fr-FR" sz="3200" dirty="0">
              <a:solidFill>
                <a:srgbClr val="8C6B02"/>
              </a:solidFill>
              <a:latin typeface="Century Gothic" panose="020B0502020202020204" pitchFamily="34" charset="0"/>
              <a:ea typeface="Arial"/>
              <a:cs typeface="Arial"/>
            </a:endParaRPr>
          </a:p>
        </p:txBody>
      </p:sp>
      <p:sp>
        <p:nvSpPr>
          <p:cNvPr id="6" name="ZoneTexte 5">
            <a:extLst>
              <a:ext uri="{FF2B5EF4-FFF2-40B4-BE49-F238E27FC236}">
                <a16:creationId xmlns:a16="http://schemas.microsoft.com/office/drawing/2014/main" id="{AEB06F20-61BD-4C54-9C2F-C73F94B0D493}"/>
              </a:ext>
            </a:extLst>
          </p:cNvPr>
          <p:cNvSpPr txBox="1"/>
          <p:nvPr/>
        </p:nvSpPr>
        <p:spPr>
          <a:xfrm>
            <a:off x="5552388" y="6014301"/>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30</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387433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B69D725-1C52-47F3-B8F4-0CBE31FBB2F4}"/>
              </a:ext>
            </a:extLst>
          </p:cNvPr>
          <p:cNvPicPr>
            <a:picLocks noChangeAspect="1" noChangeArrowheads="1"/>
          </p:cNvPicPr>
          <p:nvPr/>
        </p:nvPicPr>
        <p:blipFill>
          <a:blip r:embed="rId2">
            <a:alphaModFix amt="20000"/>
          </a:blip>
          <a:srcRect/>
          <a:stretch/>
        </p:blipFill>
        <p:spPr bwMode="auto">
          <a:xfrm>
            <a:off x="4713"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ved roads, electricity access points, and other modern amenities remain few and far between throughout much of Africa.">
            <a:extLst>
              <a:ext uri="{FF2B5EF4-FFF2-40B4-BE49-F238E27FC236}">
                <a16:creationId xmlns:a16="http://schemas.microsoft.com/office/drawing/2014/main" id="{5A9616D7-36AA-4DCC-A206-02E48E666AF9}"/>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4713" y="14435"/>
            <a:ext cx="12182574" cy="6843565"/>
          </a:xfrm>
          <a:prstGeom prst="rect">
            <a:avLst/>
          </a:prstGeom>
          <a:noFill/>
          <a:extLst>
            <a:ext uri="{909E8E84-426E-40DD-AFC4-6F175D3DCCD1}">
              <a14:hiddenFill xmlns:a14="http://schemas.microsoft.com/office/drawing/2010/main">
                <a:solidFill>
                  <a:srgbClr val="FFFFFF"/>
                </a:solidFill>
              </a14:hiddenFill>
            </a:ext>
          </a:extLst>
        </p:spPr>
      </p:pic>
      <p:sp>
        <p:nvSpPr>
          <p:cNvPr id="9" name="Organigramme : Délai 8">
            <a:extLst>
              <a:ext uri="{FF2B5EF4-FFF2-40B4-BE49-F238E27FC236}">
                <a16:creationId xmlns:a16="http://schemas.microsoft.com/office/drawing/2014/main" id="{707D79BC-40D2-4B81-8E22-3B89BD18B516}"/>
              </a:ext>
            </a:extLst>
          </p:cNvPr>
          <p:cNvSpPr/>
          <p:nvPr/>
        </p:nvSpPr>
        <p:spPr>
          <a:xfrm rot="10800000" flipV="1">
            <a:off x="8426823" y="206188"/>
            <a:ext cx="3765172" cy="6698875"/>
          </a:xfrm>
          <a:prstGeom prst="flowChartDelay">
            <a:avLst/>
          </a:prstGeom>
          <a:gradFill flip="none" rotWithShape="1">
            <a:gsLst>
              <a:gs pos="0">
                <a:srgbClr val="B28802">
                  <a:shade val="30000"/>
                  <a:satMod val="115000"/>
                </a:srgbClr>
              </a:gs>
              <a:gs pos="50000">
                <a:srgbClr val="B28802">
                  <a:shade val="67500"/>
                  <a:satMod val="115000"/>
                </a:srgbClr>
              </a:gs>
              <a:gs pos="100000">
                <a:srgbClr val="B28802">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3" name="Organigramme : Délai 2">
            <a:extLst>
              <a:ext uri="{FF2B5EF4-FFF2-40B4-BE49-F238E27FC236}">
                <a16:creationId xmlns:a16="http://schemas.microsoft.com/office/drawing/2014/main" id="{989DE731-2F3F-49E0-AD69-81B07B904210}"/>
              </a:ext>
            </a:extLst>
          </p:cNvPr>
          <p:cNvSpPr/>
          <p:nvPr/>
        </p:nvSpPr>
        <p:spPr>
          <a:xfrm rot="10800000" flipV="1">
            <a:off x="8543365" y="304800"/>
            <a:ext cx="3648632" cy="6600263"/>
          </a:xfrm>
          <a:prstGeom prst="flowChartDelay">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dirty="0"/>
          </a:p>
        </p:txBody>
      </p:sp>
      <p:sp>
        <p:nvSpPr>
          <p:cNvPr id="10" name="Google Shape;475;p18">
            <a:extLst>
              <a:ext uri="{FF2B5EF4-FFF2-40B4-BE49-F238E27FC236}">
                <a16:creationId xmlns:a16="http://schemas.microsoft.com/office/drawing/2014/main" id="{2F07D859-CA3E-4F38-A343-69422614C095}"/>
              </a:ext>
            </a:extLst>
          </p:cNvPr>
          <p:cNvSpPr txBox="1"/>
          <p:nvPr/>
        </p:nvSpPr>
        <p:spPr>
          <a:xfrm>
            <a:off x="230958" y="3428999"/>
            <a:ext cx="8036350" cy="942469"/>
          </a:xfrm>
          <a:prstGeom prst="rect">
            <a:avLst/>
          </a:prstGeom>
          <a:solidFill>
            <a:schemeClr val="accent6">
              <a:lumMod val="60000"/>
              <a:lumOff val="40000"/>
            </a:schemeClr>
          </a:solidFill>
          <a:ln>
            <a:noFill/>
          </a:ln>
        </p:spPr>
        <p:txBody>
          <a:bodyPr spcFirstLastPara="1" wrap="square" lIns="91425" tIns="91425" rIns="91425" bIns="91425" anchor="t" anchorCtr="0">
            <a:noAutofit/>
          </a:bodyPr>
          <a:lstStyle/>
          <a:p>
            <a:pPr marL="0" marR="0" lvl="0" indent="0" algn="ctr" rtl="0">
              <a:lnSpc>
                <a:spcPct val="90000"/>
              </a:lnSpc>
              <a:spcBef>
                <a:spcPts val="300"/>
              </a:spcBef>
              <a:spcAft>
                <a:spcPts val="0"/>
              </a:spcAft>
              <a:buClr>
                <a:srgbClr val="14A1B0"/>
              </a:buClr>
              <a:buSzPts val="5000"/>
              <a:buFont typeface="Arial"/>
              <a:buNone/>
            </a:pPr>
            <a:r>
              <a:rPr lang="fr-FR" sz="5000" dirty="0">
                <a:solidFill>
                  <a:schemeClr val="tx1"/>
                </a:solidFill>
                <a:latin typeface="Tw Cen MT" panose="020B0602020104020603" pitchFamily="34" charset="0"/>
                <a:ea typeface="Twentieth Century"/>
                <a:cs typeface="Times New Roman" panose="02020603050405020304" pitchFamily="18" charset="0"/>
                <a:sym typeface="Twentieth Century"/>
              </a:rPr>
              <a:t>Merci de</a:t>
            </a:r>
            <a:r>
              <a:rPr lang="fr-FR" dirty="0">
                <a:solidFill>
                  <a:schemeClr val="tx1"/>
                </a:solidFill>
                <a:latin typeface="Tw Cen MT" panose="020B0602020104020603" pitchFamily="34" charset="0"/>
                <a:ea typeface="Twentieth Century"/>
                <a:cs typeface="Times New Roman" panose="02020603050405020304" pitchFamily="18" charset="0"/>
              </a:rPr>
              <a:t> </a:t>
            </a:r>
            <a:r>
              <a:rPr lang="fr-FR" sz="5000" dirty="0">
                <a:solidFill>
                  <a:schemeClr val="tx1"/>
                </a:solidFill>
                <a:latin typeface="Tw Cen MT" panose="020B0602020104020603" pitchFamily="34" charset="0"/>
                <a:ea typeface="Twentieth Century"/>
                <a:cs typeface="Times New Roman" panose="02020603050405020304" pitchFamily="18" charset="0"/>
                <a:sym typeface="Twentieth Century"/>
              </a:rPr>
              <a:t>votre attention</a:t>
            </a:r>
            <a:endParaRPr sz="5000" dirty="0">
              <a:solidFill>
                <a:schemeClr val="tx1"/>
              </a:solidFill>
              <a:latin typeface="Tw Cen MT" panose="020B0602020104020603" pitchFamily="34" charset="0"/>
              <a:ea typeface="Twentieth Century"/>
              <a:cs typeface="Times New Roman" panose="02020603050405020304" pitchFamily="18" charset="0"/>
              <a:sym typeface="Twentieth Century"/>
            </a:endParaRPr>
          </a:p>
        </p:txBody>
      </p:sp>
    </p:spTree>
    <p:extLst>
      <p:ext uri="{BB962C8B-B14F-4D97-AF65-F5344CB8AC3E}">
        <p14:creationId xmlns:p14="http://schemas.microsoft.com/office/powerpoint/2010/main" val="2778796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113" name="Google Shape;113;p2"/>
          <p:cNvSpPr txBox="1"/>
          <p:nvPr/>
        </p:nvSpPr>
        <p:spPr>
          <a:xfrm>
            <a:off x="307860" y="1471784"/>
            <a:ext cx="11489179" cy="3600945"/>
          </a:xfrm>
          <a:prstGeom prst="rect">
            <a:avLst/>
          </a:prstGeom>
          <a:noFill/>
          <a:ln>
            <a:noFill/>
          </a:ln>
        </p:spPr>
        <p:txBody>
          <a:bodyPr spcFirstLastPara="1" wrap="square" lIns="108000" tIns="45700" rIns="108000" bIns="45700" anchor="ctr" anchorCtr="0">
            <a:spAutoFit/>
          </a:bodyPr>
          <a:lstStyle/>
          <a:p>
            <a:r>
              <a:rPr lang="fr-FR" dirty="0"/>
              <a:t> </a:t>
            </a:r>
          </a:p>
          <a:p>
            <a:pPr marL="342900" indent="-342900" algn="just">
              <a:lnSpc>
                <a:spcPct val="200000"/>
              </a:lnSpc>
              <a:buClrTx/>
              <a:buSzPct val="100000"/>
              <a:buFont typeface="Wingdings" panose="05000000000000000000" pitchFamily="2" charset="2"/>
              <a:buChar char="ü"/>
            </a:pPr>
            <a:endParaRPr lang="fr-FR" sz="2000" dirty="0">
              <a:solidFill>
                <a:schemeClr val="tx1">
                  <a:lumMod val="75000"/>
                  <a:lumOff val="25000"/>
                </a:schemeClr>
              </a:solidFill>
              <a:latin typeface="Century Gothic" panose="020B0502020202020204" pitchFamily="34" charset="0"/>
            </a:endParaRPr>
          </a:p>
          <a:p>
            <a:pPr marL="342900" indent="-342900" algn="just">
              <a:lnSpc>
                <a:spcPct val="200000"/>
              </a:lnSpc>
              <a:buClrTx/>
              <a:buSzPct val="100000"/>
              <a:buFont typeface="Wingdings" panose="05000000000000000000" pitchFamily="2" charset="2"/>
              <a:buChar char="ü"/>
            </a:pPr>
            <a:r>
              <a:rPr lang="fr-FR" sz="2000" b="1" dirty="0">
                <a:solidFill>
                  <a:schemeClr val="tx1">
                    <a:lumMod val="75000"/>
                    <a:lumOff val="25000"/>
                  </a:schemeClr>
                </a:solidFill>
                <a:latin typeface="Century Gothic" panose="020B0502020202020204" pitchFamily="34" charset="0"/>
              </a:rPr>
              <a:t>Distance du réseau BT par rapport aux ménages et identification des ménages </a:t>
            </a:r>
            <a:r>
              <a:rPr lang="fr-FR" sz="2000" dirty="0">
                <a:solidFill>
                  <a:schemeClr val="tx1">
                    <a:lumMod val="75000"/>
                    <a:lumOff val="25000"/>
                  </a:schemeClr>
                </a:solidFill>
                <a:latin typeface="Century Gothic" panose="020B0502020202020204" pitchFamily="34" charset="0"/>
              </a:rPr>
              <a:t>: les visites de reconnaissance faites par </a:t>
            </a:r>
            <a:r>
              <a:rPr lang="fr-FR" sz="2000" dirty="0" err="1">
                <a:solidFill>
                  <a:schemeClr val="tx1">
                    <a:lumMod val="75000"/>
                    <a:lumOff val="25000"/>
                  </a:schemeClr>
                </a:solidFill>
                <a:latin typeface="Century Gothic" panose="020B0502020202020204" pitchFamily="34" charset="0"/>
              </a:rPr>
              <a:t>Excellec</a:t>
            </a:r>
            <a:r>
              <a:rPr lang="fr-FR" sz="2000" dirty="0">
                <a:solidFill>
                  <a:schemeClr val="tx1">
                    <a:lumMod val="75000"/>
                    <a:lumOff val="25000"/>
                  </a:schemeClr>
                </a:solidFill>
                <a:latin typeface="Century Gothic" panose="020B0502020202020204" pitchFamily="34" charset="0"/>
              </a:rPr>
              <a:t> se font désormais avec un représentant du village pour savoir la limite du village afin de prendre en charge le maximum d'habitations.</a:t>
            </a:r>
          </a:p>
          <a:p>
            <a:r>
              <a:rPr lang="fr-FR" b="1" dirty="0"/>
              <a:t> </a:t>
            </a:r>
            <a:endParaRPr lang="fr-FR" dirty="0"/>
          </a:p>
        </p:txBody>
      </p:sp>
      <p:sp>
        <p:nvSpPr>
          <p:cNvPr id="21" name="Rectangle 20"/>
          <p:cNvSpPr/>
          <p:nvPr/>
        </p:nvSpPr>
        <p:spPr>
          <a:xfrm>
            <a:off x="-1" y="230788"/>
            <a:ext cx="12192001" cy="5094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307860" y="282764"/>
            <a:ext cx="12041253" cy="523180"/>
          </a:xfrm>
          <a:prstGeom prst="rect">
            <a:avLst/>
          </a:prstGeom>
          <a:noFill/>
          <a:ln>
            <a:noFill/>
          </a:ln>
        </p:spPr>
        <p:txBody>
          <a:bodyPr spcFirstLastPara="1" wrap="square" lIns="91425" tIns="45700" rIns="91425" bIns="45700" anchor="ctr" anchorCtr="0">
            <a:spAutoFit/>
          </a:bodyPr>
          <a:lstStyle/>
          <a:p>
            <a:r>
              <a:rPr lang="fr-FR" sz="2800" b="1" i="1" dirty="0"/>
              <a:t>Solutions proposées pour améliorer la couverture électrique</a:t>
            </a:r>
            <a:endParaRPr lang="fr-FR" sz="2800" dirty="0">
              <a:solidFill>
                <a:schemeClr val="tx1"/>
              </a:solidFill>
              <a:latin typeface="Impact" panose="020B0806030902050204" pitchFamily="34" charset="0"/>
              <a:cs typeface="Arial" panose="020B0604020202020204" pitchFamily="34" charset="0"/>
              <a:sym typeface="Arial"/>
            </a:endParaRPr>
          </a:p>
        </p:txBody>
      </p:sp>
      <p:sp>
        <p:nvSpPr>
          <p:cNvPr id="5" name="Titre 1">
            <a:extLst>
              <a:ext uri="{FF2B5EF4-FFF2-40B4-BE49-F238E27FC236}">
                <a16:creationId xmlns:a16="http://schemas.microsoft.com/office/drawing/2014/main" id="{CCF03C76-30B4-4404-85AE-EAEDEDEB1669}"/>
              </a:ext>
            </a:extLst>
          </p:cNvPr>
          <p:cNvSpPr txBox="1">
            <a:spLocks/>
          </p:cNvSpPr>
          <p:nvPr/>
        </p:nvSpPr>
        <p:spPr>
          <a:xfrm>
            <a:off x="215761" y="914564"/>
            <a:ext cx="11483227" cy="890608"/>
          </a:xfrm>
          <a:prstGeom prst="rect">
            <a:avLst/>
          </a:prstGeom>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lnSpc>
                <a:spcPct val="90000"/>
              </a:lnSpc>
              <a:spcBef>
                <a:spcPct val="0"/>
              </a:spcBef>
              <a:buNone/>
              <a:defRPr sz="4000" b="1" kern="1200">
                <a:solidFill>
                  <a:srgbClr val="147065"/>
                </a:solidFill>
                <a:latin typeface="+mj-lt"/>
                <a:ea typeface="+mj-ea"/>
                <a:cs typeface="+mj-cs"/>
              </a:defRPr>
            </a:lvl1pPr>
          </a:lstStyle>
          <a:p>
            <a:pPr algn="l">
              <a:lnSpc>
                <a:spcPct val="150000"/>
              </a:lnSpc>
              <a:spcBef>
                <a:spcPts val="600"/>
              </a:spcBef>
              <a:spcAft>
                <a:spcPts val="600"/>
              </a:spcAft>
            </a:pPr>
            <a:endParaRPr lang="fr-FR" sz="3200" dirty="0">
              <a:solidFill>
                <a:srgbClr val="8C6B02"/>
              </a:solidFill>
              <a:latin typeface="Century Gothic" panose="020B0502020202020204" pitchFamily="34" charset="0"/>
              <a:ea typeface="Arial"/>
              <a:cs typeface="Arial"/>
            </a:endParaRPr>
          </a:p>
        </p:txBody>
      </p:sp>
    </p:spTree>
    <p:extLst>
      <p:ext uri="{BB962C8B-B14F-4D97-AF65-F5344CB8AC3E}">
        <p14:creationId xmlns:p14="http://schemas.microsoft.com/office/powerpoint/2010/main" val="4161056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113" name="Google Shape;113;p2"/>
          <p:cNvSpPr txBox="1"/>
          <p:nvPr/>
        </p:nvSpPr>
        <p:spPr>
          <a:xfrm>
            <a:off x="307860" y="1164007"/>
            <a:ext cx="11489179" cy="4216499"/>
          </a:xfrm>
          <a:prstGeom prst="rect">
            <a:avLst/>
          </a:prstGeom>
          <a:noFill/>
          <a:ln>
            <a:noFill/>
          </a:ln>
        </p:spPr>
        <p:txBody>
          <a:bodyPr spcFirstLastPara="1" wrap="square" lIns="108000" tIns="45700" rIns="108000" bIns="45700" anchor="ctr" anchorCtr="0">
            <a:spAutoFit/>
          </a:bodyPr>
          <a:lstStyle/>
          <a:p>
            <a:r>
              <a:rPr lang="fr-FR" dirty="0"/>
              <a:t> </a:t>
            </a:r>
          </a:p>
          <a:p>
            <a:pPr marL="342900" indent="-342900" algn="just">
              <a:lnSpc>
                <a:spcPct val="200000"/>
              </a:lnSpc>
              <a:buClrTx/>
              <a:buSzPct val="100000"/>
              <a:buFont typeface="Wingdings" panose="05000000000000000000" pitchFamily="2" charset="2"/>
              <a:buChar char="ü"/>
            </a:pPr>
            <a:endParaRPr lang="fr-FR" sz="2000" dirty="0">
              <a:solidFill>
                <a:schemeClr val="tx1">
                  <a:lumMod val="75000"/>
                  <a:lumOff val="25000"/>
                </a:schemeClr>
              </a:solidFill>
              <a:latin typeface="Century Gothic" panose="020B0502020202020204" pitchFamily="34" charset="0"/>
            </a:endParaRPr>
          </a:p>
          <a:p>
            <a:pPr marL="342900" indent="-342900" algn="just">
              <a:lnSpc>
                <a:spcPct val="20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Manque de moyens pour s'abonner: frais d'installation assez élevés. Ceci pourrait nous pousser à mener des réflexions sur les projets futurs de prendre compte cet aspect et de ne plus se limiter à mettre à la disposition des villages de l'électricité mais d’aller plus loin et de leur offrir des kits d'installation (prises, lampes, frais d'abonnement  etc..) pour leur faciliter le raccordement.</a:t>
            </a:r>
          </a:p>
          <a:p>
            <a:r>
              <a:rPr lang="fr-FR" b="1" dirty="0"/>
              <a:t> </a:t>
            </a:r>
            <a:endParaRPr lang="fr-FR" dirty="0"/>
          </a:p>
        </p:txBody>
      </p:sp>
      <p:sp>
        <p:nvSpPr>
          <p:cNvPr id="21" name="Rectangle 20"/>
          <p:cNvSpPr/>
          <p:nvPr/>
        </p:nvSpPr>
        <p:spPr>
          <a:xfrm>
            <a:off x="-1" y="230788"/>
            <a:ext cx="12192001" cy="5094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307860" y="282764"/>
            <a:ext cx="12041253" cy="523180"/>
          </a:xfrm>
          <a:prstGeom prst="rect">
            <a:avLst/>
          </a:prstGeom>
          <a:noFill/>
          <a:ln>
            <a:noFill/>
          </a:ln>
        </p:spPr>
        <p:txBody>
          <a:bodyPr spcFirstLastPara="1" wrap="square" lIns="91425" tIns="45700" rIns="91425" bIns="45700" anchor="ctr" anchorCtr="0">
            <a:spAutoFit/>
          </a:bodyPr>
          <a:lstStyle/>
          <a:p>
            <a:r>
              <a:rPr lang="fr-FR" sz="2800" b="1" i="1" dirty="0"/>
              <a:t>Solutions proposées pour améliorer la couverture électrique</a:t>
            </a:r>
            <a:endParaRPr lang="fr-FR" sz="2800" dirty="0">
              <a:solidFill>
                <a:schemeClr val="tx1"/>
              </a:solidFill>
              <a:latin typeface="Impact" panose="020B0806030902050204" pitchFamily="34" charset="0"/>
              <a:cs typeface="Arial" panose="020B0604020202020204" pitchFamily="34" charset="0"/>
              <a:sym typeface="Arial"/>
            </a:endParaRPr>
          </a:p>
        </p:txBody>
      </p:sp>
      <p:sp>
        <p:nvSpPr>
          <p:cNvPr id="5" name="Titre 1">
            <a:extLst>
              <a:ext uri="{FF2B5EF4-FFF2-40B4-BE49-F238E27FC236}">
                <a16:creationId xmlns:a16="http://schemas.microsoft.com/office/drawing/2014/main" id="{CCF03C76-30B4-4404-85AE-EAEDEDEB1669}"/>
              </a:ext>
            </a:extLst>
          </p:cNvPr>
          <p:cNvSpPr txBox="1">
            <a:spLocks/>
          </p:cNvSpPr>
          <p:nvPr/>
        </p:nvSpPr>
        <p:spPr>
          <a:xfrm>
            <a:off x="215761" y="914564"/>
            <a:ext cx="11483227" cy="890608"/>
          </a:xfrm>
          <a:prstGeom prst="rect">
            <a:avLst/>
          </a:prstGeom>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lnSpc>
                <a:spcPct val="90000"/>
              </a:lnSpc>
              <a:spcBef>
                <a:spcPct val="0"/>
              </a:spcBef>
              <a:buNone/>
              <a:defRPr sz="4000" b="1" kern="1200">
                <a:solidFill>
                  <a:srgbClr val="147065"/>
                </a:solidFill>
                <a:latin typeface="+mj-lt"/>
                <a:ea typeface="+mj-ea"/>
                <a:cs typeface="+mj-cs"/>
              </a:defRPr>
            </a:lvl1pPr>
          </a:lstStyle>
          <a:p>
            <a:pPr algn="l">
              <a:lnSpc>
                <a:spcPct val="150000"/>
              </a:lnSpc>
              <a:spcBef>
                <a:spcPts val="600"/>
              </a:spcBef>
              <a:spcAft>
                <a:spcPts val="600"/>
              </a:spcAft>
            </a:pPr>
            <a:endParaRPr lang="fr-FR" sz="3200" dirty="0">
              <a:solidFill>
                <a:srgbClr val="8C6B02"/>
              </a:solidFill>
              <a:latin typeface="Century Gothic" panose="020B0502020202020204" pitchFamily="34" charset="0"/>
              <a:ea typeface="Arial"/>
              <a:cs typeface="Arial"/>
            </a:endParaRPr>
          </a:p>
        </p:txBody>
      </p:sp>
    </p:spTree>
    <p:extLst>
      <p:ext uri="{BB962C8B-B14F-4D97-AF65-F5344CB8AC3E}">
        <p14:creationId xmlns:p14="http://schemas.microsoft.com/office/powerpoint/2010/main" val="3937259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113" name="Google Shape;113;p2"/>
          <p:cNvSpPr txBox="1"/>
          <p:nvPr/>
        </p:nvSpPr>
        <p:spPr>
          <a:xfrm>
            <a:off x="351409" y="1222341"/>
            <a:ext cx="11489179" cy="4708941"/>
          </a:xfrm>
          <a:prstGeom prst="rect">
            <a:avLst/>
          </a:prstGeom>
          <a:noFill/>
          <a:ln>
            <a:noFill/>
          </a:ln>
        </p:spPr>
        <p:txBody>
          <a:bodyPr spcFirstLastPara="1" wrap="square" lIns="108000" tIns="45700" rIns="108000" bIns="45700" anchor="ctr" anchorCtr="0">
            <a:spAutoFit/>
          </a:bodyPr>
          <a:lstStyle/>
          <a:p>
            <a:pPr algn="just"/>
            <a:r>
              <a:rPr lang="fr-FR" sz="2000" b="1" dirty="0"/>
              <a:t>Délai sur la procédure de raccordement : </a:t>
            </a:r>
          </a:p>
          <a:p>
            <a:pPr algn="just"/>
            <a:endParaRPr lang="fr-FR" sz="2000" b="1" dirty="0"/>
          </a:p>
          <a:p>
            <a:pPr marL="342900" indent="-342900" algn="just">
              <a:buFont typeface="Wingdings" panose="05000000000000000000" pitchFamily="2" charset="2"/>
              <a:buChar char="ü"/>
            </a:pPr>
            <a:r>
              <a:rPr lang="fr-FR" sz="2000" dirty="0"/>
              <a:t> </a:t>
            </a:r>
            <a:r>
              <a:rPr lang="fr-FR" sz="2000" dirty="0">
                <a:solidFill>
                  <a:schemeClr val="tx1">
                    <a:lumMod val="75000"/>
                    <a:lumOff val="25000"/>
                  </a:schemeClr>
                </a:solidFill>
                <a:latin typeface="Century Gothic" panose="020B0502020202020204" pitchFamily="34" charset="0"/>
              </a:rPr>
              <a:t>Lenteur sur le transfert de l'ouvrage entre Ministère et le concessionnaire. Des mesures sont prises à l'UCS (Unité de Coordination et de Supervision) du Programme Accès Universel pour raccourcir les délais</a:t>
            </a:r>
          </a:p>
          <a:p>
            <a:pPr marL="342900" indent="-342900" algn="just">
              <a:lnSpc>
                <a:spcPct val="200000"/>
              </a:lnSpc>
              <a:buClrTx/>
              <a:buSzPct val="100000"/>
              <a:buFont typeface="Wingdings" panose="05000000000000000000" pitchFamily="2" charset="2"/>
              <a:buChar char="ü"/>
            </a:pPr>
            <a:endParaRPr lang="fr-FR" sz="2000" dirty="0">
              <a:solidFill>
                <a:schemeClr val="tx1">
                  <a:lumMod val="75000"/>
                  <a:lumOff val="25000"/>
                </a:schemeClr>
              </a:solidFill>
              <a:latin typeface="Century Gothic" panose="020B0502020202020204" pitchFamily="34" charset="0"/>
            </a:endParaRPr>
          </a:p>
          <a:p>
            <a:pPr marL="342900" indent="-342900" algn="just">
              <a:lnSpc>
                <a:spcPct val="20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Retard sur les installations intérieures ou faible demande d'abonnement. Ce point peut nous pousser à améliorer notre communication avec les populations en  leur demandant d'anticiper sur les installations intérieures une fois les poteaux seront approvisionnés.</a:t>
            </a:r>
          </a:p>
        </p:txBody>
      </p:sp>
      <p:sp>
        <p:nvSpPr>
          <p:cNvPr id="21" name="Rectangle 20"/>
          <p:cNvSpPr/>
          <p:nvPr/>
        </p:nvSpPr>
        <p:spPr>
          <a:xfrm>
            <a:off x="-1" y="230788"/>
            <a:ext cx="12192001" cy="5094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i="1" dirty="0">
                <a:solidFill>
                  <a:srgbClr val="000000"/>
                </a:solidFill>
                <a:latin typeface="Arial"/>
                <a:cs typeface="Arial"/>
              </a:rPr>
              <a:t>Solutions proposées pour améliorer la couverture électrique</a:t>
            </a:r>
          </a:p>
        </p:txBody>
      </p:sp>
      <p:sp>
        <p:nvSpPr>
          <p:cNvPr id="5" name="Titre 1">
            <a:extLst>
              <a:ext uri="{FF2B5EF4-FFF2-40B4-BE49-F238E27FC236}">
                <a16:creationId xmlns:a16="http://schemas.microsoft.com/office/drawing/2014/main" id="{CCF03C76-30B4-4404-85AE-EAEDEDEB1669}"/>
              </a:ext>
            </a:extLst>
          </p:cNvPr>
          <p:cNvSpPr txBox="1">
            <a:spLocks/>
          </p:cNvSpPr>
          <p:nvPr/>
        </p:nvSpPr>
        <p:spPr>
          <a:xfrm>
            <a:off x="215761" y="914564"/>
            <a:ext cx="11483227" cy="890608"/>
          </a:xfrm>
          <a:prstGeom prst="rect">
            <a:avLst/>
          </a:prstGeom>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lnSpc>
                <a:spcPct val="90000"/>
              </a:lnSpc>
              <a:spcBef>
                <a:spcPct val="0"/>
              </a:spcBef>
              <a:buNone/>
              <a:defRPr sz="4000" b="1" kern="1200">
                <a:solidFill>
                  <a:srgbClr val="147065"/>
                </a:solidFill>
                <a:latin typeface="+mj-lt"/>
                <a:ea typeface="+mj-ea"/>
                <a:cs typeface="+mj-cs"/>
              </a:defRPr>
            </a:lvl1pPr>
          </a:lstStyle>
          <a:p>
            <a:pPr algn="l">
              <a:lnSpc>
                <a:spcPct val="150000"/>
              </a:lnSpc>
              <a:spcBef>
                <a:spcPts val="600"/>
              </a:spcBef>
              <a:spcAft>
                <a:spcPts val="600"/>
              </a:spcAft>
            </a:pPr>
            <a:endParaRPr lang="fr-FR" sz="3200" dirty="0">
              <a:solidFill>
                <a:srgbClr val="8C6B02"/>
              </a:solidFill>
              <a:latin typeface="Century Gothic" panose="020B0502020202020204" pitchFamily="34" charset="0"/>
              <a:ea typeface="Arial"/>
              <a:cs typeface="Arial"/>
            </a:endParaRPr>
          </a:p>
        </p:txBody>
      </p:sp>
    </p:spTree>
    <p:extLst>
      <p:ext uri="{BB962C8B-B14F-4D97-AF65-F5344CB8AC3E}">
        <p14:creationId xmlns:p14="http://schemas.microsoft.com/office/powerpoint/2010/main" val="3985755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113" name="Google Shape;113;p2"/>
          <p:cNvSpPr txBox="1"/>
          <p:nvPr/>
        </p:nvSpPr>
        <p:spPr>
          <a:xfrm>
            <a:off x="307860" y="456123"/>
            <a:ext cx="11489179" cy="5632271"/>
          </a:xfrm>
          <a:prstGeom prst="rect">
            <a:avLst/>
          </a:prstGeom>
          <a:noFill/>
          <a:ln>
            <a:noFill/>
          </a:ln>
        </p:spPr>
        <p:txBody>
          <a:bodyPr spcFirstLastPara="1" wrap="square" lIns="108000" tIns="45700" rIns="108000" bIns="45700" anchor="ctr" anchorCtr="0">
            <a:spAutoFit/>
          </a:bodyPr>
          <a:lstStyle/>
          <a:p>
            <a:pPr marL="342900" indent="-342900" algn="just">
              <a:lnSpc>
                <a:spcPct val="200000"/>
              </a:lnSpc>
              <a:buClrTx/>
              <a:buSzPct val="100000"/>
              <a:buFont typeface="Wingdings" panose="05000000000000000000" pitchFamily="2" charset="2"/>
              <a:buChar char="ü"/>
            </a:pPr>
            <a:endParaRPr lang="fr-FR" sz="2000" dirty="0">
              <a:solidFill>
                <a:schemeClr val="tx1">
                  <a:lumMod val="75000"/>
                  <a:lumOff val="25000"/>
                </a:schemeClr>
              </a:solidFill>
              <a:latin typeface="Century Gothic" panose="020B0502020202020204" pitchFamily="34" charset="0"/>
            </a:endParaRPr>
          </a:p>
          <a:p>
            <a:pPr algn="just">
              <a:lnSpc>
                <a:spcPct val="200000"/>
              </a:lnSpc>
              <a:buClrTx/>
              <a:buSzPct val="100000"/>
            </a:pPr>
            <a:r>
              <a:rPr lang="fr-FR" sz="2000" b="1" dirty="0"/>
              <a:t>Extension du réseau BT pour les nouvelles habitations </a:t>
            </a:r>
            <a:r>
              <a:rPr lang="fr-FR" sz="2000" dirty="0">
                <a:solidFill>
                  <a:schemeClr val="tx1">
                    <a:lumMod val="75000"/>
                    <a:lumOff val="25000"/>
                  </a:schemeClr>
                </a:solidFill>
                <a:latin typeface="Century Gothic" panose="020B0502020202020204" pitchFamily="34" charset="0"/>
              </a:rPr>
              <a:t>: </a:t>
            </a:r>
          </a:p>
          <a:p>
            <a:pPr marL="342900" indent="-342900" algn="just">
              <a:lnSpc>
                <a:spcPct val="20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 Lors du piquetage, si les populations signalent que des lotissements sont prévus pour de nouvelles habitations, cette partie sera prise en charge dans la réalisation des travaux si c'est pas trop loin du village centre et dans plusieurs cas, l'extension du réseau est faite pour permettre le raccordement.</a:t>
            </a:r>
          </a:p>
          <a:p>
            <a:pPr marL="342900" indent="-342900" algn="just">
              <a:lnSpc>
                <a:spcPct val="200000"/>
              </a:lnSpc>
              <a:buClrTx/>
              <a:buSzPct val="100000"/>
              <a:buFont typeface="Wingdings" panose="05000000000000000000" pitchFamily="2" charset="2"/>
              <a:buChar char="ü"/>
            </a:pPr>
            <a:endParaRPr lang="fr-FR" sz="2000" dirty="0">
              <a:solidFill>
                <a:schemeClr val="tx1">
                  <a:lumMod val="75000"/>
                  <a:lumOff val="25000"/>
                </a:schemeClr>
              </a:solidFill>
              <a:latin typeface="Century Gothic" panose="020B0502020202020204" pitchFamily="34" charset="0"/>
            </a:endParaRPr>
          </a:p>
          <a:p>
            <a:pPr marL="342900" indent="-342900" algn="just">
              <a:lnSpc>
                <a:spcPct val="200000"/>
              </a:lnSpc>
              <a:buClrTx/>
              <a:buSzPct val="100000"/>
              <a:buFont typeface="Wingdings" panose="05000000000000000000" pitchFamily="2" charset="2"/>
              <a:buChar char="ü"/>
            </a:pPr>
            <a:r>
              <a:rPr lang="fr-FR" sz="2000" dirty="0">
                <a:solidFill>
                  <a:schemeClr val="tx1">
                    <a:lumMod val="75000"/>
                    <a:lumOff val="25000"/>
                  </a:schemeClr>
                </a:solidFill>
                <a:latin typeface="Century Gothic" panose="020B0502020202020204" pitchFamily="34" charset="0"/>
              </a:rPr>
              <a:t>Si après la mise en service, de nouvelles habitations sont en cours de construction hors réseau BT, c'est à l'exploitant de prendre en charge l'extension du réseau.</a:t>
            </a:r>
          </a:p>
        </p:txBody>
      </p:sp>
      <p:sp>
        <p:nvSpPr>
          <p:cNvPr id="21" name="Rectangle 20"/>
          <p:cNvSpPr/>
          <p:nvPr/>
        </p:nvSpPr>
        <p:spPr>
          <a:xfrm>
            <a:off x="-1" y="230788"/>
            <a:ext cx="12192001" cy="5094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i="1" dirty="0">
                <a:solidFill>
                  <a:srgbClr val="000000"/>
                </a:solidFill>
                <a:latin typeface="Arial"/>
                <a:cs typeface="Arial"/>
              </a:rPr>
              <a:t>Solutions proposées pour améliorer la couverture électrique</a:t>
            </a:r>
          </a:p>
        </p:txBody>
      </p:sp>
      <p:sp>
        <p:nvSpPr>
          <p:cNvPr id="5" name="Titre 1">
            <a:extLst>
              <a:ext uri="{FF2B5EF4-FFF2-40B4-BE49-F238E27FC236}">
                <a16:creationId xmlns:a16="http://schemas.microsoft.com/office/drawing/2014/main" id="{CCF03C76-30B4-4404-85AE-EAEDEDEB1669}"/>
              </a:ext>
            </a:extLst>
          </p:cNvPr>
          <p:cNvSpPr txBox="1">
            <a:spLocks/>
          </p:cNvSpPr>
          <p:nvPr/>
        </p:nvSpPr>
        <p:spPr>
          <a:xfrm>
            <a:off x="215761" y="914564"/>
            <a:ext cx="11483227" cy="890608"/>
          </a:xfrm>
          <a:prstGeom prst="rect">
            <a:avLst/>
          </a:prstGeom>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lnSpc>
                <a:spcPct val="90000"/>
              </a:lnSpc>
              <a:spcBef>
                <a:spcPct val="0"/>
              </a:spcBef>
              <a:buNone/>
              <a:defRPr sz="4000" b="1" kern="1200">
                <a:solidFill>
                  <a:srgbClr val="147065"/>
                </a:solidFill>
                <a:latin typeface="+mj-lt"/>
                <a:ea typeface="+mj-ea"/>
                <a:cs typeface="+mj-cs"/>
              </a:defRPr>
            </a:lvl1pPr>
          </a:lstStyle>
          <a:p>
            <a:pPr algn="l">
              <a:lnSpc>
                <a:spcPct val="150000"/>
              </a:lnSpc>
              <a:spcBef>
                <a:spcPts val="600"/>
              </a:spcBef>
              <a:spcAft>
                <a:spcPts val="600"/>
              </a:spcAft>
            </a:pPr>
            <a:endParaRPr lang="fr-FR" sz="3200" dirty="0">
              <a:solidFill>
                <a:srgbClr val="8C6B02"/>
              </a:solidFill>
              <a:latin typeface="Century Gothic" panose="020B0502020202020204" pitchFamily="34" charset="0"/>
              <a:ea typeface="Arial"/>
              <a:cs typeface="Arial"/>
            </a:endParaRPr>
          </a:p>
        </p:txBody>
      </p:sp>
    </p:spTree>
    <p:extLst>
      <p:ext uri="{BB962C8B-B14F-4D97-AF65-F5344CB8AC3E}">
        <p14:creationId xmlns:p14="http://schemas.microsoft.com/office/powerpoint/2010/main" val="345572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113" name="Google Shape;113;p2"/>
          <p:cNvSpPr txBox="1"/>
          <p:nvPr/>
        </p:nvSpPr>
        <p:spPr>
          <a:xfrm>
            <a:off x="351409" y="1555686"/>
            <a:ext cx="11489179" cy="4401164"/>
          </a:xfrm>
          <a:prstGeom prst="rect">
            <a:avLst/>
          </a:prstGeom>
          <a:noFill/>
          <a:ln>
            <a:noFill/>
          </a:ln>
        </p:spPr>
        <p:txBody>
          <a:bodyPr spcFirstLastPara="1" wrap="square" lIns="108000" tIns="45700" rIns="108000" bIns="45700" anchor="ctr" anchorCtr="0">
            <a:spAutoFit/>
          </a:bodyPr>
          <a:lstStyle/>
          <a:p>
            <a:pPr marL="342900" lvl="0" indent="-342900" algn="just">
              <a:buClrTx/>
              <a:buSzPct val="200000"/>
              <a:buFont typeface="Arial" panose="020B0604020202020204" pitchFamily="34" charset="0"/>
              <a:buChar char="•"/>
            </a:pPr>
            <a:r>
              <a:rPr lang="fr-FR" sz="2000" dirty="0">
                <a:solidFill>
                  <a:schemeClr val="tx1">
                    <a:lumMod val="75000"/>
                    <a:lumOff val="25000"/>
                  </a:schemeClr>
                </a:solidFill>
                <a:latin typeface="Century Gothic" panose="020B0502020202020204" pitchFamily="34" charset="0"/>
              </a:rPr>
              <a:t>Plan Sénégal émergent (PSE) : référentiel de la politique économique et sociale du pays à l’horizon 2035 ;</a:t>
            </a:r>
          </a:p>
          <a:p>
            <a:pPr marL="342900" lvl="0" indent="-342900" algn="just">
              <a:buClrTx/>
              <a:buSzPct val="200000"/>
              <a:buFont typeface="Arial" panose="020B0604020202020204" pitchFamily="34" charset="0"/>
              <a:buChar char="•"/>
            </a:pPr>
            <a:endParaRPr lang="fr-FR" sz="2000" dirty="0">
              <a:solidFill>
                <a:schemeClr val="tx1">
                  <a:lumMod val="75000"/>
                  <a:lumOff val="25000"/>
                </a:schemeClr>
              </a:solidFill>
              <a:latin typeface="Century Gothic" panose="020B0502020202020204" pitchFamily="34" charset="0"/>
            </a:endParaRPr>
          </a:p>
          <a:p>
            <a:pPr marL="342900" lvl="0" indent="-342900" algn="just">
              <a:buClrTx/>
              <a:buSzPct val="200000"/>
              <a:buFont typeface="Arial" panose="020B0604020202020204" pitchFamily="34" charset="0"/>
              <a:buChar char="•"/>
            </a:pPr>
            <a:r>
              <a:rPr lang="fr-FR" sz="2000" dirty="0">
                <a:solidFill>
                  <a:schemeClr val="tx1">
                    <a:lumMod val="75000"/>
                    <a:lumOff val="25000"/>
                  </a:schemeClr>
                </a:solidFill>
                <a:latin typeface="Century Gothic" panose="020B0502020202020204" pitchFamily="34" charset="0"/>
              </a:rPr>
              <a:t>Pallier les inégalités existantes entre zones rurale et urbaine : création du PUDC par décret n° 2015-403 du 30 mars 2015 ;</a:t>
            </a:r>
          </a:p>
          <a:p>
            <a:pPr marL="342900" lvl="0" indent="-342900" algn="just">
              <a:buClrTx/>
              <a:buSzPct val="200000"/>
              <a:buFont typeface="Arial" panose="020B0604020202020204" pitchFamily="34" charset="0"/>
              <a:buChar char="•"/>
            </a:pPr>
            <a:endParaRPr lang="fr-FR" sz="2000" dirty="0">
              <a:solidFill>
                <a:schemeClr val="tx1">
                  <a:lumMod val="75000"/>
                  <a:lumOff val="25000"/>
                </a:schemeClr>
              </a:solidFill>
              <a:latin typeface="Century Gothic" panose="020B0502020202020204" pitchFamily="34" charset="0"/>
            </a:endParaRPr>
          </a:p>
          <a:p>
            <a:pPr marL="342900" lvl="0" indent="-342900" algn="just">
              <a:buClrTx/>
              <a:buSzPct val="200000"/>
              <a:buFont typeface="Arial" panose="020B0604020202020204" pitchFamily="34" charset="0"/>
              <a:buChar char="•"/>
            </a:pPr>
            <a:r>
              <a:rPr lang="fr-FR" sz="2000" dirty="0">
                <a:solidFill>
                  <a:schemeClr val="tx1">
                    <a:lumMod val="75000"/>
                    <a:lumOff val="25000"/>
                  </a:schemeClr>
                </a:solidFill>
                <a:latin typeface="Century Gothic" panose="020B0502020202020204" pitchFamily="34" charset="0"/>
              </a:rPr>
              <a:t>Engagement de l’Etat du Sénégal d’atteindre l’accès universel à l’électricité d’ici 2025 ;</a:t>
            </a:r>
          </a:p>
          <a:p>
            <a:pPr algn="just">
              <a:buClrTx/>
              <a:buSzPct val="200000"/>
            </a:pPr>
            <a:endParaRPr lang="fr-FR" sz="2000" dirty="0">
              <a:solidFill>
                <a:schemeClr val="tx1">
                  <a:lumMod val="75000"/>
                  <a:lumOff val="25000"/>
                </a:schemeClr>
              </a:solidFill>
              <a:latin typeface="Century Gothic" panose="020B0502020202020204" pitchFamily="34" charset="0"/>
            </a:endParaRPr>
          </a:p>
          <a:p>
            <a:pPr marL="342900" indent="-342900" algn="just">
              <a:buClrTx/>
              <a:buSzPct val="200000"/>
              <a:buFont typeface="Arial" panose="020B0604020202020204" pitchFamily="34" charset="0"/>
              <a:buChar char="•"/>
            </a:pPr>
            <a:r>
              <a:rPr lang="fr-FR" sz="2000" dirty="0">
                <a:solidFill>
                  <a:schemeClr val="tx1">
                    <a:lumMod val="75000"/>
                    <a:lumOff val="25000"/>
                  </a:schemeClr>
                </a:solidFill>
                <a:latin typeface="Century Gothic" panose="020B0502020202020204" pitchFamily="34" charset="0"/>
              </a:rPr>
              <a:t>Gap d’accès à l’électricité entre zone rurale(31,5%) et urbaine (90%) (2018, fiche d’opportunité sectorielle énergie);</a:t>
            </a:r>
          </a:p>
          <a:p>
            <a:pPr marL="342900" lvl="0" indent="-342900" algn="just">
              <a:buClrTx/>
              <a:buSzPct val="200000"/>
              <a:buFont typeface="Arial" panose="020B0604020202020204" pitchFamily="34" charset="0"/>
              <a:buChar char="•"/>
            </a:pPr>
            <a:endParaRPr lang="fr-FR" sz="2000" dirty="0">
              <a:solidFill>
                <a:schemeClr val="tx1">
                  <a:lumMod val="75000"/>
                  <a:lumOff val="25000"/>
                </a:schemeClr>
              </a:solidFill>
              <a:latin typeface="Century Gothic" panose="020B0502020202020204" pitchFamily="34" charset="0"/>
            </a:endParaRPr>
          </a:p>
          <a:p>
            <a:pPr marL="342900" lvl="0" indent="-342900" algn="just">
              <a:buClrTx/>
              <a:buSzPct val="200000"/>
              <a:buFont typeface="Arial" panose="020B0604020202020204" pitchFamily="34" charset="0"/>
              <a:buChar char="•"/>
            </a:pPr>
            <a:r>
              <a:rPr lang="fr-FR" sz="2000" dirty="0">
                <a:solidFill>
                  <a:schemeClr val="tx1">
                    <a:lumMod val="75000"/>
                    <a:lumOff val="25000"/>
                  </a:schemeClr>
                </a:solidFill>
                <a:latin typeface="Century Gothic" panose="020B0502020202020204" pitchFamily="34" charset="0"/>
              </a:rPr>
              <a:t>Correction de l’inégalité d’accès à l’électricité: création P2000 villages </a:t>
            </a:r>
            <a:r>
              <a:rPr lang="fr-FR" sz="2000" dirty="0">
                <a:solidFill>
                  <a:schemeClr val="tx1"/>
                </a:solidFill>
                <a:latin typeface="Century Gothic" panose="020B0502020202020204" pitchFamily="34" charset="0"/>
              </a:rPr>
              <a:t>en 2021 </a:t>
            </a:r>
            <a:r>
              <a:rPr lang="fr-FR" sz="2000" dirty="0">
                <a:solidFill>
                  <a:schemeClr val="tx1">
                    <a:lumMod val="75000"/>
                    <a:lumOff val="25000"/>
                  </a:schemeClr>
                </a:solidFill>
                <a:latin typeface="Century Gothic" panose="020B0502020202020204" pitchFamily="34" charset="0"/>
              </a:rPr>
              <a:t>;</a:t>
            </a:r>
          </a:p>
          <a:p>
            <a:pPr marL="342900" lvl="0" indent="-342900" algn="just">
              <a:buClrTx/>
              <a:buSzPct val="200000"/>
              <a:buFont typeface="Arial" panose="020B0604020202020204" pitchFamily="34" charset="0"/>
              <a:buChar char="•"/>
            </a:pPr>
            <a:endParaRPr lang="fr-FR" sz="2000" dirty="0">
              <a:solidFill>
                <a:schemeClr val="tx1">
                  <a:lumMod val="75000"/>
                  <a:lumOff val="25000"/>
                </a:schemeClr>
              </a:solidFill>
              <a:latin typeface="Century Gothic" panose="020B0502020202020204" pitchFamily="34" charset="0"/>
            </a:endParaRPr>
          </a:p>
          <a:p>
            <a:pPr marL="342900" lvl="0" indent="-342900" algn="just">
              <a:buClrTx/>
              <a:buSzPct val="200000"/>
              <a:buFont typeface="Arial" panose="020B0604020202020204" pitchFamily="34" charset="0"/>
              <a:buChar char="•"/>
            </a:pPr>
            <a:r>
              <a:rPr lang="fr-FR" sz="2000" dirty="0">
                <a:solidFill>
                  <a:schemeClr val="tx1">
                    <a:lumMod val="75000"/>
                    <a:lumOff val="25000"/>
                  </a:schemeClr>
                </a:solidFill>
                <a:latin typeface="Century Gothic" panose="020B0502020202020204" pitchFamily="34" charset="0"/>
              </a:rPr>
              <a:t>Interventions du P2000 : </a:t>
            </a:r>
            <a:r>
              <a:rPr lang="fr-FR" sz="2000" b="1" u="sng" dirty="0">
                <a:solidFill>
                  <a:schemeClr val="tx1">
                    <a:lumMod val="75000"/>
                    <a:lumOff val="25000"/>
                  </a:schemeClr>
                </a:solidFill>
                <a:latin typeface="Century Gothic" panose="020B0502020202020204" pitchFamily="34" charset="0"/>
              </a:rPr>
              <a:t>étude</a:t>
            </a:r>
            <a:r>
              <a:rPr lang="fr-FR" sz="2000" dirty="0">
                <a:solidFill>
                  <a:schemeClr val="tx1">
                    <a:lumMod val="75000"/>
                    <a:lumOff val="25000"/>
                  </a:schemeClr>
                </a:solidFill>
                <a:latin typeface="Century Gothic" panose="020B0502020202020204" pitchFamily="34" charset="0"/>
              </a:rPr>
              <a:t>.</a:t>
            </a:r>
          </a:p>
        </p:txBody>
      </p:sp>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307860" y="263325"/>
            <a:ext cx="5961032"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1.1. Contexte</a:t>
            </a:r>
            <a:endParaRPr sz="2400" dirty="0">
              <a:solidFill>
                <a:schemeClr val="tx1"/>
              </a:solidFill>
              <a:latin typeface="+mn-lt"/>
              <a:cs typeface="Arial" panose="020B0604020202020204" pitchFamily="34" charset="0"/>
              <a:sym typeface="Arial"/>
            </a:endParaRPr>
          </a:p>
        </p:txBody>
      </p:sp>
      <p:sp>
        <p:nvSpPr>
          <p:cNvPr id="5" name="ZoneTexte 4">
            <a:extLst>
              <a:ext uri="{FF2B5EF4-FFF2-40B4-BE49-F238E27FC236}">
                <a16:creationId xmlns:a16="http://schemas.microsoft.com/office/drawing/2014/main" id="{A121BC93-2D8D-4A91-AD13-4E0FF01A37EA}"/>
              </a:ext>
            </a:extLst>
          </p:cNvPr>
          <p:cNvSpPr txBox="1"/>
          <p:nvPr/>
        </p:nvSpPr>
        <p:spPr>
          <a:xfrm>
            <a:off x="5552388" y="6014301"/>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3</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35691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113" name="Google Shape;113;p2"/>
          <p:cNvSpPr txBox="1"/>
          <p:nvPr/>
        </p:nvSpPr>
        <p:spPr>
          <a:xfrm>
            <a:off x="307860" y="1237049"/>
            <a:ext cx="11489179" cy="4247276"/>
          </a:xfrm>
          <a:prstGeom prst="rect">
            <a:avLst/>
          </a:prstGeom>
          <a:noFill/>
          <a:ln>
            <a:noFill/>
          </a:ln>
        </p:spPr>
        <p:txBody>
          <a:bodyPr spcFirstLastPara="1" wrap="square" lIns="108000" tIns="45700" rIns="108000" bIns="45700" anchor="ctr" anchorCtr="0">
            <a:spAutoFit/>
          </a:bodyPr>
          <a:lstStyle/>
          <a:p>
            <a:pPr algn="just">
              <a:lnSpc>
                <a:spcPct val="150000"/>
              </a:lnSpc>
              <a:buClrTx/>
              <a:buSzPct val="200000"/>
              <a:defRPr/>
            </a:pPr>
            <a:r>
              <a:rPr lang="fr-FR" sz="2000" dirty="0">
                <a:solidFill>
                  <a:schemeClr val="tx1">
                    <a:lumMod val="75000"/>
                    <a:lumOff val="25000"/>
                  </a:schemeClr>
                </a:solidFill>
                <a:latin typeface="Century Gothic" panose="020B0502020202020204" pitchFamily="34" charset="0"/>
              </a:rPr>
              <a:t>Les villages bénéficiaires ont été choisis sur la base de plusieurs critères dont les principaux sont les suivants :</a:t>
            </a:r>
          </a:p>
          <a:p>
            <a:pPr marL="342900" indent="-342900" algn="just">
              <a:lnSpc>
                <a:spcPct val="150000"/>
              </a:lnSpc>
              <a:buClrTx/>
              <a:buSzPct val="200000"/>
              <a:buFont typeface="Arial" panose="020B0604020202020204" pitchFamily="34" charset="0"/>
              <a:buChar char="•"/>
              <a:defRPr/>
            </a:pPr>
            <a:r>
              <a:rPr lang="fr-FR" sz="2000" dirty="0">
                <a:solidFill>
                  <a:schemeClr val="tx1">
                    <a:lumMod val="75000"/>
                    <a:lumOff val="25000"/>
                  </a:schemeClr>
                </a:solidFill>
                <a:latin typeface="Century Gothic" panose="020B0502020202020204" pitchFamily="34" charset="0"/>
              </a:rPr>
              <a:t>La distance du village par rapport au réseau électrique de la Senelec (5km) ;</a:t>
            </a:r>
          </a:p>
          <a:p>
            <a:pPr marL="342900" indent="-342900" algn="just">
              <a:lnSpc>
                <a:spcPct val="150000"/>
              </a:lnSpc>
              <a:buClrTx/>
              <a:buSzPct val="200000"/>
              <a:buFont typeface="Arial" panose="020B0604020202020204" pitchFamily="34" charset="0"/>
              <a:buChar char="•"/>
              <a:defRPr/>
            </a:pPr>
            <a:r>
              <a:rPr lang="fr-FR" sz="2000" dirty="0">
                <a:solidFill>
                  <a:schemeClr val="tx1">
                    <a:lumMod val="75000"/>
                    <a:lumOff val="25000"/>
                  </a:schemeClr>
                </a:solidFill>
                <a:latin typeface="Century Gothic" panose="020B0502020202020204" pitchFamily="34" charset="0"/>
              </a:rPr>
              <a:t>La taille du village (population) ;</a:t>
            </a:r>
          </a:p>
          <a:p>
            <a:pPr marL="342900" indent="-342900" algn="just">
              <a:lnSpc>
                <a:spcPct val="150000"/>
              </a:lnSpc>
              <a:buClrTx/>
              <a:buSzPct val="200000"/>
              <a:buFont typeface="Arial" panose="020B0604020202020204" pitchFamily="34" charset="0"/>
              <a:buChar char="•"/>
              <a:defRPr/>
            </a:pPr>
            <a:r>
              <a:rPr lang="fr-FR" sz="2000" dirty="0">
                <a:solidFill>
                  <a:schemeClr val="tx1">
                    <a:lumMod val="75000"/>
                    <a:lumOff val="25000"/>
                  </a:schemeClr>
                </a:solidFill>
                <a:latin typeface="Century Gothic" panose="020B0502020202020204" pitchFamily="34" charset="0"/>
              </a:rPr>
              <a:t>Le statut administratif (villages chefs de lieux d’arrondissement et/ou de commune) ;</a:t>
            </a:r>
          </a:p>
          <a:p>
            <a:pPr marL="342900" indent="-342900" algn="just">
              <a:lnSpc>
                <a:spcPct val="150000"/>
              </a:lnSpc>
              <a:buClrTx/>
              <a:buSzPct val="200000"/>
              <a:buFont typeface="Arial" panose="020B0604020202020204" pitchFamily="34" charset="0"/>
              <a:buChar char="•"/>
              <a:defRPr/>
            </a:pPr>
            <a:r>
              <a:rPr lang="fr-FR" sz="2000" dirty="0">
                <a:solidFill>
                  <a:schemeClr val="tx1">
                    <a:lumMod val="75000"/>
                    <a:lumOff val="25000"/>
                  </a:schemeClr>
                </a:solidFill>
                <a:latin typeface="Century Gothic" panose="020B0502020202020204" pitchFamily="34" charset="0"/>
              </a:rPr>
              <a:t>L’existence d’infrastructures communautaires à électrifier dans le village ;</a:t>
            </a:r>
          </a:p>
          <a:p>
            <a:pPr marL="342900" indent="-342900" algn="just">
              <a:lnSpc>
                <a:spcPct val="150000"/>
              </a:lnSpc>
              <a:buClrTx/>
              <a:buSzPct val="200000"/>
              <a:buFont typeface="Arial" panose="020B0604020202020204" pitchFamily="34" charset="0"/>
              <a:buChar char="•"/>
              <a:defRPr/>
            </a:pPr>
            <a:r>
              <a:rPr lang="fr-FR" sz="2000" dirty="0">
                <a:solidFill>
                  <a:schemeClr val="tx1">
                    <a:lumMod val="75000"/>
                    <a:lumOff val="25000"/>
                  </a:schemeClr>
                </a:solidFill>
                <a:latin typeface="Century Gothic" panose="020B0502020202020204" pitchFamily="34" charset="0"/>
              </a:rPr>
              <a:t>Villages situés dans des zones à faible densité de réseau électrique dans le cadre de l’Equité Territoriale ; </a:t>
            </a:r>
          </a:p>
          <a:p>
            <a:pPr marL="342900" indent="-342900" algn="just">
              <a:lnSpc>
                <a:spcPct val="150000"/>
              </a:lnSpc>
              <a:buClrTx/>
              <a:buSzPct val="200000"/>
              <a:buFont typeface="Arial" panose="020B0604020202020204" pitchFamily="34" charset="0"/>
              <a:buChar char="•"/>
              <a:defRPr/>
            </a:pPr>
            <a:r>
              <a:rPr lang="fr-FR" sz="2000" dirty="0">
                <a:solidFill>
                  <a:schemeClr val="tx1">
                    <a:lumMod val="75000"/>
                    <a:lumOff val="25000"/>
                  </a:schemeClr>
                </a:solidFill>
                <a:latin typeface="Century Gothic" panose="020B0502020202020204" pitchFamily="34" charset="0"/>
              </a:rPr>
              <a:t>Grappes de villages polarisés situés à moins 20 km du réseau électrique MT.</a:t>
            </a:r>
          </a:p>
        </p:txBody>
      </p:sp>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307860" y="261566"/>
            <a:ext cx="5961032"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1.2. Ciblage des bénéficiaires du P2000</a:t>
            </a:r>
            <a:endParaRPr sz="2400" dirty="0">
              <a:solidFill>
                <a:schemeClr val="tx1"/>
              </a:solidFill>
              <a:latin typeface="+mn-lt"/>
              <a:cs typeface="Arial" panose="020B0604020202020204" pitchFamily="34" charset="0"/>
              <a:sym typeface="Arial"/>
            </a:endParaRPr>
          </a:p>
        </p:txBody>
      </p:sp>
      <p:sp>
        <p:nvSpPr>
          <p:cNvPr id="5" name="ZoneTexte 4">
            <a:extLst>
              <a:ext uri="{FF2B5EF4-FFF2-40B4-BE49-F238E27FC236}">
                <a16:creationId xmlns:a16="http://schemas.microsoft.com/office/drawing/2014/main" id="{62F960E3-88ED-45E6-A081-78F1D684500C}"/>
              </a:ext>
            </a:extLst>
          </p:cNvPr>
          <p:cNvSpPr txBox="1"/>
          <p:nvPr/>
        </p:nvSpPr>
        <p:spPr>
          <a:xfrm>
            <a:off x="5552388" y="6014301"/>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4</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0283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113" name="Google Shape;113;p2"/>
          <p:cNvSpPr txBox="1"/>
          <p:nvPr/>
        </p:nvSpPr>
        <p:spPr>
          <a:xfrm>
            <a:off x="191153" y="1593896"/>
            <a:ext cx="11489179" cy="4247276"/>
          </a:xfrm>
          <a:prstGeom prst="rect">
            <a:avLst/>
          </a:prstGeom>
          <a:noFill/>
          <a:ln>
            <a:noFill/>
          </a:ln>
        </p:spPr>
        <p:txBody>
          <a:bodyPr spcFirstLastPara="1" wrap="square" lIns="108000" tIns="45700" rIns="108000" bIns="45700" anchor="ctr" anchorCtr="0">
            <a:spAutoFit/>
          </a:bodyPr>
          <a:lstStyle/>
          <a:p>
            <a:pPr algn="just">
              <a:lnSpc>
                <a:spcPct val="150000"/>
              </a:lnSpc>
              <a:buClrTx/>
              <a:buSzPct val="200000"/>
              <a:defRPr/>
            </a:pPr>
            <a:r>
              <a:rPr lang="fr-FR" sz="2000" dirty="0">
                <a:solidFill>
                  <a:schemeClr val="tx1">
                    <a:lumMod val="75000"/>
                    <a:lumOff val="25000"/>
                  </a:schemeClr>
                </a:solidFill>
                <a:latin typeface="Century Gothic" panose="020B0502020202020204" pitchFamily="34" charset="0"/>
              </a:rPr>
              <a:t>Le modèle d’intervention du PUDC est le « </a:t>
            </a:r>
            <a:r>
              <a:rPr lang="fr-FR" sz="2000" dirty="0" err="1">
                <a:solidFill>
                  <a:schemeClr val="tx1">
                    <a:lumMod val="75000"/>
                    <a:lumOff val="25000"/>
                  </a:schemeClr>
                </a:solidFill>
                <a:latin typeface="Century Gothic" panose="020B0502020202020204" pitchFamily="34" charset="0"/>
              </a:rPr>
              <a:t>build</a:t>
            </a:r>
            <a:r>
              <a:rPr lang="fr-FR" sz="2000" dirty="0">
                <a:solidFill>
                  <a:schemeClr val="tx1">
                    <a:lumMod val="75000"/>
                    <a:lumOff val="25000"/>
                  </a:schemeClr>
                </a:solidFill>
                <a:latin typeface="Century Gothic" panose="020B0502020202020204" pitchFamily="34" charset="0"/>
              </a:rPr>
              <a:t> and </a:t>
            </a:r>
            <a:r>
              <a:rPr lang="fr-FR" sz="2000" dirty="0" err="1">
                <a:solidFill>
                  <a:schemeClr val="tx1">
                    <a:lumMod val="75000"/>
                    <a:lumOff val="25000"/>
                  </a:schemeClr>
                </a:solidFill>
                <a:latin typeface="Century Gothic" panose="020B0502020202020204" pitchFamily="34" charset="0"/>
              </a:rPr>
              <a:t>transfer</a:t>
            </a:r>
            <a:r>
              <a:rPr lang="fr-FR" sz="2000" dirty="0">
                <a:solidFill>
                  <a:schemeClr val="tx1">
                    <a:lumMod val="75000"/>
                    <a:lumOff val="25000"/>
                  </a:schemeClr>
                </a:solidFill>
                <a:latin typeface="Century Gothic" panose="020B0502020202020204" pitchFamily="34" charset="0"/>
              </a:rPr>
              <a:t> »</a:t>
            </a:r>
          </a:p>
          <a:p>
            <a:pPr marL="342900" indent="-342900" algn="just">
              <a:lnSpc>
                <a:spcPct val="150000"/>
              </a:lnSpc>
              <a:buClrTx/>
              <a:buSzPct val="200000"/>
              <a:buFont typeface="Courier New" panose="02070309020205020404" pitchFamily="49" charset="0"/>
              <a:buChar char="o"/>
              <a:defRPr/>
            </a:pPr>
            <a:r>
              <a:rPr lang="fr-FR" sz="2000" dirty="0">
                <a:solidFill>
                  <a:schemeClr val="tx1">
                    <a:lumMod val="75000"/>
                    <a:lumOff val="25000"/>
                  </a:schemeClr>
                </a:solidFill>
                <a:latin typeface="Century Gothic" panose="020B0502020202020204" pitchFamily="34" charset="0"/>
              </a:rPr>
              <a:t>La </a:t>
            </a:r>
            <a:r>
              <a:rPr lang="fr-FR" sz="2000" b="1" dirty="0">
                <a:solidFill>
                  <a:schemeClr val="tx1">
                    <a:lumMod val="75000"/>
                    <a:lumOff val="25000"/>
                  </a:schemeClr>
                </a:solidFill>
                <a:latin typeface="Century Gothic" panose="020B0502020202020204" pitchFamily="34" charset="0"/>
              </a:rPr>
              <a:t>disponibilité</a:t>
            </a:r>
            <a:r>
              <a:rPr lang="fr-FR" sz="2000" dirty="0">
                <a:solidFill>
                  <a:schemeClr val="tx1">
                    <a:lumMod val="75000"/>
                    <a:lumOff val="25000"/>
                  </a:schemeClr>
                </a:solidFill>
                <a:latin typeface="Century Gothic" panose="020B0502020202020204" pitchFamily="34" charset="0"/>
              </a:rPr>
              <a:t> de l’électricité au niveau du village : dans notre zone d’étude, la disponibilité est assurée grâce à l’intervention du PUDC;</a:t>
            </a:r>
          </a:p>
          <a:p>
            <a:pPr algn="just">
              <a:lnSpc>
                <a:spcPct val="150000"/>
              </a:lnSpc>
              <a:buClrTx/>
              <a:buSzPct val="200000"/>
              <a:defRPr/>
            </a:pPr>
            <a:endParaRPr lang="fr-FR" sz="2000" dirty="0">
              <a:solidFill>
                <a:schemeClr val="tx1">
                  <a:lumMod val="75000"/>
                  <a:lumOff val="25000"/>
                </a:schemeClr>
              </a:solidFill>
              <a:latin typeface="Century Gothic" panose="020B0502020202020204" pitchFamily="34" charset="0"/>
            </a:endParaRPr>
          </a:p>
          <a:p>
            <a:pPr marL="342900" indent="-342900" algn="just">
              <a:lnSpc>
                <a:spcPct val="150000"/>
              </a:lnSpc>
              <a:buClrTx/>
              <a:buSzPct val="200000"/>
              <a:buFont typeface="Courier New" panose="02070309020205020404" pitchFamily="49" charset="0"/>
              <a:buChar char="o"/>
              <a:defRPr/>
            </a:pPr>
            <a:r>
              <a:rPr lang="fr-FR" sz="2000" dirty="0">
                <a:solidFill>
                  <a:schemeClr val="tx1">
                    <a:lumMod val="75000"/>
                    <a:lumOff val="25000"/>
                  </a:schemeClr>
                </a:solidFill>
                <a:latin typeface="Century Gothic" panose="020B0502020202020204" pitchFamily="34" charset="0"/>
              </a:rPr>
              <a:t>L’</a:t>
            </a:r>
            <a:r>
              <a:rPr lang="fr-FR" sz="2000" b="1" dirty="0">
                <a:solidFill>
                  <a:schemeClr val="tx1">
                    <a:lumMod val="75000"/>
                    <a:lumOff val="25000"/>
                  </a:schemeClr>
                </a:solidFill>
                <a:latin typeface="Century Gothic" panose="020B0502020202020204" pitchFamily="34" charset="0"/>
              </a:rPr>
              <a:t>accès</a:t>
            </a:r>
            <a:r>
              <a:rPr lang="fr-FR" sz="2000" dirty="0">
                <a:solidFill>
                  <a:schemeClr val="tx1">
                    <a:lumMod val="75000"/>
                    <a:lumOff val="25000"/>
                  </a:schemeClr>
                </a:solidFill>
                <a:latin typeface="Century Gothic" panose="020B0502020202020204" pitchFamily="34" charset="0"/>
              </a:rPr>
              <a:t> à l’électricité au niveau du ménage : en plus des caractéristiques socioéconomiques du ménage qui entrent en jeu, il y a un rôle non-négligeable joué par l’exploitant (ici la SENELEC) sur la décision de raccorder son ménage ou non à travers la qualité du service fourni, la perception que les populations ont du service, le coût du service, etc. </a:t>
            </a:r>
          </a:p>
        </p:txBody>
      </p:sp>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307860" y="261566"/>
            <a:ext cx="5961032"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1.3. Problématique</a:t>
            </a:r>
            <a:endParaRPr sz="2400" dirty="0">
              <a:solidFill>
                <a:schemeClr val="tx1"/>
              </a:solidFill>
              <a:latin typeface="+mn-lt"/>
              <a:cs typeface="Arial" panose="020B0604020202020204" pitchFamily="34" charset="0"/>
              <a:sym typeface="Arial"/>
            </a:endParaRPr>
          </a:p>
        </p:txBody>
      </p:sp>
      <p:sp>
        <p:nvSpPr>
          <p:cNvPr id="5" name="ZoneTexte 4">
            <a:extLst>
              <a:ext uri="{FF2B5EF4-FFF2-40B4-BE49-F238E27FC236}">
                <a16:creationId xmlns:a16="http://schemas.microsoft.com/office/drawing/2014/main" id="{A59370C2-56D5-45C4-9CDE-B5CC75EC1E28}"/>
              </a:ext>
            </a:extLst>
          </p:cNvPr>
          <p:cNvSpPr txBox="1"/>
          <p:nvPr/>
        </p:nvSpPr>
        <p:spPr>
          <a:xfrm>
            <a:off x="307860" y="986051"/>
            <a:ext cx="6096784" cy="523220"/>
          </a:xfrm>
          <a:prstGeom prst="rect">
            <a:avLst/>
          </a:prstGeom>
          <a:noFill/>
        </p:spPr>
        <p:txBody>
          <a:bodyPr wrap="square">
            <a:spAutoFit/>
          </a:bodyPr>
          <a:lstStyle/>
          <a:p>
            <a:pPr algn="just">
              <a:buClr>
                <a:schemeClr val="tx1">
                  <a:lumMod val="65000"/>
                  <a:lumOff val="35000"/>
                </a:schemeClr>
              </a:buClr>
              <a:buSzPct val="150000"/>
            </a:pPr>
            <a:r>
              <a:rPr lang="fr-FR" altLang="fr-FR" sz="2800" b="1" dirty="0">
                <a:solidFill>
                  <a:srgbClr val="8C6B02"/>
                </a:solidFill>
                <a:latin typeface="Tw Cen MT" panose="020B0602020104020603" pitchFamily="34" charset="0"/>
              </a:rPr>
              <a:t> </a:t>
            </a:r>
          </a:p>
        </p:txBody>
      </p:sp>
      <p:sp>
        <p:nvSpPr>
          <p:cNvPr id="6" name="ZoneTexte 5">
            <a:extLst>
              <a:ext uri="{FF2B5EF4-FFF2-40B4-BE49-F238E27FC236}">
                <a16:creationId xmlns:a16="http://schemas.microsoft.com/office/drawing/2014/main" id="{FE930F32-0C4C-455B-AAF5-73A766C30E79}"/>
              </a:ext>
            </a:extLst>
          </p:cNvPr>
          <p:cNvSpPr txBox="1"/>
          <p:nvPr/>
        </p:nvSpPr>
        <p:spPr>
          <a:xfrm>
            <a:off x="5552388" y="6014301"/>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5</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04151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307860" y="261566"/>
            <a:ext cx="5961032"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1.3. Problématique</a:t>
            </a:r>
            <a:endParaRPr sz="2400" dirty="0">
              <a:solidFill>
                <a:schemeClr val="tx1"/>
              </a:solidFill>
              <a:latin typeface="+mn-lt"/>
              <a:cs typeface="Arial" panose="020B0604020202020204" pitchFamily="34" charset="0"/>
              <a:sym typeface="Arial"/>
            </a:endParaRPr>
          </a:p>
        </p:txBody>
      </p:sp>
      <p:pic>
        <p:nvPicPr>
          <p:cNvPr id="4" name="Image 3">
            <a:extLst>
              <a:ext uri="{FF2B5EF4-FFF2-40B4-BE49-F238E27FC236}">
                <a16:creationId xmlns:a16="http://schemas.microsoft.com/office/drawing/2014/main" id="{078E85A4-68B8-48E6-AFA3-579413132F5C}"/>
              </a:ext>
            </a:extLst>
          </p:cNvPr>
          <p:cNvPicPr>
            <a:picLocks noChangeAspect="1"/>
          </p:cNvPicPr>
          <p:nvPr/>
        </p:nvPicPr>
        <p:blipFill>
          <a:blip r:embed="rId4"/>
          <a:stretch>
            <a:fillRect/>
          </a:stretch>
        </p:blipFill>
        <p:spPr>
          <a:xfrm>
            <a:off x="155807" y="718571"/>
            <a:ext cx="11872795" cy="5621131"/>
          </a:xfrm>
          <a:prstGeom prst="rect">
            <a:avLst/>
          </a:prstGeom>
        </p:spPr>
      </p:pic>
      <p:sp>
        <p:nvSpPr>
          <p:cNvPr id="5" name="ZoneTexte 4">
            <a:extLst>
              <a:ext uri="{FF2B5EF4-FFF2-40B4-BE49-F238E27FC236}">
                <a16:creationId xmlns:a16="http://schemas.microsoft.com/office/drawing/2014/main" id="{055BE2C3-39F5-4CEF-AB61-CFC74736818F}"/>
              </a:ext>
            </a:extLst>
          </p:cNvPr>
          <p:cNvSpPr txBox="1"/>
          <p:nvPr/>
        </p:nvSpPr>
        <p:spPr>
          <a:xfrm>
            <a:off x="9653048" y="6372791"/>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6</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84177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act-check : Le taux d'électrification rurale au Sénégal est-il réellement  de 55% ? - Innovafrika">
            <a:extLst>
              <a:ext uri="{FF2B5EF4-FFF2-40B4-BE49-F238E27FC236}">
                <a16:creationId xmlns:a16="http://schemas.microsoft.com/office/drawing/2014/main" id="{1CFDC89C-0553-4808-9371-A6CEF6D6B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9F18DE-E263-4B8A-BFA3-EA7850DBDE4A}"/>
              </a:ext>
            </a:extLst>
          </p:cNvPr>
          <p:cNvSpPr/>
          <p:nvPr/>
        </p:nvSpPr>
        <p:spPr>
          <a:xfrm>
            <a:off x="0" y="3113201"/>
            <a:ext cx="12192000" cy="151503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4" name="Google Shape;113;p2">
            <a:extLst>
              <a:ext uri="{FF2B5EF4-FFF2-40B4-BE49-F238E27FC236}">
                <a16:creationId xmlns:a16="http://schemas.microsoft.com/office/drawing/2014/main" id="{0998B966-CAC2-4BE4-838B-DBBE12E4D806}"/>
              </a:ext>
            </a:extLst>
          </p:cNvPr>
          <p:cNvSpPr txBox="1"/>
          <p:nvPr/>
        </p:nvSpPr>
        <p:spPr>
          <a:xfrm>
            <a:off x="716240" y="3316743"/>
            <a:ext cx="10759516" cy="1107955"/>
          </a:xfrm>
          <a:prstGeom prst="rect">
            <a:avLst/>
          </a:prstGeom>
          <a:noFill/>
          <a:ln>
            <a:noFill/>
          </a:ln>
        </p:spPr>
        <p:txBody>
          <a:bodyPr spcFirstLastPara="1" wrap="square" lIns="108000" tIns="45700" rIns="108000" bIns="45700" anchor="ctr" anchorCtr="0">
            <a:spAutoFit/>
          </a:bodyPr>
          <a:lstStyle/>
          <a:p>
            <a:pPr>
              <a:lnSpc>
                <a:spcPct val="150000"/>
              </a:lnSpc>
            </a:pPr>
            <a:r>
              <a:rPr lang="fr-FR" sz="4400" dirty="0">
                <a:solidFill>
                  <a:schemeClr val="bg1"/>
                </a:solidFill>
                <a:latin typeface="Impact" panose="020B0806030902050204" pitchFamily="34" charset="0"/>
                <a:ea typeface="Twentieth Century"/>
                <a:cs typeface="Arial" panose="020B0604020202020204" pitchFamily="34" charset="0"/>
                <a:sym typeface="Twentieth Century"/>
              </a:rPr>
              <a:t>2 – Méthodologie et échantillon </a:t>
            </a:r>
          </a:p>
        </p:txBody>
      </p:sp>
      <p:sp>
        <p:nvSpPr>
          <p:cNvPr id="5" name="ZoneTexte 4">
            <a:extLst>
              <a:ext uri="{FF2B5EF4-FFF2-40B4-BE49-F238E27FC236}">
                <a16:creationId xmlns:a16="http://schemas.microsoft.com/office/drawing/2014/main" id="{CF75AF79-F6D5-45BF-91DC-17C40324D9A5}"/>
              </a:ext>
            </a:extLst>
          </p:cNvPr>
          <p:cNvSpPr txBox="1"/>
          <p:nvPr/>
        </p:nvSpPr>
        <p:spPr>
          <a:xfrm>
            <a:off x="5552388" y="6014301"/>
            <a:ext cx="716437" cy="338554"/>
          </a:xfrm>
          <a:prstGeom prst="rect">
            <a:avLst/>
          </a:prstGeom>
          <a:solidFill>
            <a:schemeClr val="tx1"/>
          </a:solidFill>
        </p:spPr>
        <p:txBody>
          <a:bodyPr wrap="square" rtlCol="0">
            <a:spAutoFit/>
          </a:bodyPr>
          <a:lstStyle/>
          <a:p>
            <a:pPr algn="ctr"/>
            <a:r>
              <a:rPr lang="fr-FR" sz="1600" b="1" dirty="0">
                <a:solidFill>
                  <a:schemeClr val="bg1"/>
                </a:solidFill>
                <a:latin typeface="Arial Narrow" panose="020B0606020202030204" pitchFamily="34" charset="0"/>
              </a:rPr>
              <a:t>7</a:t>
            </a:r>
            <a:endParaRPr lang="fr-SN" sz="1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88064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8"/>
        <p:cNvGrpSpPr/>
        <p:nvPr/>
      </p:nvGrpSpPr>
      <p:grpSpPr>
        <a:xfrm>
          <a:off x="0" y="0"/>
          <a:ext cx="0" cy="0"/>
          <a:chOff x="0" y="0"/>
          <a:chExt cx="0" cy="0"/>
        </a:xfrm>
      </p:grpSpPr>
      <p:sp>
        <p:nvSpPr>
          <p:cNvPr id="113" name="Google Shape;113;p2"/>
          <p:cNvSpPr txBox="1"/>
          <p:nvPr/>
        </p:nvSpPr>
        <p:spPr>
          <a:xfrm>
            <a:off x="253755" y="872155"/>
            <a:ext cx="11489179" cy="3170058"/>
          </a:xfrm>
          <a:prstGeom prst="rect">
            <a:avLst/>
          </a:prstGeom>
          <a:noFill/>
          <a:ln>
            <a:noFill/>
          </a:ln>
        </p:spPr>
        <p:txBody>
          <a:bodyPr spcFirstLastPara="1" wrap="square" lIns="108000" tIns="45700" rIns="108000" bIns="45700" anchor="ctr" anchorCtr="0">
            <a:spAutoFit/>
          </a:bodyPr>
          <a:lstStyle/>
          <a:p>
            <a:pPr algn="just">
              <a:buClr>
                <a:schemeClr val="tx1">
                  <a:lumMod val="65000"/>
                  <a:lumOff val="35000"/>
                </a:schemeClr>
              </a:buClr>
              <a:buSzPct val="150000"/>
            </a:pPr>
            <a:endParaRPr lang="fr-FR" sz="2000" dirty="0">
              <a:solidFill>
                <a:schemeClr val="tx1">
                  <a:lumMod val="75000"/>
                  <a:lumOff val="25000"/>
                </a:schemeClr>
              </a:solidFill>
              <a:latin typeface="Century Gothic" panose="020B0502020202020204" pitchFamily="34" charset="0"/>
            </a:endParaRPr>
          </a:p>
          <a:p>
            <a:pPr marL="342900" indent="-342900" algn="just">
              <a:lnSpc>
                <a:spcPct val="150000"/>
              </a:lnSpc>
              <a:buClr>
                <a:schemeClr val="tx1">
                  <a:lumMod val="65000"/>
                  <a:lumOff val="35000"/>
                </a:schemeClr>
              </a:buClr>
              <a:buSzPct val="150000"/>
              <a:buFont typeface="Arial" panose="020B0604020202020204" pitchFamily="34" charset="0"/>
              <a:buChar char="•"/>
            </a:pPr>
            <a:r>
              <a:rPr lang="fr-FR" sz="2000" dirty="0">
                <a:solidFill>
                  <a:schemeClr val="tx1">
                    <a:lumMod val="75000"/>
                    <a:lumOff val="25000"/>
                  </a:schemeClr>
                </a:solidFill>
                <a:latin typeface="Century Gothic" panose="020B0502020202020204" pitchFamily="34" charset="0"/>
              </a:rPr>
              <a:t>Collecte de données qualitatives (focus groupes) et quantitatives (questionnaires)</a:t>
            </a:r>
          </a:p>
          <a:p>
            <a:pPr marL="342900" indent="-342900" algn="just">
              <a:lnSpc>
                <a:spcPct val="150000"/>
              </a:lnSpc>
              <a:buClr>
                <a:schemeClr val="tx1">
                  <a:lumMod val="65000"/>
                  <a:lumOff val="35000"/>
                </a:schemeClr>
              </a:buClr>
              <a:buSzPct val="150000"/>
              <a:buFont typeface="Arial" panose="020B0604020202020204" pitchFamily="34" charset="0"/>
              <a:buChar char="•"/>
            </a:pPr>
            <a:endParaRPr lang="fr-FR" sz="2000" dirty="0">
              <a:solidFill>
                <a:schemeClr val="tx1">
                  <a:lumMod val="75000"/>
                  <a:lumOff val="25000"/>
                </a:schemeClr>
              </a:solidFill>
              <a:latin typeface="Century Gothic" panose="020B0502020202020204" pitchFamily="34" charset="0"/>
            </a:endParaRPr>
          </a:p>
          <a:p>
            <a:pPr marL="342900" indent="-342900" algn="just">
              <a:lnSpc>
                <a:spcPct val="150000"/>
              </a:lnSpc>
              <a:buClr>
                <a:schemeClr val="tx1">
                  <a:lumMod val="65000"/>
                  <a:lumOff val="35000"/>
                </a:schemeClr>
              </a:buClr>
              <a:buSzPct val="150000"/>
              <a:buFont typeface="Arial" panose="020B0604020202020204" pitchFamily="34" charset="0"/>
              <a:buChar char="•"/>
            </a:pPr>
            <a:r>
              <a:rPr lang="fr-FR" sz="2000" dirty="0">
                <a:solidFill>
                  <a:schemeClr val="tx1">
                    <a:lumMod val="75000"/>
                    <a:lumOff val="25000"/>
                  </a:schemeClr>
                </a:solidFill>
                <a:latin typeface="Century Gothic" panose="020B0502020202020204" pitchFamily="34" charset="0"/>
              </a:rPr>
              <a:t>Echantillonnage : choix aléatoire de 10 villages sur un total de 21 électrifiés par P2000 en 2021</a:t>
            </a:r>
          </a:p>
          <a:p>
            <a:pPr marL="342900" indent="-342900" algn="just">
              <a:lnSpc>
                <a:spcPct val="150000"/>
              </a:lnSpc>
              <a:buClr>
                <a:schemeClr val="tx1">
                  <a:lumMod val="65000"/>
                  <a:lumOff val="35000"/>
                </a:schemeClr>
              </a:buClr>
              <a:buSzPct val="150000"/>
              <a:buFont typeface="Arial" panose="020B0604020202020204" pitchFamily="34" charset="0"/>
              <a:buChar char="•"/>
            </a:pPr>
            <a:endParaRPr lang="fr-FR" sz="2000" dirty="0">
              <a:solidFill>
                <a:schemeClr val="tx1">
                  <a:lumMod val="75000"/>
                  <a:lumOff val="25000"/>
                </a:schemeClr>
              </a:solidFill>
              <a:latin typeface="Century Gothic" panose="020B0502020202020204" pitchFamily="34" charset="0"/>
            </a:endParaRPr>
          </a:p>
          <a:p>
            <a:pPr algn="just">
              <a:lnSpc>
                <a:spcPct val="150000"/>
              </a:lnSpc>
              <a:buClr>
                <a:schemeClr val="tx1">
                  <a:lumMod val="65000"/>
                  <a:lumOff val="35000"/>
                </a:schemeClr>
              </a:buClr>
              <a:buSzPct val="150000"/>
            </a:pPr>
            <a:r>
              <a:rPr lang="fr-FR" sz="2000" dirty="0">
                <a:solidFill>
                  <a:schemeClr val="tx1">
                    <a:lumMod val="75000"/>
                    <a:lumOff val="25000"/>
                  </a:schemeClr>
                </a:solidFill>
                <a:latin typeface="Century Gothic" panose="020B0502020202020204" pitchFamily="34" charset="0"/>
              </a:rPr>
              <a:t>=&gt; cible : ménages raccordés et non-raccordés de ces villages électrifiés</a:t>
            </a:r>
          </a:p>
        </p:txBody>
      </p:sp>
      <p:sp>
        <p:nvSpPr>
          <p:cNvPr id="21" name="Rectangle 20"/>
          <p:cNvSpPr/>
          <p:nvPr/>
        </p:nvSpPr>
        <p:spPr>
          <a:xfrm>
            <a:off x="-1" y="230788"/>
            <a:ext cx="12192001" cy="509441"/>
          </a:xfrm>
          <a:prstGeom prst="rect">
            <a:avLst/>
          </a:prstGeom>
          <a:solidFill>
            <a:srgbClr val="E9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Google Shape;111;p2"/>
          <p:cNvSpPr txBox="1"/>
          <p:nvPr/>
        </p:nvSpPr>
        <p:spPr>
          <a:xfrm>
            <a:off x="450120" y="271273"/>
            <a:ext cx="9658707" cy="461624"/>
          </a:xfrm>
          <a:prstGeom prst="rect">
            <a:avLst/>
          </a:prstGeom>
          <a:noFill/>
          <a:ln>
            <a:noFill/>
          </a:ln>
        </p:spPr>
        <p:txBody>
          <a:bodyPr spcFirstLastPara="1" wrap="square" lIns="91425" tIns="45700" rIns="91425" bIns="45700" anchor="ctr" anchorCtr="0">
            <a:spAutoFit/>
          </a:bodyPr>
          <a:lstStyle/>
          <a:p>
            <a:pPr lvl="0"/>
            <a:r>
              <a:rPr lang="fr-FR" sz="2400" dirty="0">
                <a:solidFill>
                  <a:schemeClr val="tx1"/>
                </a:solidFill>
                <a:latin typeface="+mn-lt"/>
                <a:ea typeface="Twentieth Century"/>
                <a:cs typeface="Arial" panose="020B0604020202020204" pitchFamily="34" charset="0"/>
                <a:sym typeface="Twentieth Century"/>
              </a:rPr>
              <a:t>2.1. Méthodologie de l’enquête</a:t>
            </a:r>
            <a:endParaRPr lang="fr-FR" sz="2400" dirty="0">
              <a:solidFill>
                <a:schemeClr val="tx1"/>
              </a:solidFill>
              <a:latin typeface="+mn-lt"/>
              <a:cs typeface="Arial" panose="020B0604020202020204" pitchFamily="34" charset="0"/>
              <a:sym typeface="Arial"/>
            </a:endParaRPr>
          </a:p>
        </p:txBody>
      </p:sp>
      <p:sp>
        <p:nvSpPr>
          <p:cNvPr id="5" name="ZoneTexte 4">
            <a:extLst>
              <a:ext uri="{FF2B5EF4-FFF2-40B4-BE49-F238E27FC236}">
                <a16:creationId xmlns:a16="http://schemas.microsoft.com/office/drawing/2014/main" id="{706CF7FD-B0CA-4E41-B33A-89FF7749BA61}"/>
              </a:ext>
            </a:extLst>
          </p:cNvPr>
          <p:cNvSpPr txBox="1"/>
          <p:nvPr/>
        </p:nvSpPr>
        <p:spPr>
          <a:xfrm>
            <a:off x="5552388" y="6014301"/>
            <a:ext cx="716437" cy="338554"/>
          </a:xfrm>
          <a:prstGeom prst="rect">
            <a:avLst/>
          </a:prstGeom>
          <a:solidFill>
            <a:schemeClr val="tx2"/>
          </a:solidFill>
        </p:spPr>
        <p:txBody>
          <a:bodyPr wrap="square" rtlCol="0">
            <a:spAutoFit/>
          </a:bodyPr>
          <a:lstStyle/>
          <a:p>
            <a:pPr algn="ctr"/>
            <a:r>
              <a:rPr lang="fr-FR" sz="1600" b="1" dirty="0">
                <a:solidFill>
                  <a:schemeClr val="tx1"/>
                </a:solidFill>
                <a:latin typeface="Arial Narrow" panose="020B0606020202030204" pitchFamily="34" charset="0"/>
              </a:rPr>
              <a:t>8</a:t>
            </a:r>
            <a:endParaRPr lang="fr-SN" sz="16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370327725"/>
      </p:ext>
    </p:extLst>
  </p:cSld>
  <p:clrMapOvr>
    <a:masterClrMapping/>
  </p:clrMapOvr>
</p:sld>
</file>

<file path=ppt/theme/theme1.xml><?xml version="1.0" encoding="utf-8"?>
<a:theme xmlns:a="http://schemas.openxmlformats.org/drawingml/2006/main" name="Section Break Slide Master">
  <a:themeElements>
    <a:clrScheme name="Double-Exposure-Business">
      <a:dk1>
        <a:srgbClr val="000000"/>
      </a:dk1>
      <a:lt1>
        <a:srgbClr val="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s Slide Master">
  <a:themeElements>
    <a:clrScheme name="ALLPPT-BUSINESS">
      <a:dk1>
        <a:srgbClr val="000000"/>
      </a:dk1>
      <a:lt1>
        <a:srgbClr val="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and End Slide Master">
  <a:themeElements>
    <a:clrScheme name="Double-Exposure-Business">
      <a:dk1>
        <a:srgbClr val="000000"/>
      </a:dk1>
      <a:lt1>
        <a:srgbClr val="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861A573292DC4E907C6B7D89360AD3" ma:contentTypeVersion="8" ma:contentTypeDescription="Create a new document." ma:contentTypeScope="" ma:versionID="c984bc8476b19f1cf9904a234077ec3a">
  <xsd:schema xmlns:xsd="http://www.w3.org/2001/XMLSchema" xmlns:xs="http://www.w3.org/2001/XMLSchema" xmlns:p="http://schemas.microsoft.com/office/2006/metadata/properties" xmlns:ns3="c76ce498-a607-4677-bae2-3a8b994299c6" targetNamespace="http://schemas.microsoft.com/office/2006/metadata/properties" ma:root="true" ma:fieldsID="4ff976f690d0bf144ceedcc46b11e4f7" ns3:_="">
    <xsd:import namespace="c76ce498-a607-4677-bae2-3a8b994299c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bjectDetectorVersion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ce498-a607-4677-bae2-3a8b994299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EA84CA-5DF5-424B-96DC-991A2DC6ABB2}">
  <ds:schemaRefs>
    <ds:schemaRef ds:uri="http://www.w3.org/XML/1998/namespace"/>
    <ds:schemaRef ds:uri="http://schemas.microsoft.com/office/2006/documentManagement/types"/>
    <ds:schemaRef ds:uri="http://purl.org/dc/elements/1.1/"/>
    <ds:schemaRef ds:uri="http://schemas.microsoft.com/office/infopath/2007/PartnerControls"/>
    <ds:schemaRef ds:uri="http://purl.org/dc/terms/"/>
    <ds:schemaRef ds:uri="c76ce498-a607-4677-bae2-3a8b994299c6"/>
    <ds:schemaRef ds:uri="http://schemas.microsoft.com/office/2006/metadata/properties"/>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9FCEA83F-A645-41C7-B7A1-4C23120752E7}">
  <ds:schemaRefs>
    <ds:schemaRef ds:uri="http://schemas.microsoft.com/sharepoint/v3/contenttype/forms"/>
  </ds:schemaRefs>
</ds:datastoreItem>
</file>

<file path=customXml/itemProps3.xml><?xml version="1.0" encoding="utf-8"?>
<ds:datastoreItem xmlns:ds="http://schemas.openxmlformats.org/officeDocument/2006/customXml" ds:itemID="{3BCED716-F578-431B-8CF5-4D7D63B95C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ce498-a607-4677-bae2-3a8b994299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45515</TotalTime>
  <Words>2555</Words>
  <Application>Microsoft Office PowerPoint</Application>
  <PresentationFormat>Grand écran</PresentationFormat>
  <Paragraphs>473</Paragraphs>
  <Slides>36</Slides>
  <Notes>28</Notes>
  <HiddenSlides>0</HiddenSlides>
  <MMClips>0</MMClips>
  <ScaleCrop>false</ScaleCrop>
  <HeadingPairs>
    <vt:vector size="6" baseType="variant">
      <vt:variant>
        <vt:lpstr>Polices utilisées</vt:lpstr>
      </vt:variant>
      <vt:variant>
        <vt:i4>14</vt:i4>
      </vt:variant>
      <vt:variant>
        <vt:lpstr>Thème</vt:lpstr>
      </vt:variant>
      <vt:variant>
        <vt:i4>3</vt:i4>
      </vt:variant>
      <vt:variant>
        <vt:lpstr>Titres des diapositives</vt:lpstr>
      </vt:variant>
      <vt:variant>
        <vt:i4>36</vt:i4>
      </vt:variant>
    </vt:vector>
  </HeadingPairs>
  <TitlesOfParts>
    <vt:vector size="53" baseType="lpstr">
      <vt:lpstr>ＭＳ Ｐゴシック</vt:lpstr>
      <vt:lpstr>Arial</vt:lpstr>
      <vt:lpstr>Arial Narrow</vt:lpstr>
      <vt:lpstr>Calibri</vt:lpstr>
      <vt:lpstr>Century Gothic</vt:lpstr>
      <vt:lpstr>Courier New</vt:lpstr>
      <vt:lpstr>Impact</vt:lpstr>
      <vt:lpstr>Segoe UI</vt:lpstr>
      <vt:lpstr>Segoe UI Semilight</vt:lpstr>
      <vt:lpstr>Tahoma</vt:lpstr>
      <vt:lpstr>Times New Roman</vt:lpstr>
      <vt:lpstr>Tw Cen MT</vt:lpstr>
      <vt:lpstr>Twentieth Century</vt:lpstr>
      <vt:lpstr>Wingdings</vt:lpstr>
      <vt:lpstr>Section Break Slide Master</vt:lpstr>
      <vt:lpstr>1_Contents Slide Master</vt:lpstr>
      <vt:lpstr>Cover and End Slide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T.GAYE</dc:creator>
  <cp:lastModifiedBy>PUDC FATOUMATA KA</cp:lastModifiedBy>
  <cp:revision>391</cp:revision>
  <dcterms:created xsi:type="dcterms:W3CDTF">2018-04-24T17:14:44Z</dcterms:created>
  <dcterms:modified xsi:type="dcterms:W3CDTF">2023-09-05T12:59:13Z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0x01010011861A573292DC4E907C6B7D89360AD3</vt:lpwstr>
  </property>
</Properties>
</file>