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3" r:id="rId16"/>
    <p:sldId id="274"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82826"/>
  </p:normalViewPr>
  <p:slideViewPr>
    <p:cSldViewPr snapToGrid="0" snapToObjects="1">
      <p:cViewPr varScale="1">
        <p:scale>
          <a:sx n="31" d="100"/>
          <a:sy n="31" d="100"/>
        </p:scale>
        <p:origin x="11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F859-958E-4B48-9D03-58D76B738B48}" type="datetimeFigureOut">
              <a:rPr lang="fr-FR" smtClean="0"/>
              <a:t>02/11/2022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8A83E-A505-9849-82BA-0449D29ABF3A}" type="slidenum">
              <a:rPr lang="fr-FR" smtClean="0"/>
              <a:t>‹N°›</a:t>
            </a:fld>
            <a:endParaRPr lang="fr-FR"/>
          </a:p>
        </p:txBody>
      </p:sp>
    </p:spTree>
    <p:extLst>
      <p:ext uri="{BB962C8B-B14F-4D97-AF65-F5344CB8AC3E}">
        <p14:creationId xmlns:p14="http://schemas.microsoft.com/office/powerpoint/2010/main" val="209443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Times New Roman" panose="02020603050405020304" pitchFamily="18" charset="0"/>
                <a:ea typeface="Times New Roman" panose="02020603050405020304" pitchFamily="18" charset="0"/>
              </a:rPr>
              <a:t>Mais le processus d’appropriation par les bénéficiaires donne lieu à une très forte hétérogénéité de pratiques, d’ambition et d’engagement dans les communautés étudiées. Si certaines localités ont bénéficié essentiellement d’équipements post-agricoles, de périmètres maraîchers, de réseaux d’électriques ou de forages, pour d’autres la satisfaction de ces besoins a été plus articulée. De manière générale la variabilité locale dans la distribution des équipements est particulièrement liée au caractère politique du ciblage qui a privilégié certains territoires où l’influence de responsables politiques est notoire.</a:t>
            </a:r>
            <a:r>
              <a:rPr lang="fr-SN" dirty="0">
                <a:effectLst/>
              </a:rPr>
              <a:t> </a:t>
            </a:r>
            <a:endParaRPr lang="fr-FR" dirty="0"/>
          </a:p>
        </p:txBody>
      </p:sp>
      <p:sp>
        <p:nvSpPr>
          <p:cNvPr id="4" name="Espace réservé du numéro de diapositive 3"/>
          <p:cNvSpPr>
            <a:spLocks noGrp="1"/>
          </p:cNvSpPr>
          <p:nvPr>
            <p:ph type="sldNum" sz="quarter" idx="5"/>
          </p:nvPr>
        </p:nvSpPr>
        <p:spPr/>
        <p:txBody>
          <a:bodyPr/>
          <a:lstStyle/>
          <a:p>
            <a:fld id="{C388A83E-A505-9849-82BA-0449D29ABF3A}" type="slidenum">
              <a:rPr lang="fr-FR" smtClean="0"/>
              <a:t>7</a:t>
            </a:fld>
            <a:endParaRPr lang="fr-FR"/>
          </a:p>
        </p:txBody>
      </p:sp>
    </p:spTree>
    <p:extLst>
      <p:ext uri="{BB962C8B-B14F-4D97-AF65-F5344CB8AC3E}">
        <p14:creationId xmlns:p14="http://schemas.microsoft.com/office/powerpoint/2010/main" val="250191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De manière générale, les dynamiques fonctionnelles du PUDC dans les différents sites étudiés traduisent des situations variées qui montrent les contraintes de la démarche d’urgence. Cette dernière implique des interventions rapides et efficaces qui en appellent toujours à une démarche de suivi</a:t>
            </a:r>
            <a:r>
              <a:rPr lang="fr-SN" sz="1200" dirty="0">
                <a:effectLst/>
                <a:latin typeface="Times New Roman" panose="02020603050405020304" pitchFamily="18" charset="0"/>
                <a:cs typeface="Times New Roman" panose="02020603050405020304" pitchFamily="18" charset="0"/>
              </a:rPr>
              <a:t> </a:t>
            </a:r>
            <a:endParaRPr lang="fr-FR" sz="1200" dirty="0">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C388A83E-A505-9849-82BA-0449D29ABF3A}" type="slidenum">
              <a:rPr lang="fr-FR" smtClean="0"/>
              <a:t>10</a:t>
            </a:fld>
            <a:endParaRPr lang="fr-FR"/>
          </a:p>
        </p:txBody>
      </p:sp>
    </p:spTree>
    <p:extLst>
      <p:ext uri="{BB962C8B-B14F-4D97-AF65-F5344CB8AC3E}">
        <p14:creationId xmlns:p14="http://schemas.microsoft.com/office/powerpoint/2010/main" val="99217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SN" sz="1200" dirty="0">
                <a:effectLst/>
                <a:latin typeface="Times New Roman" panose="02020603050405020304" pitchFamily="18" charset="0"/>
                <a:ea typeface="Times New Roman" panose="02020603050405020304" pitchFamily="18" charset="0"/>
                <a:cs typeface="Times New Roman" panose="02020603050405020304" pitchFamily="18" charset="0"/>
              </a:rPr>
              <a:t>Le fonctionnement aléatoire des équipements du PUDC révèle bien au-delà de sa pertinence</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les limites de l’approche « </a:t>
            </a:r>
            <a:r>
              <a:rPr lang="fr-FR" sz="1200" i="1" dirty="0" err="1">
                <a:effectLst/>
                <a:latin typeface="Times New Roman" panose="02020603050405020304" pitchFamily="18" charset="0"/>
                <a:ea typeface="Times New Roman" panose="02020603050405020304" pitchFamily="18" charset="0"/>
                <a:cs typeface="Times New Roman" panose="02020603050405020304" pitchFamily="18" charset="0"/>
              </a:rPr>
              <a:t>Build</a:t>
            </a:r>
            <a:r>
              <a:rPr lang="fr-FR" sz="1200" i="1"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fr-FR" sz="1200" i="1" dirty="0" err="1">
                <a:effectLst/>
                <a:latin typeface="Times New Roman" panose="02020603050405020304" pitchFamily="18" charset="0"/>
                <a:ea typeface="Times New Roman" panose="02020603050405020304" pitchFamily="18" charset="0"/>
                <a:cs typeface="Times New Roman" panose="02020603050405020304" pitchFamily="18" charset="0"/>
              </a:rPr>
              <a:t>transfer</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SN" sz="1200" dirty="0">
                <a:effectLst/>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SN" sz="1200" dirty="0">
              <a:effectLst/>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C388A83E-A505-9849-82BA-0449D29ABF3A}" type="slidenum">
              <a:rPr lang="fr-FR" smtClean="0"/>
              <a:t>11</a:t>
            </a:fld>
            <a:endParaRPr lang="fr-FR"/>
          </a:p>
        </p:txBody>
      </p:sp>
    </p:spTree>
    <p:extLst>
      <p:ext uri="{BB962C8B-B14F-4D97-AF65-F5344CB8AC3E}">
        <p14:creationId xmlns:p14="http://schemas.microsoft.com/office/powerpoint/2010/main" val="258354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L’opacité qui a entouré la répartition des rôles de ces acteurs notamment pour assurer le bon fonctionnement et/ou le maintien des équipements, a suscité chez les populations locales, plutôt un sentiment d’abandon ; d’où l’expression « </a:t>
            </a:r>
            <a:r>
              <a:rPr lang="fr-FR" sz="1200" i="1" dirty="0">
                <a:effectLst/>
                <a:latin typeface="Times New Roman" panose="02020603050405020304" pitchFamily="18" charset="0"/>
                <a:ea typeface="Times New Roman" panose="02020603050405020304" pitchFamily="18" charset="0"/>
                <a:cs typeface="Times New Roman" panose="02020603050405020304" pitchFamily="18" charset="0"/>
              </a:rPr>
              <a:t>tek </a:t>
            </a:r>
            <a:r>
              <a:rPr lang="fr-FR" sz="1200" i="1" dirty="0" err="1">
                <a:effectLst/>
                <a:latin typeface="Times New Roman" panose="02020603050405020304" pitchFamily="18" charset="0"/>
                <a:ea typeface="Times New Roman" panose="02020603050405020304" pitchFamily="18" charset="0"/>
                <a:cs typeface="Times New Roman" panose="02020603050405020304" pitchFamily="18" charset="0"/>
              </a:rPr>
              <a:t>daw</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 </a:t>
            </a:r>
          </a:p>
          <a:p>
            <a:endParaRPr lang="fr-FR" dirty="0"/>
          </a:p>
        </p:txBody>
      </p:sp>
      <p:sp>
        <p:nvSpPr>
          <p:cNvPr id="4" name="Espace réservé du numéro de diapositive 3"/>
          <p:cNvSpPr>
            <a:spLocks noGrp="1"/>
          </p:cNvSpPr>
          <p:nvPr>
            <p:ph type="sldNum" sz="quarter" idx="5"/>
          </p:nvPr>
        </p:nvSpPr>
        <p:spPr/>
        <p:txBody>
          <a:bodyPr/>
          <a:lstStyle/>
          <a:p>
            <a:fld id="{C388A83E-A505-9849-82BA-0449D29ABF3A}" type="slidenum">
              <a:rPr lang="fr-FR" smtClean="0"/>
              <a:t>12</a:t>
            </a:fld>
            <a:endParaRPr lang="fr-FR"/>
          </a:p>
        </p:txBody>
      </p:sp>
    </p:spTree>
    <p:extLst>
      <p:ext uri="{BB962C8B-B14F-4D97-AF65-F5344CB8AC3E}">
        <p14:creationId xmlns:p14="http://schemas.microsoft.com/office/powerpoint/2010/main" val="205499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388A83E-A505-9849-82BA-0449D29ABF3A}" type="slidenum">
              <a:rPr lang="fr-FR" smtClean="0"/>
              <a:t>13</a:t>
            </a:fld>
            <a:endParaRPr lang="fr-FR"/>
          </a:p>
        </p:txBody>
      </p:sp>
    </p:spTree>
    <p:extLst>
      <p:ext uri="{BB962C8B-B14F-4D97-AF65-F5344CB8AC3E}">
        <p14:creationId xmlns:p14="http://schemas.microsoft.com/office/powerpoint/2010/main" val="18843940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0095A1E-C622-1540-B666-25E9E3DE6FCF}" type="datetimeFigureOut">
              <a:rPr lang="fr-FR" smtClean="0"/>
              <a:t>02/11/2022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4BB2054-E858-084E-8D9F-9046F92CACB1}" type="slidenum">
              <a:rPr lang="fr-FR" smtClean="0"/>
              <a:t>‹N°›</a:t>
            </a:fld>
            <a:endParaRPr lang="fr-FR"/>
          </a:p>
        </p:txBody>
      </p:sp>
    </p:spTree>
    <p:extLst>
      <p:ext uri="{BB962C8B-B14F-4D97-AF65-F5344CB8AC3E}">
        <p14:creationId xmlns:p14="http://schemas.microsoft.com/office/powerpoint/2010/main" val="23681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0095A1E-C622-1540-B666-25E9E3DE6FCF}" type="datetimeFigureOut">
              <a:rPr lang="fr-FR" smtClean="0"/>
              <a:t>02/11/2022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BB2054-E858-084E-8D9F-9046F92CACB1}" type="slidenum">
              <a:rPr lang="fr-FR" smtClean="0"/>
              <a:t>‹N°›</a:t>
            </a:fld>
            <a:endParaRPr lang="fr-FR"/>
          </a:p>
        </p:txBody>
      </p:sp>
    </p:spTree>
    <p:extLst>
      <p:ext uri="{BB962C8B-B14F-4D97-AF65-F5344CB8AC3E}">
        <p14:creationId xmlns:p14="http://schemas.microsoft.com/office/powerpoint/2010/main" val="407040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0095A1E-C622-1540-B666-25E9E3DE6FCF}" type="datetimeFigureOut">
              <a:rPr lang="fr-FR" smtClean="0"/>
              <a:t>02/11/2022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BB2054-E858-084E-8D9F-9046F92CACB1}" type="slidenum">
              <a:rPr lang="fr-FR" smtClean="0"/>
              <a:t>‹N°›</a:t>
            </a:fld>
            <a:endParaRPr lang="fr-FR"/>
          </a:p>
        </p:txBody>
      </p:sp>
    </p:spTree>
    <p:extLst>
      <p:ext uri="{BB962C8B-B14F-4D97-AF65-F5344CB8AC3E}">
        <p14:creationId xmlns:p14="http://schemas.microsoft.com/office/powerpoint/2010/main" val="53231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0095A1E-C622-1540-B666-25E9E3DE6FCF}" type="datetimeFigureOut">
              <a:rPr lang="fr-FR" smtClean="0"/>
              <a:t>02/11/2022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BB2054-E858-084E-8D9F-9046F92CACB1}" type="slidenum">
              <a:rPr lang="fr-FR" smtClean="0"/>
              <a:t>‹N°›</a:t>
            </a:fld>
            <a:endParaRPr lang="fr-FR"/>
          </a:p>
        </p:txBody>
      </p:sp>
    </p:spTree>
    <p:extLst>
      <p:ext uri="{BB962C8B-B14F-4D97-AF65-F5344CB8AC3E}">
        <p14:creationId xmlns:p14="http://schemas.microsoft.com/office/powerpoint/2010/main" val="243624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70095A1E-C622-1540-B666-25E9E3DE6FCF}" type="datetimeFigureOut">
              <a:rPr lang="fr-FR" smtClean="0"/>
              <a:t>02/11/2022</a:t>
            </a:fld>
            <a:endParaRPr lang="fr-FR"/>
          </a:p>
        </p:txBody>
      </p:sp>
      <p:sp>
        <p:nvSpPr>
          <p:cNvPr id="5" name="Footer Placeholder 4"/>
          <p:cNvSpPr>
            <a:spLocks noGrp="1"/>
          </p:cNvSpPr>
          <p:nvPr>
            <p:ph type="ftr" sz="quarter" idx="11"/>
          </p:nvPr>
        </p:nvSpPr>
        <p:spPr>
          <a:xfrm>
            <a:off x="2182708" y="6272784"/>
            <a:ext cx="6327648" cy="365125"/>
          </a:xfrm>
        </p:spPr>
        <p:txBody>
          <a:bodyPr/>
          <a:lstStyle/>
          <a:p>
            <a:endParaRPr lang="fr-F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4BB2054-E858-084E-8D9F-9046F92CACB1}" type="slidenum">
              <a:rPr lang="fr-FR" smtClean="0"/>
              <a:t>‹N°›</a:t>
            </a:fld>
            <a:endParaRPr lang="fr-FR"/>
          </a:p>
        </p:txBody>
      </p:sp>
    </p:spTree>
    <p:extLst>
      <p:ext uri="{BB962C8B-B14F-4D97-AF65-F5344CB8AC3E}">
        <p14:creationId xmlns:p14="http://schemas.microsoft.com/office/powerpoint/2010/main" val="301888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0095A1E-C622-1540-B666-25E9E3DE6FCF}" type="datetimeFigureOut">
              <a:rPr lang="fr-FR" smtClean="0"/>
              <a:t>02/11/2022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BB2054-E858-084E-8D9F-9046F92CACB1}" type="slidenum">
              <a:rPr lang="fr-FR" smtClean="0"/>
              <a:t>‹N°›</a:t>
            </a:fld>
            <a:endParaRPr lang="fr-FR"/>
          </a:p>
        </p:txBody>
      </p:sp>
    </p:spTree>
    <p:extLst>
      <p:ext uri="{BB962C8B-B14F-4D97-AF65-F5344CB8AC3E}">
        <p14:creationId xmlns:p14="http://schemas.microsoft.com/office/powerpoint/2010/main" val="9740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0095A1E-C622-1540-B666-25E9E3DE6FCF}" type="datetimeFigureOut">
              <a:rPr lang="fr-FR" smtClean="0"/>
              <a:t>02/11/2022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4BB2054-E858-084E-8D9F-9046F92CACB1}"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91006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095A1E-C622-1540-B666-25E9E3DE6FCF}" type="datetimeFigureOut">
              <a:rPr lang="fr-FR" smtClean="0"/>
              <a:t>02/11/2022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4BB2054-E858-084E-8D9F-9046F92CACB1}" type="slidenum">
              <a:rPr lang="fr-FR" smtClean="0"/>
              <a:t>‹N°›</a:t>
            </a:fld>
            <a:endParaRPr lang="fr-FR"/>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02446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95A1E-C622-1540-B666-25E9E3DE6FCF}" type="datetimeFigureOut">
              <a:rPr lang="fr-FR" smtClean="0"/>
              <a:t>02/11/2022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4BB2054-E858-084E-8D9F-9046F92CACB1}" type="slidenum">
              <a:rPr lang="fr-FR" smtClean="0"/>
              <a:t>‹N°›</a:t>
            </a:fld>
            <a:endParaRPr lang="fr-FR"/>
          </a:p>
        </p:txBody>
      </p:sp>
    </p:spTree>
    <p:extLst>
      <p:ext uri="{BB962C8B-B14F-4D97-AF65-F5344CB8AC3E}">
        <p14:creationId xmlns:p14="http://schemas.microsoft.com/office/powerpoint/2010/main" val="272544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0095A1E-C622-1540-B666-25E9E3DE6FCF}" type="datetimeFigureOut">
              <a:rPr lang="fr-FR" smtClean="0"/>
              <a:t>02/11/2022</a:t>
            </a:fld>
            <a:endParaRPr lang="fr-FR"/>
          </a:p>
        </p:txBody>
      </p:sp>
      <p:sp>
        <p:nvSpPr>
          <p:cNvPr id="6" name="Footer Placeholder 5"/>
          <p:cNvSpPr>
            <a:spLocks noGrp="1"/>
          </p:cNvSpPr>
          <p:nvPr>
            <p:ph type="ftr" sz="quarter" idx="11"/>
          </p:nvPr>
        </p:nvSpPr>
        <p:spPr/>
        <p:txBody>
          <a:bodyPr/>
          <a:lstStyle/>
          <a:p>
            <a:endParaRPr lang="fr-F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4BB2054-E858-084E-8D9F-9046F92CACB1}" type="slidenum">
              <a:rPr lang="fr-FR" smtClean="0"/>
              <a:t>‹N°›</a:t>
            </a:fld>
            <a:endParaRPr lang="fr-FR"/>
          </a:p>
        </p:txBody>
      </p:sp>
    </p:spTree>
    <p:extLst>
      <p:ext uri="{BB962C8B-B14F-4D97-AF65-F5344CB8AC3E}">
        <p14:creationId xmlns:p14="http://schemas.microsoft.com/office/powerpoint/2010/main" val="316077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0095A1E-C622-1540-B666-25E9E3DE6FCF}" type="datetimeFigureOut">
              <a:rPr lang="fr-FR" smtClean="0"/>
              <a:t>02/11/2022</a:t>
            </a:fld>
            <a:endParaRPr lang="fr-F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4BB2054-E858-084E-8D9F-9046F92CACB1}" type="slidenum">
              <a:rPr lang="fr-FR" smtClean="0"/>
              <a:t>‹N°›</a:t>
            </a:fld>
            <a:endParaRPr lang="fr-FR"/>
          </a:p>
        </p:txBody>
      </p:sp>
    </p:spTree>
    <p:extLst>
      <p:ext uri="{BB962C8B-B14F-4D97-AF65-F5344CB8AC3E}">
        <p14:creationId xmlns:p14="http://schemas.microsoft.com/office/powerpoint/2010/main" val="301804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0095A1E-C622-1540-B666-25E9E3DE6FCF}" type="datetimeFigureOut">
              <a:rPr lang="fr-FR" smtClean="0"/>
              <a:t>02/11/2022</a:t>
            </a:fld>
            <a:endParaRPr lang="fr-F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fr-F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4BB2054-E858-084E-8D9F-9046F92CACB1}" type="slidenum">
              <a:rPr lang="fr-FR" smtClean="0"/>
              <a:t>‹N°›</a:t>
            </a:fld>
            <a:endParaRPr lang="fr-FR"/>
          </a:p>
        </p:txBody>
      </p:sp>
    </p:spTree>
    <p:extLst>
      <p:ext uri="{BB962C8B-B14F-4D97-AF65-F5344CB8AC3E}">
        <p14:creationId xmlns:p14="http://schemas.microsoft.com/office/powerpoint/2010/main" val="27012015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48A3F7-25DC-5543-BD7F-AE2189259425}"/>
              </a:ext>
            </a:extLst>
          </p:cNvPr>
          <p:cNvSpPr>
            <a:spLocks noGrp="1"/>
          </p:cNvSpPr>
          <p:nvPr>
            <p:ph type="ctrTitle"/>
          </p:nvPr>
        </p:nvSpPr>
        <p:spPr>
          <a:xfrm>
            <a:off x="1051560" y="1432223"/>
            <a:ext cx="10835640" cy="3035808"/>
          </a:xfrm>
        </p:spPr>
        <p:txBody>
          <a:bodyPr/>
          <a:lstStyle/>
          <a:p>
            <a:r>
              <a:rPr lang="fr-FR" sz="4400" b="1" dirty="0">
                <a:latin typeface="Times New Roman" panose="02020603050405020304" pitchFamily="18" charset="0"/>
                <a:ea typeface="Times New Roman" panose="02020603050405020304" pitchFamily="18" charset="0"/>
              </a:rPr>
              <a:t>Le </a:t>
            </a:r>
            <a:r>
              <a:rPr lang="fr-FR" sz="4400" b="1" dirty="0">
                <a:effectLst/>
                <a:latin typeface="Times New Roman" panose="02020603050405020304" pitchFamily="18" charset="0"/>
                <a:ea typeface="Times New Roman" panose="02020603050405020304" pitchFamily="18" charset="0"/>
              </a:rPr>
              <a:t>PUDC : une politique sociale à l’épreuve de la durabilité</a:t>
            </a:r>
            <a:endParaRPr lang="fr-FR" sz="4400" dirty="0"/>
          </a:p>
        </p:txBody>
      </p:sp>
      <p:sp>
        <p:nvSpPr>
          <p:cNvPr id="3" name="Sous-titre 2">
            <a:extLst>
              <a:ext uri="{FF2B5EF4-FFF2-40B4-BE49-F238E27FC236}">
                <a16:creationId xmlns:a16="http://schemas.microsoft.com/office/drawing/2014/main" id="{3CDA6671-3C18-FF4D-AF9E-DC73BB48FFE7}"/>
              </a:ext>
            </a:extLst>
          </p:cNvPr>
          <p:cNvSpPr>
            <a:spLocks noGrp="1"/>
          </p:cNvSpPr>
          <p:nvPr>
            <p:ph type="subTitle" idx="1"/>
          </p:nvPr>
        </p:nvSpPr>
        <p:spPr>
          <a:xfrm>
            <a:off x="1051560" y="4774882"/>
            <a:ext cx="7891272" cy="1069848"/>
          </a:xfrm>
        </p:spPr>
        <p:txBody>
          <a:bodyPr/>
          <a:lstStyle/>
          <a:p>
            <a:r>
              <a:rPr lang="fr-FR" dirty="0"/>
              <a:t>Dr </a:t>
            </a:r>
            <a:r>
              <a:rPr lang="fr-FR" dirty="0" err="1"/>
              <a:t>Sadio</a:t>
            </a:r>
            <a:r>
              <a:rPr lang="fr-FR" dirty="0"/>
              <a:t> Ba </a:t>
            </a:r>
            <a:r>
              <a:rPr lang="fr-FR" dirty="0" err="1"/>
              <a:t>Gning</a:t>
            </a:r>
            <a:r>
              <a:rPr lang="fr-FR" dirty="0"/>
              <a:t>, Université Gaston-Berger, Saint-Louis.</a:t>
            </a:r>
          </a:p>
        </p:txBody>
      </p:sp>
    </p:spTree>
    <p:extLst>
      <p:ext uri="{BB962C8B-B14F-4D97-AF65-F5344CB8AC3E}">
        <p14:creationId xmlns:p14="http://schemas.microsoft.com/office/powerpoint/2010/main" val="1814390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160F8FA5-2210-CE4D-A773-792CF32B9AE5}"/>
              </a:ext>
            </a:extLst>
          </p:cNvPr>
          <p:cNvGraphicFramePr>
            <a:graphicFrameLocks noGrp="1"/>
          </p:cNvGraphicFramePr>
          <p:nvPr>
            <p:extLst>
              <p:ext uri="{D42A27DB-BD31-4B8C-83A1-F6EECF244321}">
                <p14:modId xmlns:p14="http://schemas.microsoft.com/office/powerpoint/2010/main" val="2972282055"/>
              </p:ext>
            </p:extLst>
          </p:nvPr>
        </p:nvGraphicFramePr>
        <p:xfrm>
          <a:off x="1960562" y="218439"/>
          <a:ext cx="7926388" cy="5913120"/>
        </p:xfrm>
        <a:graphic>
          <a:graphicData uri="http://schemas.openxmlformats.org/drawingml/2006/table">
            <a:tbl>
              <a:tblPr firstRow="1" firstCol="1" bandRow="1">
                <a:tableStyleId>{5C22544A-7EE6-4342-B048-85BDC9FD1C3A}</a:tableStyleId>
              </a:tblPr>
              <a:tblGrid>
                <a:gridCol w="1646832">
                  <a:extLst>
                    <a:ext uri="{9D8B030D-6E8A-4147-A177-3AD203B41FA5}">
                      <a16:colId xmlns:a16="http://schemas.microsoft.com/office/drawing/2014/main" val="1331966958"/>
                    </a:ext>
                  </a:extLst>
                </a:gridCol>
                <a:gridCol w="1906168">
                  <a:extLst>
                    <a:ext uri="{9D8B030D-6E8A-4147-A177-3AD203B41FA5}">
                      <a16:colId xmlns:a16="http://schemas.microsoft.com/office/drawing/2014/main" val="1497015864"/>
                    </a:ext>
                  </a:extLst>
                </a:gridCol>
                <a:gridCol w="1927358">
                  <a:extLst>
                    <a:ext uri="{9D8B030D-6E8A-4147-A177-3AD203B41FA5}">
                      <a16:colId xmlns:a16="http://schemas.microsoft.com/office/drawing/2014/main" val="3488140557"/>
                    </a:ext>
                  </a:extLst>
                </a:gridCol>
                <a:gridCol w="2446030">
                  <a:extLst>
                    <a:ext uri="{9D8B030D-6E8A-4147-A177-3AD203B41FA5}">
                      <a16:colId xmlns:a16="http://schemas.microsoft.com/office/drawing/2014/main" val="1272188325"/>
                    </a:ext>
                  </a:extLst>
                </a:gridCol>
              </a:tblGrid>
              <a:tr h="190500">
                <a:tc gridSpan="4">
                  <a:txBody>
                    <a:bodyPr/>
                    <a:lstStyle/>
                    <a:p>
                      <a:pPr algn="ctr"/>
                      <a:r>
                        <a:rPr lang="fr-SN" sz="1400">
                          <a:effectLst/>
                        </a:rPr>
                        <a:t>PÔLE CENTRE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35835289"/>
                  </a:ext>
                </a:extLst>
              </a:tr>
              <a:tr h="382270">
                <a:tc>
                  <a:txBody>
                    <a:bodyPr/>
                    <a:lstStyle/>
                    <a:p>
                      <a:r>
                        <a:rPr lang="fr-SN" sz="1400">
                          <a:effectLst/>
                        </a:rPr>
                        <a:t>TAÏF </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KEUR BABA</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FORAGE+PÉRIMÈTRE MARAÎCHER</a:t>
                      </a:r>
                    </a:p>
                    <a:p>
                      <a:r>
                        <a:rPr lang="fr-SN" sz="1400">
                          <a:effectLst/>
                        </a:rPr>
                        <a:t>ÉLECTRIFICATION</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MIX ELECTRIQUE</a:t>
                      </a:r>
                      <a:endParaRPr lang="fr-SN" sz="1400">
                        <a:effectLst/>
                        <a:latin typeface="Times New Roman" panose="02020603050405020304" pitchFamily="18" charset="0"/>
                        <a:ea typeface="Times New Roman" panose="02020603050405020304" pitchFamily="18" charset="0"/>
                      </a:endParaRPr>
                    </a:p>
                  </a:txBody>
                  <a:tcPr marL="50800" marR="50800" marT="50800" marB="50800"/>
                </a:tc>
                <a:extLst>
                  <a:ext uri="{0D108BD9-81ED-4DB2-BD59-A6C34878D82A}">
                    <a16:rowId xmlns:a16="http://schemas.microsoft.com/office/drawing/2014/main" val="2176738847"/>
                  </a:ext>
                </a:extLst>
              </a:tr>
              <a:tr h="255270">
                <a:tc>
                  <a:txBody>
                    <a:bodyPr/>
                    <a:lstStyle/>
                    <a:p>
                      <a:r>
                        <a:rPr lang="fr-SN" sz="1400">
                          <a:effectLst/>
                        </a:rPr>
                        <a:t>TAÏBA NIASSENE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KEUR ABIBOU NIASS</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FORAGE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RÉSEAU ÉLECTRIQUE PERFORMANT</a:t>
                      </a:r>
                      <a:endParaRPr lang="fr-SN" sz="1400">
                        <a:effectLst/>
                        <a:latin typeface="Times New Roman" panose="02020603050405020304" pitchFamily="18" charset="0"/>
                        <a:ea typeface="Times New Roman" panose="02020603050405020304" pitchFamily="18" charset="0"/>
                      </a:endParaRPr>
                    </a:p>
                  </a:txBody>
                  <a:tcPr marL="50800" marR="50800" marT="50800" marB="50800"/>
                </a:tc>
                <a:extLst>
                  <a:ext uri="{0D108BD9-81ED-4DB2-BD59-A6C34878D82A}">
                    <a16:rowId xmlns:a16="http://schemas.microsoft.com/office/drawing/2014/main" val="3476887027"/>
                  </a:ext>
                </a:extLst>
              </a:tr>
              <a:tr h="128270">
                <a:tc>
                  <a:txBody>
                    <a:bodyPr/>
                    <a:lstStyle/>
                    <a:p>
                      <a:r>
                        <a:rPr lang="fr-SN" sz="1400">
                          <a:effectLst/>
                        </a:rPr>
                        <a:t>TAÏBA NIASSENE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KEUR ALIOU PATHE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ÉLECTRIFICATION</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RÉSEAU ÉLECTRIQUE PERFORMANT</a:t>
                      </a:r>
                      <a:endParaRPr lang="fr-SN" sz="1400">
                        <a:effectLst/>
                        <a:latin typeface="Times New Roman" panose="02020603050405020304" pitchFamily="18" charset="0"/>
                        <a:ea typeface="Times New Roman" panose="02020603050405020304" pitchFamily="18" charset="0"/>
                      </a:endParaRPr>
                    </a:p>
                  </a:txBody>
                  <a:tcPr marL="50800" marR="50800" marT="50800" marB="50800"/>
                </a:tc>
                <a:extLst>
                  <a:ext uri="{0D108BD9-81ED-4DB2-BD59-A6C34878D82A}">
                    <a16:rowId xmlns:a16="http://schemas.microsoft.com/office/drawing/2014/main" val="1439775862"/>
                  </a:ext>
                </a:extLst>
              </a:tr>
              <a:tr h="261620">
                <a:tc>
                  <a:txBody>
                    <a:bodyPr/>
                    <a:lstStyle/>
                    <a:p>
                      <a:r>
                        <a:rPr lang="fr-SN" sz="1400">
                          <a:effectLst/>
                        </a:rPr>
                        <a:t>MEDINA SABAKH</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THIAMENE SANGHAP</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MOULIN+DÉCORTIQUEUSE</a:t>
                      </a:r>
                      <a:r>
                        <a:rPr lang="fr-FR" sz="1400">
                          <a:effectLst/>
                        </a:rPr>
                        <a:t> À MIL</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ACHAT NOUVEL ÉQUIPEMENT</a:t>
                      </a:r>
                      <a:endParaRPr lang="fr-SN" sz="1400">
                        <a:effectLst/>
                        <a:latin typeface="Times New Roman" panose="02020603050405020304" pitchFamily="18" charset="0"/>
                        <a:ea typeface="Times New Roman" panose="02020603050405020304" pitchFamily="18" charset="0"/>
                      </a:endParaRPr>
                    </a:p>
                  </a:txBody>
                  <a:tcPr marL="50800" marR="50800" marT="50800" marB="50800"/>
                </a:tc>
                <a:extLst>
                  <a:ext uri="{0D108BD9-81ED-4DB2-BD59-A6C34878D82A}">
                    <a16:rowId xmlns:a16="http://schemas.microsoft.com/office/drawing/2014/main" val="273468506"/>
                  </a:ext>
                </a:extLst>
              </a:tr>
              <a:tr h="261620">
                <a:tc>
                  <a:txBody>
                    <a:bodyPr/>
                    <a:lstStyle/>
                    <a:p>
                      <a:r>
                        <a:rPr lang="fr-SN" sz="1400">
                          <a:effectLst/>
                        </a:rPr>
                        <a:t>DIOFIOR</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DIOFIOR</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MOULIN+DÉCORTIQUEUSE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en-US" sz="1400">
                          <a:effectLst/>
                          <a:uFill>
                            <a:solidFill>
                              <a:srgbClr val="000000"/>
                            </a:solidFill>
                          </a:uFill>
                        </a:rPr>
                        <a:t>RÉSEAU ÉLECTRIQUE PERFORMANT</a:t>
                      </a:r>
                      <a:endParaRPr lang="fr-SN" sz="14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tc>
                <a:extLst>
                  <a:ext uri="{0D108BD9-81ED-4DB2-BD59-A6C34878D82A}">
                    <a16:rowId xmlns:a16="http://schemas.microsoft.com/office/drawing/2014/main" val="3304877585"/>
                  </a:ext>
                </a:extLst>
              </a:tr>
              <a:tr h="287020">
                <a:tc>
                  <a:txBody>
                    <a:bodyPr/>
                    <a:lstStyle/>
                    <a:p>
                      <a:r>
                        <a:rPr lang="fr-SN" sz="1400">
                          <a:effectLst/>
                        </a:rPr>
                        <a:t>TAÏF</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KEUR BABA</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MOULIN+DÉCORTI-QUEUSE</a:t>
                      </a:r>
                      <a:r>
                        <a:rPr lang="fr-FR" sz="1400">
                          <a:effectLst/>
                        </a:rPr>
                        <a:t>  À MIL</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FAIBLESSE DU RÉSEAU ÉLECTRIQUE </a:t>
                      </a:r>
                      <a:endParaRPr lang="fr-SN" sz="1400">
                        <a:effectLst/>
                        <a:latin typeface="Times New Roman" panose="02020603050405020304" pitchFamily="18" charset="0"/>
                        <a:ea typeface="Times New Roman" panose="02020603050405020304" pitchFamily="18" charset="0"/>
                      </a:endParaRPr>
                    </a:p>
                  </a:txBody>
                  <a:tcPr marL="50800" marR="50800" marT="50800" marB="50800"/>
                </a:tc>
                <a:extLst>
                  <a:ext uri="{0D108BD9-81ED-4DB2-BD59-A6C34878D82A}">
                    <a16:rowId xmlns:a16="http://schemas.microsoft.com/office/drawing/2014/main" val="4249120869"/>
                  </a:ext>
                </a:extLst>
              </a:tr>
              <a:tr h="287020">
                <a:tc>
                  <a:txBody>
                    <a:bodyPr/>
                    <a:lstStyle/>
                    <a:p>
                      <a:r>
                        <a:rPr lang="fr-SN" sz="1400" dirty="0">
                          <a:effectLst/>
                        </a:rPr>
                        <a:t>TAÏBA NIASSENE</a:t>
                      </a:r>
                      <a:endParaRPr lang="fr-SN" sz="1400" dirty="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KEUR ABIBOU NIASS</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PÉRIMÈTRE MARAÎCHER</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DRAINAGE DE L’EAU</a:t>
                      </a:r>
                      <a:endParaRPr lang="fr-SN" sz="1400">
                        <a:effectLst/>
                        <a:latin typeface="Times New Roman" panose="02020603050405020304" pitchFamily="18" charset="0"/>
                        <a:ea typeface="Times New Roman" panose="02020603050405020304" pitchFamily="18" charset="0"/>
                      </a:endParaRPr>
                    </a:p>
                  </a:txBody>
                  <a:tcPr marL="50800" marR="50800" marT="50800" marB="50800"/>
                </a:tc>
                <a:extLst>
                  <a:ext uri="{0D108BD9-81ED-4DB2-BD59-A6C34878D82A}">
                    <a16:rowId xmlns:a16="http://schemas.microsoft.com/office/drawing/2014/main" val="39498822"/>
                  </a:ext>
                </a:extLst>
              </a:tr>
              <a:tr h="287020">
                <a:tc>
                  <a:txBody>
                    <a:bodyPr/>
                    <a:lstStyle/>
                    <a:p>
                      <a:r>
                        <a:rPr lang="fr-SN" sz="1400">
                          <a:effectLst/>
                        </a:rPr>
                        <a:t>TAÏBA NIASSENE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KEUR MABA AWA</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MOULIN+DÉCORTIQUEUSE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FAIBLE MÉCANISATION </a:t>
                      </a:r>
                      <a:endParaRPr lang="fr-SN" sz="1400">
                        <a:effectLst/>
                        <a:latin typeface="Times New Roman" panose="02020603050405020304" pitchFamily="18" charset="0"/>
                        <a:ea typeface="Times New Roman" panose="02020603050405020304" pitchFamily="18" charset="0"/>
                      </a:endParaRPr>
                    </a:p>
                  </a:txBody>
                  <a:tcPr marL="50800" marR="50800" marT="50800" marB="50800"/>
                </a:tc>
                <a:extLst>
                  <a:ext uri="{0D108BD9-81ED-4DB2-BD59-A6C34878D82A}">
                    <a16:rowId xmlns:a16="http://schemas.microsoft.com/office/drawing/2014/main" val="2356742510"/>
                  </a:ext>
                </a:extLst>
              </a:tr>
              <a:tr h="128270">
                <a:tc>
                  <a:txBody>
                    <a:bodyPr/>
                    <a:lstStyle/>
                    <a:p>
                      <a:r>
                        <a:rPr lang="fr-SN" sz="1400">
                          <a:effectLst/>
                        </a:rPr>
                        <a:t>TAÏBA NIASSENE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THIAMENE OUALO</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PRESSE À HUILE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FAIBLE MÉCANISATION</a:t>
                      </a:r>
                      <a:endParaRPr lang="fr-SN" sz="1400">
                        <a:effectLst/>
                        <a:latin typeface="Times New Roman" panose="02020603050405020304" pitchFamily="18" charset="0"/>
                        <a:ea typeface="Times New Roman" panose="02020603050405020304" pitchFamily="18" charset="0"/>
                      </a:endParaRPr>
                    </a:p>
                  </a:txBody>
                  <a:tcPr marL="50800" marR="50800" marT="50800" marB="50800"/>
                </a:tc>
                <a:extLst>
                  <a:ext uri="{0D108BD9-81ED-4DB2-BD59-A6C34878D82A}">
                    <a16:rowId xmlns:a16="http://schemas.microsoft.com/office/drawing/2014/main" val="404680373"/>
                  </a:ext>
                </a:extLst>
              </a:tr>
              <a:tr h="128270">
                <a:tc>
                  <a:txBody>
                    <a:bodyPr/>
                    <a:lstStyle/>
                    <a:p>
                      <a:r>
                        <a:rPr lang="fr-SN" sz="1400">
                          <a:effectLst/>
                        </a:rPr>
                        <a:t>TAÏBA NIASSENE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KOLMA DIOR DIOR</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PRESSE À HUILE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DÉFAILLANCE TECHNIQUE</a:t>
                      </a:r>
                      <a:endParaRPr lang="fr-SN" sz="1400">
                        <a:effectLst/>
                        <a:latin typeface="Times New Roman" panose="02020603050405020304" pitchFamily="18" charset="0"/>
                        <a:ea typeface="Times New Roman" panose="02020603050405020304" pitchFamily="18" charset="0"/>
                      </a:endParaRPr>
                    </a:p>
                  </a:txBody>
                  <a:tcPr marL="50800" marR="50800" marT="50800" marB="50800"/>
                </a:tc>
                <a:extLst>
                  <a:ext uri="{0D108BD9-81ED-4DB2-BD59-A6C34878D82A}">
                    <a16:rowId xmlns:a16="http://schemas.microsoft.com/office/drawing/2014/main" val="4047204748"/>
                  </a:ext>
                </a:extLst>
              </a:tr>
              <a:tr h="255270">
                <a:tc>
                  <a:txBody>
                    <a:bodyPr/>
                    <a:lstStyle/>
                    <a:p>
                      <a:r>
                        <a:rPr lang="fr-SN" sz="1400">
                          <a:effectLst/>
                        </a:rPr>
                        <a:t>TAÏBA NIASSENE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KEUR ALIOU PATHE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a:effectLst/>
                        </a:rPr>
                        <a:t>MOULIN+DÉCORTIQUEUSE</a:t>
                      </a:r>
                      <a:endParaRPr lang="fr-SN" sz="1400">
                        <a:effectLst/>
                        <a:latin typeface="Times New Roman" panose="02020603050405020304" pitchFamily="18" charset="0"/>
                        <a:ea typeface="Times New Roman" panose="02020603050405020304" pitchFamily="18" charset="0"/>
                      </a:endParaRPr>
                    </a:p>
                  </a:txBody>
                  <a:tcPr marL="50800" marR="50800" marT="50800" marB="50800"/>
                </a:tc>
                <a:tc>
                  <a:txBody>
                    <a:bodyPr/>
                    <a:lstStyle/>
                    <a:p>
                      <a:r>
                        <a:rPr lang="fr-SN" sz="1400" dirty="0">
                          <a:effectLst/>
                        </a:rPr>
                        <a:t>DÉFAILLANCE TECHNIQUE</a:t>
                      </a:r>
                      <a:endParaRPr lang="fr-SN" sz="1400" dirty="0">
                        <a:effectLst/>
                        <a:latin typeface="Times New Roman" panose="02020603050405020304" pitchFamily="18" charset="0"/>
                        <a:ea typeface="Times New Roman" panose="02020603050405020304" pitchFamily="18" charset="0"/>
                      </a:endParaRPr>
                    </a:p>
                  </a:txBody>
                  <a:tcPr marL="50800" marR="50800" marT="50800" marB="50800"/>
                </a:tc>
                <a:extLst>
                  <a:ext uri="{0D108BD9-81ED-4DB2-BD59-A6C34878D82A}">
                    <a16:rowId xmlns:a16="http://schemas.microsoft.com/office/drawing/2014/main" val="4106559839"/>
                  </a:ext>
                </a:extLst>
              </a:tr>
            </a:tbl>
          </a:graphicData>
        </a:graphic>
      </p:graphicFrame>
    </p:spTree>
    <p:extLst>
      <p:ext uri="{BB962C8B-B14F-4D97-AF65-F5344CB8AC3E}">
        <p14:creationId xmlns:p14="http://schemas.microsoft.com/office/powerpoint/2010/main" val="73340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9D4938-812C-2C45-A827-6E893C6CF29D}"/>
              </a:ext>
            </a:extLst>
          </p:cNvPr>
          <p:cNvSpPr>
            <a:spLocks noGrp="1"/>
          </p:cNvSpPr>
          <p:nvPr>
            <p:ph type="title"/>
          </p:nvPr>
        </p:nvSpPr>
        <p:spPr/>
        <p:txBody>
          <a:bodyPr/>
          <a:lstStyle/>
          <a:p>
            <a:r>
              <a:rPr lang="fr-FR" dirty="0"/>
              <a:t>Fonctionnalité et dynamiques territoriales</a:t>
            </a:r>
          </a:p>
        </p:txBody>
      </p:sp>
      <p:sp>
        <p:nvSpPr>
          <p:cNvPr id="3" name="Espace réservé du contenu 2">
            <a:extLst>
              <a:ext uri="{FF2B5EF4-FFF2-40B4-BE49-F238E27FC236}">
                <a16:creationId xmlns:a16="http://schemas.microsoft.com/office/drawing/2014/main" id="{7AFE4E9B-5288-F043-AEA1-DBDC260BAC10}"/>
              </a:ext>
            </a:extLst>
          </p:cNvPr>
          <p:cNvSpPr>
            <a:spLocks noGrp="1"/>
          </p:cNvSpPr>
          <p:nvPr>
            <p:ph idx="1"/>
          </p:nvPr>
        </p:nvSpPr>
        <p:spPr>
          <a:xfrm>
            <a:off x="1069848" y="2121407"/>
            <a:ext cx="10058400" cy="4422267"/>
          </a:xfrm>
        </p:spPr>
        <p:txBody>
          <a:bodyPr>
            <a:normAutofit/>
          </a:bodyPr>
          <a:lstStyle/>
          <a:p>
            <a:pPr marL="0" indent="0">
              <a:buNone/>
            </a:pPr>
            <a:r>
              <a:rPr lang="fr-SN" sz="2600" dirty="0">
                <a:effectLst/>
                <a:latin typeface="Times New Roman" panose="02020603050405020304" pitchFamily="18" charset="0"/>
                <a:ea typeface="Times New Roman" panose="02020603050405020304" pitchFamily="18" charset="0"/>
                <a:cs typeface="Times New Roman" panose="02020603050405020304" pitchFamily="18" charset="0"/>
              </a:rPr>
              <a:t>Volet techniqu</a:t>
            </a:r>
            <a:r>
              <a:rPr lang="fr-SN" sz="2600" dirty="0">
                <a:latin typeface="Times New Roman" panose="02020603050405020304" pitchFamily="18" charset="0"/>
                <a:ea typeface="Times New Roman" panose="02020603050405020304" pitchFamily="18" charset="0"/>
                <a:cs typeface="Times New Roman" panose="02020603050405020304" pitchFamily="18" charset="0"/>
              </a:rPr>
              <a:t>e </a:t>
            </a:r>
            <a:endParaRPr lang="fr-S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fr-SN" sz="2600" dirty="0">
                <a:effectLst/>
                <a:latin typeface="Times New Roman" panose="02020603050405020304" pitchFamily="18" charset="0"/>
                <a:ea typeface="Times New Roman" panose="02020603050405020304" pitchFamily="18" charset="0"/>
                <a:cs typeface="Times New Roman" panose="02020603050405020304" pitchFamily="18" charset="0"/>
              </a:rPr>
              <a:t>Sur les territoires où les équipements du PUDC sont fonctionnels, le suivi du transfert et la </a:t>
            </a:r>
            <a:r>
              <a:rPr lang="fr-SN" sz="2600" dirty="0">
                <a:latin typeface="Times New Roman" panose="02020603050405020304" pitchFamily="18" charset="0"/>
                <a:ea typeface="Times New Roman" panose="02020603050405020304" pitchFamily="18" charset="0"/>
                <a:cs typeface="Times New Roman" panose="02020603050405020304" pitchFamily="18" charset="0"/>
              </a:rPr>
              <a:t>maintenance est communautaire </a:t>
            </a:r>
            <a:r>
              <a:rPr lang="fr-SN" sz="2600" dirty="0">
                <a:effectLst/>
                <a:latin typeface="Times New Roman" panose="02020603050405020304" pitchFamily="18" charset="0"/>
                <a:ea typeface="Times New Roman" panose="02020603050405020304" pitchFamily="18" charset="0"/>
                <a:cs typeface="Times New Roman" panose="02020603050405020304" pitchFamily="18" charset="0"/>
              </a:rPr>
              <a:t>sur les équipements à faible mécanisation (post-agricoles). </a:t>
            </a:r>
          </a:p>
          <a:p>
            <a:endParaRPr lang="fr-SN" sz="2600" dirty="0">
              <a:latin typeface="Times New Roman" panose="02020603050405020304" pitchFamily="18" charset="0"/>
              <a:ea typeface="Times New Roman" panose="02020603050405020304" pitchFamily="18" charset="0"/>
              <a:cs typeface="Times New Roman" panose="02020603050405020304" pitchFamily="18" charset="0"/>
            </a:endParaRPr>
          </a:p>
          <a:p>
            <a:r>
              <a:rPr lang="fr-SN" sz="2600" dirty="0">
                <a:effectLst/>
                <a:latin typeface="Times New Roman" panose="02020603050405020304" pitchFamily="18" charset="0"/>
                <a:ea typeface="Times New Roman" panose="02020603050405020304" pitchFamily="18" charset="0"/>
                <a:cs typeface="Times New Roman" panose="02020603050405020304" pitchFamily="18" charset="0"/>
              </a:rPr>
              <a:t>La Par contre, pour les équipements lourds à fort investissement technique et financier (forage, pistes, énergie). Le PPP est en cause</a:t>
            </a:r>
          </a:p>
          <a:p>
            <a:endParaRPr lang="fr-SN" sz="2600" dirty="0">
              <a:latin typeface="Times New Roman" panose="02020603050405020304" pitchFamily="18" charset="0"/>
              <a:ea typeface="Times New Roman" panose="02020603050405020304" pitchFamily="18" charset="0"/>
              <a:cs typeface="Times New Roman" panose="02020603050405020304" pitchFamily="18" charset="0"/>
            </a:endParaRPr>
          </a:p>
          <a:p>
            <a:r>
              <a:rPr lang="fr-SN" sz="2600" dirty="0">
                <a:effectLst/>
                <a:latin typeface="Times New Roman" panose="02020603050405020304" pitchFamily="18" charset="0"/>
                <a:ea typeface="Times New Roman" panose="02020603050405020304" pitchFamily="18" charset="0"/>
                <a:cs typeface="Times New Roman" panose="02020603050405020304" pitchFamily="18" charset="0"/>
              </a:rPr>
              <a:t>Manque de participation des bénéficiaire ou « bricolage »</a:t>
            </a:r>
          </a:p>
          <a:p>
            <a:endParaRPr lang="fr-FR" sz="2800" dirty="0"/>
          </a:p>
        </p:txBody>
      </p:sp>
    </p:spTree>
    <p:extLst>
      <p:ext uri="{BB962C8B-B14F-4D97-AF65-F5344CB8AC3E}">
        <p14:creationId xmlns:p14="http://schemas.microsoft.com/office/powerpoint/2010/main" val="298427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319319-FFB5-484D-941A-F564AFB4BF76}"/>
              </a:ext>
            </a:extLst>
          </p:cNvPr>
          <p:cNvSpPr>
            <a:spLocks noGrp="1"/>
          </p:cNvSpPr>
          <p:nvPr>
            <p:ph type="title"/>
          </p:nvPr>
        </p:nvSpPr>
        <p:spPr/>
        <p:txBody>
          <a:bodyPr/>
          <a:lstStyle/>
          <a:p>
            <a:r>
              <a:rPr lang="fr-FR" dirty="0"/>
              <a:t>fonctionnalité des équipements </a:t>
            </a:r>
          </a:p>
        </p:txBody>
      </p:sp>
      <p:sp>
        <p:nvSpPr>
          <p:cNvPr id="3" name="Espace réservé du contenu 2">
            <a:extLst>
              <a:ext uri="{FF2B5EF4-FFF2-40B4-BE49-F238E27FC236}">
                <a16:creationId xmlns:a16="http://schemas.microsoft.com/office/drawing/2014/main" id="{BDFE9453-1728-EB4C-B023-8423B4727C36}"/>
              </a:ext>
            </a:extLst>
          </p:cNvPr>
          <p:cNvSpPr>
            <a:spLocks noGrp="1"/>
          </p:cNvSpPr>
          <p:nvPr>
            <p:ph idx="1"/>
          </p:nvPr>
        </p:nvSpPr>
        <p:spPr/>
        <p:txBody>
          <a:bodyPr>
            <a:normAutofit lnSpcReduction="10000"/>
          </a:bodyPr>
          <a:lstStyle/>
          <a:p>
            <a:pPr algn="just"/>
            <a:r>
              <a:rPr lang="fr-FR" sz="3200" dirty="0"/>
              <a:t>Logique des acteurs</a:t>
            </a:r>
          </a:p>
          <a:p>
            <a:pPr marL="0" indent="0" algn="just">
              <a:buNone/>
            </a:pPr>
            <a:r>
              <a:rPr lang="fr-SN" sz="3200" dirty="0">
                <a:effectLst/>
                <a:latin typeface="Times New Roman" panose="02020603050405020304" pitchFamily="18" charset="0"/>
                <a:ea typeface="Times New Roman" panose="02020603050405020304" pitchFamily="18" charset="0"/>
              </a:rPr>
              <a:t>Sur les territoires du nord où la fonctionnalité des équipements est le plus aléatoire, les discours mettent en cause le rôle des partenaires dans le suivi du transfert</a:t>
            </a:r>
            <a:r>
              <a:rPr lang="fr-SN" sz="3200" dirty="0">
                <a:effectLst/>
              </a:rPr>
              <a:t> </a:t>
            </a:r>
          </a:p>
          <a:p>
            <a:pPr marL="0" indent="0" algn="just">
              <a:buNone/>
            </a:pPr>
            <a:r>
              <a:rPr lang="fr-SN" sz="3200" dirty="0">
                <a:effectLst/>
                <a:latin typeface="Times New Roman" panose="02020603050405020304" pitchFamily="18" charset="0"/>
                <a:ea typeface="Times New Roman" panose="02020603050405020304" pitchFamily="18" charset="0"/>
              </a:rPr>
              <a:t>Tantôt les données d’entretien évoquent des aspects techniques liés à la faible intensité de l’électricité fournie par le PUDC pour alimenter les équipements post-agricoles (moulins, batteuses et broyeuses), tantôt la cherté des abonnements. </a:t>
            </a:r>
            <a:endParaRPr lang="fr-FR" sz="3200" dirty="0"/>
          </a:p>
        </p:txBody>
      </p:sp>
    </p:spTree>
    <p:extLst>
      <p:ext uri="{BB962C8B-B14F-4D97-AF65-F5344CB8AC3E}">
        <p14:creationId xmlns:p14="http://schemas.microsoft.com/office/powerpoint/2010/main" val="41770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F9A56-61EF-B641-92A9-AE296697DD56}"/>
              </a:ext>
            </a:extLst>
          </p:cNvPr>
          <p:cNvSpPr>
            <a:spLocks noGrp="1"/>
          </p:cNvSpPr>
          <p:nvPr>
            <p:ph type="title"/>
          </p:nvPr>
        </p:nvSpPr>
        <p:spPr/>
        <p:txBody>
          <a:bodyPr/>
          <a:lstStyle/>
          <a:p>
            <a:r>
              <a:rPr lang="fr-FR" dirty="0"/>
              <a:t>Défis de durabilité</a:t>
            </a:r>
          </a:p>
        </p:txBody>
      </p:sp>
      <p:sp>
        <p:nvSpPr>
          <p:cNvPr id="3" name="Espace réservé du contenu 2">
            <a:extLst>
              <a:ext uri="{FF2B5EF4-FFF2-40B4-BE49-F238E27FC236}">
                <a16:creationId xmlns:a16="http://schemas.microsoft.com/office/drawing/2014/main" id="{209B9203-07E4-9D49-9E12-9A47E11707CD}"/>
              </a:ext>
            </a:extLst>
          </p:cNvPr>
          <p:cNvSpPr>
            <a:spLocks noGrp="1"/>
          </p:cNvSpPr>
          <p:nvPr>
            <p:ph idx="1"/>
          </p:nvPr>
        </p:nvSpPr>
        <p:spPr/>
        <p:txBody>
          <a:bodyPr>
            <a:normAutofit/>
          </a:bodyPr>
          <a:lstStyle/>
          <a:p>
            <a:pPr marL="0" indent="0">
              <a:buNone/>
            </a:pPr>
            <a:endParaRPr lang="fr-FR" sz="2800" dirty="0">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Gouvernance participative (fonctionnement, maintenance et planification au de là de l’urgence)</a:t>
            </a:r>
          </a:p>
          <a:p>
            <a:pPr marL="0" indent="0">
              <a:buNone/>
            </a:pPr>
            <a:endParaRPr lang="fr-FR" sz="3200" dirty="0">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La territorialité et </a:t>
            </a:r>
            <a:r>
              <a:rPr lang="fr-FR" sz="3200" dirty="0" err="1">
                <a:latin typeface="Times New Roman" panose="02020603050405020304" pitchFamily="18" charset="0"/>
                <a:cs typeface="Times New Roman" panose="02020603050405020304" pitchFamily="18" charset="0"/>
              </a:rPr>
              <a:t>multisectorialité</a:t>
            </a:r>
            <a:r>
              <a:rPr lang="fr-FR"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5366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5CFAC-0A48-7348-8685-116B3DB4CC9B}"/>
              </a:ext>
            </a:extLst>
          </p:cNvPr>
          <p:cNvSpPr>
            <a:spLocks noGrp="1"/>
          </p:cNvSpPr>
          <p:nvPr>
            <p:ph type="title"/>
          </p:nvPr>
        </p:nvSpPr>
        <p:spPr/>
        <p:txBody>
          <a:bodyPr/>
          <a:lstStyle/>
          <a:p>
            <a:r>
              <a:rPr lang="fr-FR" dirty="0"/>
              <a:t>Pistes et potentiels d’une politique sociale de référence</a:t>
            </a:r>
          </a:p>
        </p:txBody>
      </p:sp>
      <p:sp>
        <p:nvSpPr>
          <p:cNvPr id="3" name="Espace réservé du contenu 2">
            <a:extLst>
              <a:ext uri="{FF2B5EF4-FFF2-40B4-BE49-F238E27FC236}">
                <a16:creationId xmlns:a16="http://schemas.microsoft.com/office/drawing/2014/main" id="{4BC85343-F26B-8C4D-82DD-37CB29849F37}"/>
              </a:ext>
            </a:extLst>
          </p:cNvPr>
          <p:cNvSpPr>
            <a:spLocks noGrp="1"/>
          </p:cNvSpPr>
          <p:nvPr>
            <p:ph idx="1"/>
          </p:nvPr>
        </p:nvSpPr>
        <p:spPr>
          <a:xfrm>
            <a:off x="1069847" y="2121407"/>
            <a:ext cx="10174415" cy="4536567"/>
          </a:xfrm>
        </p:spPr>
        <p:txBody>
          <a:bodyPr>
            <a:normAutofit fontScale="92500" lnSpcReduction="20000"/>
          </a:bodyPr>
          <a:lstStyle/>
          <a:p>
            <a:r>
              <a:rPr lang="fr-SN" sz="3200" dirty="0">
                <a:effectLst/>
                <a:latin typeface="Times New Roman" panose="02020603050405020304" pitchFamily="18" charset="0"/>
                <a:ea typeface="Times New Roman" panose="02020603050405020304" pitchFamily="18" charset="0"/>
                <a:cs typeface="Times New Roman" panose="02020603050405020304" pitchFamily="18" charset="0"/>
              </a:rPr>
              <a:t>Trois axes combinés. </a:t>
            </a:r>
          </a:p>
          <a:p>
            <a:pPr marL="514350" indent="-514350">
              <a:buFont typeface="+mj-lt"/>
              <a:buAutoNum type="arabicPeriod"/>
            </a:pPr>
            <a:r>
              <a:rPr lang="fr-SN" sz="3200" dirty="0">
                <a:effectLst/>
                <a:latin typeface="Times New Roman" panose="02020603050405020304" pitchFamily="18" charset="0"/>
                <a:ea typeface="Times New Roman" panose="02020603050405020304" pitchFamily="18" charset="0"/>
                <a:cs typeface="Times New Roman" panose="02020603050405020304" pitchFamily="18" charset="0"/>
              </a:rPr>
              <a:t>La mise en place d’une cellule d’ingénierie sociale</a:t>
            </a:r>
            <a:r>
              <a:rPr lang="fr-SN" sz="3200" dirty="0">
                <a:effectLst/>
                <a:latin typeface="Times New Roman" panose="02020603050405020304" pitchFamily="18" charset="0"/>
                <a:cs typeface="Times New Roman" panose="02020603050405020304" pitchFamily="18" charset="0"/>
              </a:rPr>
              <a:t> </a:t>
            </a:r>
          </a:p>
          <a:p>
            <a:pPr marL="514350" indent="-514350">
              <a:buFont typeface="+mj-lt"/>
              <a:buAutoNum type="arabicPeriod"/>
            </a:pPr>
            <a:r>
              <a:rPr lang="fr-SN" sz="3200" dirty="0">
                <a:latin typeface="Times New Roman" panose="02020603050405020304" pitchFamily="18" charset="0"/>
                <a:cs typeface="Times New Roman" panose="02020603050405020304" pitchFamily="18" charset="0"/>
              </a:rPr>
              <a:t>Le </a:t>
            </a:r>
            <a:r>
              <a:rPr lang="fr-SN" sz="3200" dirty="0">
                <a:effectLst/>
                <a:latin typeface="Times New Roman" panose="02020603050405020304" pitchFamily="18" charset="0"/>
                <a:ea typeface="Times New Roman" panose="02020603050405020304" pitchFamily="18" charset="0"/>
                <a:cs typeface="Times New Roman" panose="02020603050405020304" pitchFamily="18" charset="0"/>
              </a:rPr>
              <a:t>partenariat avec la recherche</a:t>
            </a:r>
            <a:r>
              <a:rPr lang="fr-SN" sz="3200" dirty="0">
                <a:effectLst/>
                <a:latin typeface="Times New Roman" panose="02020603050405020304" pitchFamily="18" charset="0"/>
                <a:cs typeface="Times New Roman" panose="02020603050405020304" pitchFamily="18" charset="0"/>
              </a:rPr>
              <a:t> (pertinence de la Recherche-développement)</a:t>
            </a:r>
          </a:p>
          <a:p>
            <a:pPr marL="514350" indent="-514350">
              <a:buFont typeface="+mj-lt"/>
              <a:buAutoNum type="arabicPeriod"/>
            </a:pPr>
            <a:r>
              <a:rPr lang="fr-SN" sz="3200" dirty="0">
                <a:latin typeface="Times New Roman" panose="02020603050405020304" pitchFamily="18" charset="0"/>
                <a:cs typeface="Times New Roman" panose="02020603050405020304" pitchFamily="18" charset="0"/>
              </a:rPr>
              <a:t>L’apprentissage continu (</a:t>
            </a:r>
            <a:r>
              <a:rPr lang="fr-SN" sz="3200" dirty="0">
                <a:effectLst/>
                <a:latin typeface="Times New Roman" panose="02020603050405020304" pitchFamily="18" charset="0"/>
                <a:ea typeface="Times New Roman" panose="02020603050405020304" pitchFamily="18" charset="0"/>
                <a:cs typeface="Times New Roman" panose="02020603050405020304" pitchFamily="18" charset="0"/>
              </a:rPr>
              <a:t>le PUDC a dû apprendre à gérer au fil du temps les problèmes techniques liés au fonctionnement de ses équipements</a:t>
            </a:r>
            <a:r>
              <a:rPr lang="fr-SN" sz="3200" dirty="0">
                <a:latin typeface="Times New Roman" panose="02020603050405020304" pitchFamily="18" charset="0"/>
                <a:ea typeface="Times New Roman" panose="02020603050405020304" pitchFamily="18" charset="0"/>
                <a:cs typeface="Times New Roman" panose="02020603050405020304" pitchFamily="18" charset="0"/>
              </a:rPr>
              <a:t>)</a:t>
            </a:r>
          </a:p>
          <a:p>
            <a:pPr marL="0" indent="0">
              <a:buNone/>
            </a:pPr>
            <a:endParaRPr lang="fr-SN" sz="3200" dirty="0">
              <a:latin typeface="Times New Roman" panose="02020603050405020304" pitchFamily="18" charset="0"/>
              <a:cs typeface="Times New Roman" panose="02020603050405020304" pitchFamily="18" charset="0"/>
            </a:endParaRPr>
          </a:p>
          <a:p>
            <a:pPr marL="0" indent="0">
              <a:buNone/>
            </a:pPr>
            <a:r>
              <a:rPr lang="fr-SN" sz="3200" dirty="0">
                <a:effectLst/>
                <a:latin typeface="Times New Roman" panose="02020603050405020304" pitchFamily="18" charset="0"/>
                <a:ea typeface="Times New Roman" panose="02020603050405020304" pitchFamily="18" charset="0"/>
                <a:cs typeface="Times New Roman" panose="02020603050405020304" pitchFamily="18" charset="0"/>
              </a:rPr>
              <a:t>La solution technique n’étant pas fournie clé en main, l’installation des équipements qui requiert quasiment des apprentissages importants </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523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B3858-1381-7D43-A457-C33898307C8B}"/>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C56C81EA-C38C-A741-9E73-1439BA0B827A}"/>
              </a:ext>
            </a:extLst>
          </p:cNvPr>
          <p:cNvSpPr>
            <a:spLocks noGrp="1"/>
          </p:cNvSpPr>
          <p:nvPr>
            <p:ph idx="1"/>
          </p:nvPr>
        </p:nvSpPr>
        <p:spPr/>
        <p:txBody>
          <a:bodyPr>
            <a:normAutofit/>
          </a:bodyPr>
          <a:lstStyle/>
          <a:p>
            <a:pPr algn="just"/>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le PUDC par son approche d’intervention (à la demande) et sa stratégie de mise en place dénommée « </a:t>
            </a:r>
            <a:r>
              <a:rPr lang="fr-FR" sz="3200" i="1" dirty="0" err="1">
                <a:effectLst/>
                <a:latin typeface="Times New Roman" panose="02020603050405020304" pitchFamily="18" charset="0"/>
                <a:ea typeface="Times New Roman" panose="02020603050405020304" pitchFamily="18" charset="0"/>
                <a:cs typeface="Times New Roman" panose="02020603050405020304" pitchFamily="18" charset="0"/>
              </a:rPr>
              <a:t>Build</a:t>
            </a:r>
            <a:r>
              <a:rPr lang="fr-FR" sz="3200" i="1"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fr-FR" sz="3200" i="1" dirty="0" err="1">
                <a:effectLst/>
                <a:latin typeface="Times New Roman" panose="02020603050405020304" pitchFamily="18" charset="0"/>
                <a:ea typeface="Times New Roman" panose="02020603050405020304" pitchFamily="18" charset="0"/>
                <a:cs typeface="Times New Roman" panose="02020603050405020304" pitchFamily="18" charset="0"/>
              </a:rPr>
              <a:t>transfer</a:t>
            </a: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 » comporte les bases d’une politique d’urgence.</a:t>
            </a:r>
          </a:p>
          <a:p>
            <a:pPr algn="just"/>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 Toutefois, sa vocation d’être une politique sociale soulève des questions sérieuses liées à la fonctionnalité et à la gouvernance durable de ses équipements. </a:t>
            </a:r>
          </a:p>
          <a:p>
            <a:pPr algn="just"/>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Relever ces défis requiert une certaine démarche réflexive de prise de distance avec les logiques partisanes.</a:t>
            </a:r>
            <a:r>
              <a:rPr lang="fr-SN" sz="3200" dirty="0">
                <a:effectLst/>
                <a:latin typeface="Times New Roman" panose="02020603050405020304" pitchFamily="18" charset="0"/>
                <a:cs typeface="Times New Roman" panose="02020603050405020304" pitchFamily="18" charset="0"/>
              </a:rPr>
              <a:t> </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3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ECAAD-FE7C-E04F-B205-D7DA43798175}"/>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050C0C88-3CDE-2A4B-AFF2-984563850B70}"/>
              </a:ext>
            </a:extLst>
          </p:cNvPr>
          <p:cNvSpPr>
            <a:spLocks noGrp="1"/>
          </p:cNvSpPr>
          <p:nvPr>
            <p:ph idx="1"/>
          </p:nvPr>
        </p:nvSpPr>
        <p:spPr>
          <a:xfrm>
            <a:off x="1063752" y="1600200"/>
            <a:ext cx="10064496" cy="4914900"/>
          </a:xfrm>
        </p:spPr>
        <p:txBody>
          <a:bodyPr>
            <a:noAutofit/>
          </a:bodyPr>
          <a:lstStyle/>
          <a:p>
            <a:pPr algn="just"/>
            <a:endParaRPr lang="fr-S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fr-SN" sz="3200" dirty="0">
                <a:effectLst/>
                <a:latin typeface="Times New Roman" panose="02020603050405020304" pitchFamily="18" charset="0"/>
                <a:ea typeface="Times New Roman" panose="02020603050405020304" pitchFamily="18" charset="0"/>
                <a:cs typeface="Times New Roman" panose="02020603050405020304" pitchFamily="18" charset="0"/>
              </a:rPr>
              <a:t>Mais le développement d’une politique publique nécessite sans doute de prendre en compte les inégalités sociales et territoriales, et </a:t>
            </a:r>
            <a:r>
              <a:rPr lang="fr-SN" sz="3200" dirty="0">
                <a:latin typeface="Times New Roman" panose="02020603050405020304" pitchFamily="18" charset="0"/>
                <a:ea typeface="Times New Roman" panose="02020603050405020304" pitchFamily="18" charset="0"/>
                <a:cs typeface="Times New Roman" panose="02020603050405020304" pitchFamily="18" charset="0"/>
              </a:rPr>
              <a:t>climatiques</a:t>
            </a:r>
            <a:r>
              <a:rPr lang="fr-SN"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fr-SN" sz="3200" dirty="0">
                <a:effectLst/>
                <a:latin typeface="Times New Roman" panose="02020603050405020304" pitchFamily="18" charset="0"/>
                <a:ea typeface="Times New Roman" panose="02020603050405020304" pitchFamily="18" charset="0"/>
                <a:cs typeface="Times New Roman" panose="02020603050405020304" pitchFamily="18" charset="0"/>
              </a:rPr>
              <a:t>De ce point de vue, la promotion des investissements économiques(routes) et des services sociaux de base (électricité, matériels post-agricoles, forages, etc.) en fonction des zones agro-écologiques et des aléas climatiques en particulier, </a:t>
            </a: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s'avère judicieux</a:t>
            </a:r>
            <a:r>
              <a:rPr lang="fr-SN"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SN" sz="3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697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ECAAD-FE7C-E04F-B205-D7DA43798175}"/>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050C0C88-3CDE-2A4B-AFF2-984563850B70}"/>
              </a:ext>
            </a:extLst>
          </p:cNvPr>
          <p:cNvSpPr>
            <a:spLocks noGrp="1"/>
          </p:cNvSpPr>
          <p:nvPr>
            <p:ph idx="1"/>
          </p:nvPr>
        </p:nvSpPr>
        <p:spPr>
          <a:xfrm>
            <a:off x="1069848" y="2121408"/>
            <a:ext cx="10474452" cy="4050792"/>
          </a:xfrm>
        </p:spPr>
        <p:txBody>
          <a:bodyPr>
            <a:noAutofit/>
          </a:bodyPr>
          <a:lstStyle/>
          <a:p>
            <a:pPr algn="just"/>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Enfin pour des besoins de pérennisation des effets des actions de l'État et de ses partenaires, d’améliorer la communication dans le partenariat public et privé, de promouvoir l'approche participative qui implique pleinement l'ensemble des acteurs dans tous les maillons de la production et de sa gestion, et singulièrement les groupes sensibles, mais dynamiques et porteurs d'avenir que sont les femmes et les jeunes.</a:t>
            </a:r>
            <a:r>
              <a:rPr lang="fr-SN" sz="3200" dirty="0">
                <a:effectLst/>
                <a:latin typeface="Times New Roman" panose="02020603050405020304" pitchFamily="18" charset="0"/>
                <a:cs typeface="Times New Roman" panose="02020603050405020304" pitchFamily="18" charset="0"/>
              </a:rPr>
              <a:t> </a:t>
            </a:r>
            <a:endParaRPr lang="fr-FR"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72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779AA1-D48E-5B48-A3F0-75FF8B61D9DB}"/>
              </a:ext>
            </a:extLst>
          </p:cNvPr>
          <p:cNvSpPr>
            <a:spLocks noGrp="1"/>
          </p:cNvSpPr>
          <p:nvPr>
            <p:ph type="title"/>
          </p:nvPr>
        </p:nvSpPr>
        <p:spPr>
          <a:xfrm>
            <a:off x="1363762" y="2264446"/>
            <a:ext cx="10058400" cy="1609344"/>
          </a:xfrm>
        </p:spPr>
        <p:txBody>
          <a:bodyPr/>
          <a:lstStyle/>
          <a:p>
            <a:r>
              <a:rPr lang="fr-FR" dirty="0"/>
              <a:t>Merci de votre attention</a:t>
            </a:r>
          </a:p>
        </p:txBody>
      </p:sp>
    </p:spTree>
    <p:extLst>
      <p:ext uri="{BB962C8B-B14F-4D97-AF65-F5344CB8AC3E}">
        <p14:creationId xmlns:p14="http://schemas.microsoft.com/office/powerpoint/2010/main" val="135010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8F743D-79B7-0244-82CF-9DB79E74FCD8}"/>
              </a:ext>
            </a:extLst>
          </p:cNvPr>
          <p:cNvSpPr>
            <a:spLocks noGrp="1"/>
          </p:cNvSpPr>
          <p:nvPr>
            <p:ph type="title"/>
          </p:nvPr>
        </p:nvSpPr>
        <p:spPr/>
        <p:txBody>
          <a:bodyPr/>
          <a:lstStyle/>
          <a:p>
            <a:r>
              <a:rPr lang="fr-FR" dirty="0"/>
              <a:t>Plan de communication</a:t>
            </a:r>
          </a:p>
        </p:txBody>
      </p:sp>
      <p:sp>
        <p:nvSpPr>
          <p:cNvPr id="3" name="Espace réservé du contenu 2">
            <a:extLst>
              <a:ext uri="{FF2B5EF4-FFF2-40B4-BE49-F238E27FC236}">
                <a16:creationId xmlns:a16="http://schemas.microsoft.com/office/drawing/2014/main" id="{0D2DB4E7-03E2-974F-A18B-3AFF4AEF1D9E}"/>
              </a:ext>
            </a:extLst>
          </p:cNvPr>
          <p:cNvSpPr>
            <a:spLocks noGrp="1"/>
          </p:cNvSpPr>
          <p:nvPr>
            <p:ph idx="1"/>
          </p:nvPr>
        </p:nvSpPr>
        <p:spPr/>
        <p:txBody>
          <a:bodyPr/>
          <a:lstStyle/>
          <a:p>
            <a:r>
              <a:rPr lang="fr-FR" dirty="0"/>
              <a:t>Contexte </a:t>
            </a:r>
          </a:p>
          <a:p>
            <a:r>
              <a:rPr lang="fr-FR" dirty="0"/>
              <a:t>Objectifs</a:t>
            </a:r>
          </a:p>
          <a:p>
            <a:r>
              <a:rPr lang="fr-FR" dirty="0"/>
              <a:t>Méthodes </a:t>
            </a:r>
          </a:p>
          <a:p>
            <a:r>
              <a:rPr lang="fr-FR" dirty="0"/>
              <a:t>Résultats </a:t>
            </a:r>
          </a:p>
          <a:p>
            <a:r>
              <a:rPr lang="fr-FR" dirty="0"/>
              <a:t>Conclusion</a:t>
            </a:r>
          </a:p>
        </p:txBody>
      </p:sp>
    </p:spTree>
    <p:extLst>
      <p:ext uri="{BB962C8B-B14F-4D97-AF65-F5344CB8AC3E}">
        <p14:creationId xmlns:p14="http://schemas.microsoft.com/office/powerpoint/2010/main" val="344560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06D23E-283F-CB41-9CFE-4AB37ACEC154}"/>
              </a:ext>
            </a:extLst>
          </p:cNvPr>
          <p:cNvSpPr>
            <a:spLocks noGrp="1"/>
          </p:cNvSpPr>
          <p:nvPr>
            <p:ph type="title"/>
          </p:nvPr>
        </p:nvSpPr>
        <p:spPr/>
        <p:txBody>
          <a:bodyPr/>
          <a:lstStyle/>
          <a:p>
            <a:r>
              <a:rPr lang="fr-FR" dirty="0"/>
              <a:t>Contexte </a:t>
            </a:r>
          </a:p>
        </p:txBody>
      </p:sp>
      <p:sp>
        <p:nvSpPr>
          <p:cNvPr id="3" name="Espace réservé du contenu 2">
            <a:extLst>
              <a:ext uri="{FF2B5EF4-FFF2-40B4-BE49-F238E27FC236}">
                <a16:creationId xmlns:a16="http://schemas.microsoft.com/office/drawing/2014/main" id="{69B47203-A663-E446-8612-3ADA81E91B30}"/>
              </a:ext>
            </a:extLst>
          </p:cNvPr>
          <p:cNvSpPr>
            <a:spLocks noGrp="1"/>
          </p:cNvSpPr>
          <p:nvPr>
            <p:ph idx="1"/>
          </p:nvPr>
        </p:nvSpPr>
        <p:spPr>
          <a:xfrm>
            <a:off x="1066800" y="1821370"/>
            <a:ext cx="10058400" cy="4050792"/>
          </a:xfrm>
        </p:spPr>
        <p:txBody>
          <a:bodyPr>
            <a:noAutofit/>
          </a:bodyPr>
          <a:lstStyle/>
          <a:p>
            <a:r>
              <a:rPr lang="fr-FR" sz="2800" dirty="0" err="1">
                <a:latin typeface="Times New Roman" panose="02020603050405020304" pitchFamily="18" charset="0"/>
                <a:cs typeface="Times New Roman" panose="02020603050405020304" pitchFamily="18" charset="0"/>
              </a:rPr>
              <a:t>Climate</a:t>
            </a:r>
            <a:r>
              <a:rPr lang="fr-FR" sz="2800" dirty="0">
                <a:latin typeface="Times New Roman" panose="02020603050405020304" pitchFamily="18" charset="0"/>
                <a:cs typeface="Times New Roman" panose="02020603050405020304" pitchFamily="18" charset="0"/>
              </a:rPr>
              <a:t> change </a:t>
            </a:r>
          </a:p>
          <a:p>
            <a:r>
              <a:rPr lang="fr-FR" sz="2800" dirty="0" err="1">
                <a:latin typeface="Times New Roman" panose="02020603050405020304" pitchFamily="18" charset="0"/>
                <a:cs typeface="Times New Roman" panose="02020603050405020304" pitchFamily="18" charset="0"/>
              </a:rPr>
              <a:t>Flooding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risks</a:t>
            </a:r>
            <a:r>
              <a:rPr lang="fr-FR" sz="2800" dirty="0">
                <a:latin typeface="Times New Roman" panose="02020603050405020304" pitchFamily="18" charset="0"/>
                <a:cs typeface="Times New Roman" panose="02020603050405020304" pitchFamily="18" charset="0"/>
              </a:rPr>
              <a:t>, </a:t>
            </a:r>
          </a:p>
          <a:p>
            <a:r>
              <a:rPr lang="fr-FR" sz="2800" dirty="0" err="1">
                <a:latin typeface="Times New Roman" panose="02020603050405020304" pitchFamily="18" charset="0"/>
                <a:cs typeface="Times New Roman" panose="02020603050405020304" pitchFamily="18" charset="0"/>
              </a:rPr>
              <a:t>Droughts</a:t>
            </a:r>
            <a:r>
              <a:rPr lang="fr-FR" sz="2800" dirty="0">
                <a:latin typeface="Times New Roman" panose="02020603050405020304" pitchFamily="18" charset="0"/>
                <a:cs typeface="Times New Roman" panose="02020603050405020304" pitchFamily="18" charset="0"/>
              </a:rPr>
              <a:t> of the 1920s (J. Le Borgne, 1988) </a:t>
            </a:r>
            <a:r>
              <a:rPr lang="fr-FR" sz="2800" dirty="0" err="1">
                <a:latin typeface="Times New Roman" panose="02020603050405020304" pitchFamily="18" charset="0"/>
                <a:cs typeface="Times New Roman" panose="02020603050405020304" pitchFamily="18" charset="0"/>
              </a:rPr>
              <a:t>which</a:t>
            </a:r>
            <a:r>
              <a:rPr lang="fr-FR" sz="2800" dirty="0">
                <a:latin typeface="Times New Roman" panose="02020603050405020304" pitchFamily="18" charset="0"/>
                <a:cs typeface="Times New Roman" panose="02020603050405020304" pitchFamily="18" charset="0"/>
              </a:rPr>
              <a:t> spread </a:t>
            </a:r>
            <a:r>
              <a:rPr lang="fr-FR" sz="2800" dirty="0" err="1">
                <a:latin typeface="Times New Roman" panose="02020603050405020304" pitchFamily="18" charset="0"/>
                <a:cs typeface="Times New Roman" panose="02020603050405020304" pitchFamily="18" charset="0"/>
              </a:rPr>
              <a:t>throughout</a:t>
            </a:r>
            <a:r>
              <a:rPr lang="fr-FR" sz="2800" dirty="0">
                <a:latin typeface="Times New Roman" panose="02020603050405020304" pitchFamily="18" charset="0"/>
                <a:cs typeface="Times New Roman" panose="02020603050405020304" pitchFamily="18" charset="0"/>
              </a:rPr>
              <a:t> the 1970s (1968, 1970, 1970, 1973</a:t>
            </a:r>
          </a:p>
          <a:p>
            <a:r>
              <a:rPr lang="fr-FR" sz="2800" dirty="0">
                <a:latin typeface="Times New Roman" panose="02020603050405020304" pitchFamily="18" charset="0"/>
                <a:cs typeface="Times New Roman" panose="02020603050405020304" pitchFamily="18" charset="0"/>
              </a:rPr>
              <a:t>High </a:t>
            </a:r>
            <a:r>
              <a:rPr lang="fr-FR" sz="2800" dirty="0" err="1">
                <a:latin typeface="Times New Roman" panose="02020603050405020304" pitchFamily="18" charset="0"/>
                <a:cs typeface="Times New Roman" panose="02020603050405020304" pitchFamily="18" charset="0"/>
              </a:rPr>
              <a:t>variability</a:t>
            </a:r>
            <a:r>
              <a:rPr lang="fr-FR" sz="2800" dirty="0">
                <a:latin typeface="Times New Roman" panose="02020603050405020304" pitchFamily="18" charset="0"/>
                <a:cs typeface="Times New Roman" panose="02020603050405020304" pitchFamily="18" charset="0"/>
              </a:rPr>
              <a:t> of </a:t>
            </a:r>
            <a:r>
              <a:rPr lang="fr-FR" sz="2800" dirty="0" err="1">
                <a:latin typeface="Times New Roman" panose="02020603050405020304" pitchFamily="18" charset="0"/>
                <a:cs typeface="Times New Roman" panose="02020603050405020304" pitchFamily="18" charset="0"/>
              </a:rPr>
              <a:t>precipitation</a:t>
            </a:r>
            <a:r>
              <a:rPr lang="fr-FR" sz="2800" dirty="0">
                <a:latin typeface="Times New Roman" panose="02020603050405020304" pitchFamily="18" charset="0"/>
                <a:cs typeface="Times New Roman" panose="02020603050405020304" pitchFamily="18" charset="0"/>
              </a:rPr>
              <a:t> on a </a:t>
            </a:r>
            <a:r>
              <a:rPr lang="fr-FR" sz="2800" dirty="0" err="1">
                <a:latin typeface="Times New Roman" panose="02020603050405020304" pitchFamily="18" charset="0"/>
                <a:cs typeface="Times New Roman" panose="02020603050405020304" pitchFamily="18" charset="0"/>
              </a:rPr>
              <a:t>seasonal</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interannual</a:t>
            </a:r>
            <a:r>
              <a:rPr lang="fr-FR" sz="2800" dirty="0">
                <a:latin typeface="Times New Roman" panose="02020603050405020304" pitchFamily="18" charset="0"/>
                <a:cs typeface="Times New Roman" panose="02020603050405020304" pitchFamily="18" charset="0"/>
              </a:rPr>
              <a:t> and multi-</a:t>
            </a:r>
            <a:r>
              <a:rPr lang="fr-FR" sz="2800" dirty="0" err="1">
                <a:latin typeface="Times New Roman" panose="02020603050405020304" pitchFamily="18" charset="0"/>
                <a:cs typeface="Times New Roman" panose="02020603050405020304" pitchFamily="18" charset="0"/>
              </a:rPr>
              <a:t>decadal</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scale</a:t>
            </a:r>
            <a:endParaRPr lang="fr-FR" sz="2800" dirty="0">
              <a:latin typeface="Times New Roman" panose="02020603050405020304" pitchFamily="18" charset="0"/>
              <a:cs typeface="Times New Roman" panose="02020603050405020304" pitchFamily="18" charset="0"/>
            </a:endParaRPr>
          </a:p>
          <a:p>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Plan Sénégal Émergent (PSE),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policy</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matrix</a:t>
            </a:r>
          </a:p>
          <a:p>
            <a:r>
              <a:rPr lang="fr-FR" sz="2800" dirty="0">
                <a:latin typeface="Times New Roman" panose="02020603050405020304" pitchFamily="18" charset="0"/>
                <a:cs typeface="Times New Roman" panose="02020603050405020304" pitchFamily="18" charset="0"/>
              </a:rPr>
              <a:t>2026 PUDC</a:t>
            </a:r>
          </a:p>
        </p:txBody>
      </p:sp>
    </p:spTree>
    <p:extLst>
      <p:ext uri="{BB962C8B-B14F-4D97-AF65-F5344CB8AC3E}">
        <p14:creationId xmlns:p14="http://schemas.microsoft.com/office/powerpoint/2010/main" val="29832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27E498-D935-2640-A526-FFBD7C792998}"/>
              </a:ext>
            </a:extLst>
          </p:cNvPr>
          <p:cNvSpPr>
            <a:spLocks noGrp="1"/>
          </p:cNvSpPr>
          <p:nvPr>
            <p:ph type="title"/>
          </p:nvPr>
        </p:nvSpPr>
        <p:spPr/>
        <p:txBody>
          <a:bodyPr/>
          <a:lstStyle/>
          <a:p>
            <a:r>
              <a:rPr lang="fr-FR" dirty="0"/>
              <a:t>Objectifs </a:t>
            </a:r>
          </a:p>
        </p:txBody>
      </p:sp>
      <p:sp>
        <p:nvSpPr>
          <p:cNvPr id="3" name="Espace réservé du contenu 2">
            <a:extLst>
              <a:ext uri="{FF2B5EF4-FFF2-40B4-BE49-F238E27FC236}">
                <a16:creationId xmlns:a16="http://schemas.microsoft.com/office/drawing/2014/main" id="{EBAF7C15-ECAC-1B46-A160-1BA05A7F3D9D}"/>
              </a:ext>
            </a:extLst>
          </p:cNvPr>
          <p:cNvSpPr>
            <a:spLocks noGrp="1"/>
          </p:cNvSpPr>
          <p:nvPr>
            <p:ph idx="1"/>
          </p:nvPr>
        </p:nvSpPr>
        <p:spPr/>
        <p:txBody>
          <a:bodyPr/>
          <a:lstStyle/>
          <a:p>
            <a:endParaRPr lang="fr-FR" sz="2800" dirty="0">
              <a:effectLst/>
              <a:latin typeface="Times New Roman" panose="02020603050405020304" pitchFamily="18" charset="0"/>
              <a:ea typeface="Times New Roman" panose="02020603050405020304" pitchFamily="18" charset="0"/>
            </a:endParaRPr>
          </a:p>
          <a:p>
            <a:r>
              <a:rPr lang="fr-FR" sz="2800" dirty="0">
                <a:latin typeface="Times New Roman" panose="02020603050405020304" pitchFamily="18" charset="0"/>
                <a:ea typeface="Times New Roman" panose="02020603050405020304" pitchFamily="18" charset="0"/>
              </a:rPr>
              <a:t>Etudier </a:t>
            </a:r>
            <a:r>
              <a:rPr lang="fr-FR" sz="2800" dirty="0">
                <a:effectLst/>
                <a:latin typeface="Times New Roman" panose="02020603050405020304" pitchFamily="18" charset="0"/>
                <a:ea typeface="Times New Roman" panose="02020603050405020304" pitchFamily="18" charset="0"/>
              </a:rPr>
              <a:t>les conditions de la mise en œuvre et d</a:t>
            </a:r>
            <a:r>
              <a:rPr lang="fr-FR" sz="2800" dirty="0">
                <a:latin typeface="Times New Roman" panose="02020603050405020304" pitchFamily="18" charset="0"/>
                <a:ea typeface="Times New Roman" panose="02020603050405020304" pitchFamily="18" charset="0"/>
              </a:rPr>
              <a:t>e </a:t>
            </a:r>
            <a:r>
              <a:rPr lang="fr-FR" sz="2800" dirty="0">
                <a:effectLst/>
                <a:latin typeface="Times New Roman" panose="02020603050405020304" pitchFamily="18" charset="0"/>
                <a:ea typeface="Times New Roman" panose="02020603050405020304" pitchFamily="18" charset="0"/>
              </a:rPr>
              <a:t>fonctionnement du PUDC. </a:t>
            </a:r>
          </a:p>
          <a:p>
            <a:pPr marL="0" indent="0">
              <a:buNone/>
            </a:pPr>
            <a:endParaRPr lang="fr-FR" sz="2800" dirty="0">
              <a:effectLst/>
              <a:latin typeface="Times New Roman" panose="02020603050405020304" pitchFamily="18" charset="0"/>
              <a:ea typeface="Times New Roman" panose="02020603050405020304" pitchFamily="18" charset="0"/>
            </a:endParaRPr>
          </a:p>
          <a:p>
            <a:r>
              <a:rPr lang="fr-FR" sz="2800" dirty="0">
                <a:latin typeface="Times New Roman" panose="02020603050405020304" pitchFamily="18" charset="0"/>
                <a:ea typeface="Times New Roman" panose="02020603050405020304" pitchFamily="18" charset="0"/>
              </a:rPr>
              <a:t>Analyser les conditions de durabilité du PUDC</a:t>
            </a:r>
            <a:endParaRPr lang="fr-SN" sz="28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362276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22E295-F176-1B43-9A4A-5BBDF6E0D6D3}"/>
              </a:ext>
            </a:extLst>
          </p:cNvPr>
          <p:cNvSpPr>
            <a:spLocks noGrp="1"/>
          </p:cNvSpPr>
          <p:nvPr>
            <p:ph type="title"/>
          </p:nvPr>
        </p:nvSpPr>
        <p:spPr/>
        <p:txBody>
          <a:bodyPr/>
          <a:lstStyle/>
          <a:p>
            <a:r>
              <a:rPr lang="fr-FR" dirty="0" err="1"/>
              <a:t>methodes</a:t>
            </a:r>
            <a:endParaRPr lang="fr-FR" dirty="0"/>
          </a:p>
        </p:txBody>
      </p:sp>
      <p:sp>
        <p:nvSpPr>
          <p:cNvPr id="3" name="Espace réservé du contenu 2">
            <a:extLst>
              <a:ext uri="{FF2B5EF4-FFF2-40B4-BE49-F238E27FC236}">
                <a16:creationId xmlns:a16="http://schemas.microsoft.com/office/drawing/2014/main" id="{61D2E780-F144-1B40-931D-FA7292087E3C}"/>
              </a:ext>
            </a:extLst>
          </p:cNvPr>
          <p:cNvSpPr>
            <a:spLocks noGrp="1"/>
          </p:cNvSpPr>
          <p:nvPr>
            <p:ph idx="1"/>
          </p:nvPr>
        </p:nvSpPr>
        <p:spPr/>
        <p:txBody>
          <a:bodyPr/>
          <a:lstStyle/>
          <a:p>
            <a:pPr marL="0" indent="0">
              <a:buNone/>
            </a:pPr>
            <a:r>
              <a:rPr lang="fr-FR" sz="3200" dirty="0">
                <a:latin typeface="Times New Roman" panose="02020603050405020304" pitchFamily="18" charset="0"/>
                <a:cs typeface="Times New Roman" panose="02020603050405020304" pitchFamily="18" charset="0"/>
              </a:rPr>
              <a:t>3 critères d’observation </a:t>
            </a:r>
          </a:p>
          <a:p>
            <a:pPr marL="0" indent="0">
              <a:buNone/>
            </a:pPr>
            <a:endParaRPr lang="fr-FR" sz="3200" dirty="0">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Le Ciblage</a:t>
            </a:r>
          </a:p>
          <a:p>
            <a:r>
              <a:rPr lang="fr-FR" sz="3200" dirty="0">
                <a:latin typeface="Times New Roman" panose="02020603050405020304" pitchFamily="18" charset="0"/>
                <a:cs typeface="Times New Roman" panose="02020603050405020304" pitchFamily="18" charset="0"/>
              </a:rPr>
              <a:t>La mise en œuvre </a:t>
            </a:r>
          </a:p>
          <a:p>
            <a:r>
              <a:rPr lang="fr-FR" sz="3200" dirty="0">
                <a:latin typeface="Times New Roman" panose="02020603050405020304" pitchFamily="18" charset="0"/>
                <a:cs typeface="Times New Roman" panose="02020603050405020304" pitchFamily="18" charset="0"/>
              </a:rPr>
              <a:t>Et le fonctionnement </a:t>
            </a:r>
          </a:p>
        </p:txBody>
      </p:sp>
    </p:spTree>
    <p:extLst>
      <p:ext uri="{BB962C8B-B14F-4D97-AF65-F5344CB8AC3E}">
        <p14:creationId xmlns:p14="http://schemas.microsoft.com/office/powerpoint/2010/main" val="88095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F6E60-672B-1345-904B-63E2C7690E16}"/>
              </a:ext>
            </a:extLst>
          </p:cNvPr>
          <p:cNvSpPr>
            <a:spLocks noGrp="1"/>
          </p:cNvSpPr>
          <p:nvPr>
            <p:ph type="title"/>
          </p:nvPr>
        </p:nvSpPr>
        <p:spPr/>
        <p:txBody>
          <a:bodyPr/>
          <a:lstStyle/>
          <a:p>
            <a:r>
              <a:rPr lang="fr-FR" dirty="0"/>
              <a:t>Le ciblage</a:t>
            </a:r>
          </a:p>
        </p:txBody>
      </p:sp>
      <p:sp>
        <p:nvSpPr>
          <p:cNvPr id="3" name="Espace réservé du contenu 2">
            <a:extLst>
              <a:ext uri="{FF2B5EF4-FFF2-40B4-BE49-F238E27FC236}">
                <a16:creationId xmlns:a16="http://schemas.microsoft.com/office/drawing/2014/main" id="{70A9F611-3CA3-4041-8C5D-9C08DB2C3906}"/>
              </a:ext>
            </a:extLst>
          </p:cNvPr>
          <p:cNvSpPr>
            <a:spLocks noGrp="1"/>
          </p:cNvSpPr>
          <p:nvPr>
            <p:ph idx="1"/>
          </p:nvPr>
        </p:nvSpPr>
        <p:spPr/>
        <p:txBody>
          <a:bodyPr>
            <a:normAutofit fontScale="92500" lnSpcReduction="10000"/>
          </a:bodyPr>
          <a:lstStyle/>
          <a:p>
            <a:r>
              <a:rPr lang="fr-FR" sz="3200" dirty="0">
                <a:latin typeface="Times New Roman" panose="02020603050405020304" pitchFamily="18" charset="0"/>
                <a:cs typeface="Times New Roman" panose="02020603050405020304" pitchFamily="18" charset="0"/>
              </a:rPr>
              <a:t>Au croisement des logiques quantitatives et  qualitatives (clientélistes)</a:t>
            </a:r>
          </a:p>
          <a:p>
            <a:pPr marL="0" indent="0">
              <a:buNone/>
            </a:pPr>
            <a:endParaRPr lang="fr-FR" sz="3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fr-FR" sz="3200" dirty="0">
                <a:latin typeface="Times New Roman" panose="02020603050405020304" pitchFamily="18" charset="0"/>
                <a:cs typeface="Times New Roman" panose="02020603050405020304" pitchFamily="18" charset="0"/>
              </a:rPr>
              <a:t>Base de données de la cartographie de la pauvreté (PNUD)</a:t>
            </a:r>
          </a:p>
          <a:p>
            <a:pPr marL="457200" indent="-457200">
              <a:buFont typeface="+mj-lt"/>
              <a:buAutoNum type="arabicPeriod"/>
            </a:pPr>
            <a:r>
              <a:rPr lang="fr-FR" sz="3200" dirty="0">
                <a:latin typeface="Times New Roman" panose="02020603050405020304" pitchFamily="18" charset="0"/>
                <a:cs typeface="Times New Roman" panose="02020603050405020304" pitchFamily="18" charset="0"/>
              </a:rPr>
              <a:t>Besoins exprimés suivant la trajectoire de campagne du candidat MS</a:t>
            </a:r>
          </a:p>
          <a:p>
            <a:pPr marL="457200" indent="-457200">
              <a:buFont typeface="+mj-lt"/>
              <a:buAutoNum type="arabicPeriod"/>
            </a:pPr>
            <a:r>
              <a:rPr lang="fr-FR" sz="3200" dirty="0">
                <a:latin typeface="Times New Roman" panose="02020603050405020304" pitchFamily="18" charset="0"/>
                <a:cs typeface="Times New Roman" panose="02020603050405020304" pitchFamily="18" charset="0"/>
              </a:rPr>
              <a:t>Demande d’infrastructure portées par les chefs communautaires (religieux, maires, politique, etc. et les groupements féminins, association de jeunes,)</a:t>
            </a:r>
          </a:p>
          <a:p>
            <a:endParaRPr lang="fr-FR" dirty="0"/>
          </a:p>
        </p:txBody>
      </p:sp>
    </p:spTree>
    <p:extLst>
      <p:ext uri="{BB962C8B-B14F-4D97-AF65-F5344CB8AC3E}">
        <p14:creationId xmlns:p14="http://schemas.microsoft.com/office/powerpoint/2010/main" val="55763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E690BB-5064-5546-A88B-117625BD7CFD}"/>
              </a:ext>
            </a:extLst>
          </p:cNvPr>
          <p:cNvSpPr>
            <a:spLocks noGrp="1"/>
          </p:cNvSpPr>
          <p:nvPr>
            <p:ph type="title"/>
          </p:nvPr>
        </p:nvSpPr>
        <p:spPr/>
        <p:txBody>
          <a:bodyPr>
            <a:normAutofit/>
          </a:bodyPr>
          <a:lstStyle/>
          <a:p>
            <a:r>
              <a:rPr lang="fr-FR" dirty="0"/>
              <a:t>L’APPROCHE « </a:t>
            </a:r>
            <a:r>
              <a:rPr lang="fr-FR" i="1" dirty="0"/>
              <a:t>BUILD AND TRANSFER </a:t>
            </a:r>
            <a:r>
              <a:rPr lang="fr-FR" dirty="0"/>
              <a:t>»</a:t>
            </a:r>
          </a:p>
        </p:txBody>
      </p:sp>
      <p:sp>
        <p:nvSpPr>
          <p:cNvPr id="3" name="Espace réservé du contenu 2">
            <a:extLst>
              <a:ext uri="{FF2B5EF4-FFF2-40B4-BE49-F238E27FC236}">
                <a16:creationId xmlns:a16="http://schemas.microsoft.com/office/drawing/2014/main" id="{2FBB95A2-CBFD-9240-BB74-AC2EB914778F}"/>
              </a:ext>
            </a:extLst>
          </p:cNvPr>
          <p:cNvSpPr>
            <a:spLocks noGrp="1"/>
          </p:cNvSpPr>
          <p:nvPr>
            <p:ph idx="1"/>
          </p:nvPr>
        </p:nvSpPr>
        <p:spPr>
          <a:xfrm>
            <a:off x="1069847" y="2121408"/>
            <a:ext cx="10217277" cy="4393692"/>
          </a:xfrm>
        </p:spPr>
        <p:txBody>
          <a:bodyPr>
            <a:normAutofit/>
          </a:bodyPr>
          <a:lstStyle/>
          <a:p>
            <a:r>
              <a:rPr lang="fr-FR" sz="3200" dirty="0">
                <a:latin typeface="Times New Roman" panose="02020603050405020304" pitchFamily="18" charset="0"/>
                <a:ea typeface="Times New Roman" panose="02020603050405020304" pitchFamily="18" charset="0"/>
                <a:cs typeface="Times New Roman" panose="02020603050405020304" pitchFamily="18" charset="0"/>
              </a:rPr>
              <a:t>Dispositif d’urgence basé sur le</a:t>
            </a:r>
            <a:r>
              <a:rPr lang="fr-SN" sz="3200" dirty="0">
                <a:latin typeface="Times New Roman" panose="02020603050405020304" pitchFamily="18" charset="0"/>
                <a:cs typeface="Times New Roman" panose="02020603050405020304" pitchFamily="18" charset="0"/>
              </a:rPr>
              <a:t> </a:t>
            </a: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principe de la participation et de l’autonomisation des bénéficiaires.</a:t>
            </a:r>
            <a:r>
              <a:rPr lang="fr-SN" sz="3200" dirty="0">
                <a:effectLst/>
                <a:latin typeface="Times New Roman" panose="02020603050405020304" pitchFamily="18" charset="0"/>
                <a:cs typeface="Times New Roman" panose="02020603050405020304" pitchFamily="18" charset="0"/>
              </a:rPr>
              <a:t> </a:t>
            </a:r>
          </a:p>
          <a:p>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Le </a:t>
            </a:r>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PPP</a:t>
            </a: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 levier pour construire et installer les équipements dans des délais relativement courts </a:t>
            </a:r>
          </a:p>
          <a:p>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Retrait du programme une fois que les équipements sont transférés aux bénéficiaires</a:t>
            </a:r>
            <a:r>
              <a:rPr lang="fr-SN" sz="3200" dirty="0">
                <a:effectLst/>
                <a:latin typeface="Times New Roman" panose="02020603050405020304" pitchFamily="18" charset="0"/>
                <a:cs typeface="Times New Roman" panose="02020603050405020304" pitchFamily="18" charset="0"/>
              </a:rPr>
              <a:t> </a:t>
            </a:r>
          </a:p>
          <a:p>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Une logique d’action standardisée des équipements</a:t>
            </a:r>
            <a:r>
              <a:rPr lang="fr-SN" sz="3200" dirty="0">
                <a:effectLst/>
                <a:latin typeface="Times New Roman" panose="02020603050405020304" pitchFamily="18" charset="0"/>
                <a:cs typeface="Times New Roman" panose="02020603050405020304" pitchFamily="18" charset="0"/>
              </a:rPr>
              <a:t> </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460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49265-CE72-3F42-9BC7-6C5E9E4420E5}"/>
              </a:ext>
            </a:extLst>
          </p:cNvPr>
          <p:cNvSpPr>
            <a:spLocks noGrp="1"/>
          </p:cNvSpPr>
          <p:nvPr>
            <p:ph type="title"/>
          </p:nvPr>
        </p:nvSpPr>
        <p:spPr/>
        <p:txBody>
          <a:bodyPr/>
          <a:lstStyle/>
          <a:p>
            <a:endParaRPr lang="fr-FR"/>
          </a:p>
        </p:txBody>
      </p:sp>
      <p:pic>
        <p:nvPicPr>
          <p:cNvPr id="4" name="Image 3">
            <a:extLst>
              <a:ext uri="{FF2B5EF4-FFF2-40B4-BE49-F238E27FC236}">
                <a16:creationId xmlns:a16="http://schemas.microsoft.com/office/drawing/2014/main" id="{B89845FE-635A-904E-921C-0DF646858FF5}"/>
              </a:ext>
            </a:extLst>
          </p:cNvPr>
          <p:cNvPicPr>
            <a:picLocks noChangeAspect="1"/>
          </p:cNvPicPr>
          <p:nvPr/>
        </p:nvPicPr>
        <p:blipFill>
          <a:blip r:embed="rId2"/>
          <a:stretch>
            <a:fillRect/>
          </a:stretch>
        </p:blipFill>
        <p:spPr>
          <a:xfrm>
            <a:off x="1066800" y="488950"/>
            <a:ext cx="10058400" cy="5880100"/>
          </a:xfrm>
          <a:prstGeom prst="rect">
            <a:avLst/>
          </a:prstGeom>
        </p:spPr>
      </p:pic>
    </p:spTree>
    <p:extLst>
      <p:ext uri="{BB962C8B-B14F-4D97-AF65-F5344CB8AC3E}">
        <p14:creationId xmlns:p14="http://schemas.microsoft.com/office/powerpoint/2010/main" val="109023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F32FAF5-158D-DE45-ACFF-2274E3A73320}"/>
              </a:ext>
            </a:extLst>
          </p:cNvPr>
          <p:cNvSpPr>
            <a:spLocks noGrp="1"/>
          </p:cNvSpPr>
          <p:nvPr>
            <p:ph type="title"/>
          </p:nvPr>
        </p:nvSpPr>
        <p:spPr>
          <a:xfrm>
            <a:off x="1271587" y="142876"/>
            <a:ext cx="9001125" cy="1100138"/>
          </a:xfrm>
        </p:spPr>
        <p:txBody>
          <a:bodyPr/>
          <a:lstStyle/>
          <a:p>
            <a:r>
              <a:rPr lang="fr-FR" dirty="0"/>
              <a:t>Fonctionnalité des équipements</a:t>
            </a:r>
          </a:p>
        </p:txBody>
      </p:sp>
      <p:graphicFrame>
        <p:nvGraphicFramePr>
          <p:cNvPr id="13" name="Tableau 12">
            <a:extLst>
              <a:ext uri="{FF2B5EF4-FFF2-40B4-BE49-F238E27FC236}">
                <a16:creationId xmlns:a16="http://schemas.microsoft.com/office/drawing/2014/main" id="{3CDD0EBB-D3ED-3E43-8424-759380061A49}"/>
              </a:ext>
            </a:extLst>
          </p:cNvPr>
          <p:cNvGraphicFramePr>
            <a:graphicFrameLocks noGrp="1"/>
          </p:cNvGraphicFramePr>
          <p:nvPr>
            <p:extLst>
              <p:ext uri="{D42A27DB-BD31-4B8C-83A1-F6EECF244321}">
                <p14:modId xmlns:p14="http://schemas.microsoft.com/office/powerpoint/2010/main" val="677255084"/>
              </p:ext>
            </p:extLst>
          </p:nvPr>
        </p:nvGraphicFramePr>
        <p:xfrm>
          <a:off x="1746249" y="1361308"/>
          <a:ext cx="8297862" cy="5247100"/>
        </p:xfrm>
        <a:graphic>
          <a:graphicData uri="http://schemas.openxmlformats.org/drawingml/2006/table">
            <a:tbl>
              <a:tblPr firstRow="1" firstCol="1" bandRow="1"/>
              <a:tblGrid>
                <a:gridCol w="1343838">
                  <a:extLst>
                    <a:ext uri="{9D8B030D-6E8A-4147-A177-3AD203B41FA5}">
                      <a16:colId xmlns:a16="http://schemas.microsoft.com/office/drawing/2014/main" val="437157714"/>
                    </a:ext>
                  </a:extLst>
                </a:gridCol>
                <a:gridCol w="1519158">
                  <a:extLst>
                    <a:ext uri="{9D8B030D-6E8A-4147-A177-3AD203B41FA5}">
                      <a16:colId xmlns:a16="http://schemas.microsoft.com/office/drawing/2014/main" val="1584300973"/>
                    </a:ext>
                  </a:extLst>
                </a:gridCol>
                <a:gridCol w="1536046">
                  <a:extLst>
                    <a:ext uri="{9D8B030D-6E8A-4147-A177-3AD203B41FA5}">
                      <a16:colId xmlns:a16="http://schemas.microsoft.com/office/drawing/2014/main" val="1201009982"/>
                    </a:ext>
                  </a:extLst>
                </a:gridCol>
                <a:gridCol w="1949410">
                  <a:extLst>
                    <a:ext uri="{9D8B030D-6E8A-4147-A177-3AD203B41FA5}">
                      <a16:colId xmlns:a16="http://schemas.microsoft.com/office/drawing/2014/main" val="953811152"/>
                    </a:ext>
                  </a:extLst>
                </a:gridCol>
                <a:gridCol w="1949410">
                  <a:extLst>
                    <a:ext uri="{9D8B030D-6E8A-4147-A177-3AD203B41FA5}">
                      <a16:colId xmlns:a16="http://schemas.microsoft.com/office/drawing/2014/main" val="2851991908"/>
                    </a:ext>
                  </a:extLst>
                </a:gridCol>
              </a:tblGrid>
              <a:tr h="467507">
                <a:tc rowSpan="2">
                  <a:txBody>
                    <a:bodyPr/>
                    <a:lstStyle/>
                    <a:p>
                      <a:r>
                        <a:rPr lang="fr-SN" sz="1200" b="1" dirty="0">
                          <a:solidFill>
                            <a:srgbClr val="000000"/>
                          </a:solidFill>
                          <a:effectLst/>
                          <a:latin typeface="Times New Roman" panose="02020603050405020304" pitchFamily="18" charset="0"/>
                          <a:ea typeface="Times New Roman" panose="02020603050405020304" pitchFamily="18" charset="0"/>
                        </a:rPr>
                        <a:t>PÔLES PUDC</a:t>
                      </a:r>
                      <a:endParaRPr lang="fr-SN" sz="1200" dirty="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a:txBody>
                    <a:bodyPr/>
                    <a:lstStyle/>
                    <a:p>
                      <a:r>
                        <a:rPr lang="fr-SN" sz="1200" b="1">
                          <a:solidFill>
                            <a:srgbClr val="000000"/>
                          </a:solidFill>
                          <a:effectLst/>
                          <a:latin typeface="Times New Roman" panose="02020603050405020304" pitchFamily="18" charset="0"/>
                          <a:ea typeface="Times New Roman" panose="02020603050405020304" pitchFamily="18" charset="0"/>
                        </a:rPr>
                        <a:t>COMMUNES</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a:txBody>
                    <a:bodyPr/>
                    <a:lstStyle/>
                    <a:p>
                      <a:r>
                        <a:rPr lang="fr-SN" sz="1200" b="1">
                          <a:solidFill>
                            <a:srgbClr val="000000"/>
                          </a:solidFill>
                          <a:effectLst/>
                          <a:latin typeface="Times New Roman" panose="02020603050405020304" pitchFamily="18" charset="0"/>
                          <a:ea typeface="Times New Roman" panose="02020603050405020304" pitchFamily="18" charset="0"/>
                        </a:rPr>
                        <a:t>VILLAGES</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a:txBody>
                    <a:bodyPr/>
                    <a:lstStyle/>
                    <a:p>
                      <a:r>
                        <a:rPr lang="fr-SN" sz="1200" b="1">
                          <a:solidFill>
                            <a:srgbClr val="000000"/>
                          </a:solidFill>
                          <a:effectLst/>
                          <a:latin typeface="Times New Roman" panose="02020603050405020304" pitchFamily="18" charset="0"/>
                          <a:ea typeface="Times New Roman" panose="02020603050405020304" pitchFamily="18" charset="0"/>
                        </a:rPr>
                        <a:t>TYPES D'ÉQUIPEMENTS</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a:txBody>
                    <a:bodyPr/>
                    <a:lstStyle/>
                    <a:p>
                      <a:r>
                        <a:rPr lang="fr-SN" sz="1200" b="1">
                          <a:solidFill>
                            <a:srgbClr val="000000"/>
                          </a:solidFill>
                          <a:effectLst/>
                          <a:latin typeface="Times New Roman" panose="02020603050405020304" pitchFamily="18" charset="0"/>
                          <a:ea typeface="Times New Roman" panose="02020603050405020304" pitchFamily="18" charset="0"/>
                        </a:rPr>
                        <a:t>CAUSE</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extLst>
                  <a:ext uri="{0D108BD9-81ED-4DB2-BD59-A6C34878D82A}">
                    <a16:rowId xmlns:a16="http://schemas.microsoft.com/office/drawing/2014/main" val="2773609804"/>
                  </a:ext>
                </a:extLst>
              </a:tr>
              <a:tr h="278706">
                <a:tc vMerge="1">
                  <a:txBody>
                    <a:bodyPr/>
                    <a:lstStyle/>
                    <a:p>
                      <a:endParaRPr lang="fr-FR"/>
                    </a:p>
                  </a:txBody>
                  <a:tcPr/>
                </a:tc>
                <a:tc gridSpan="4">
                  <a:txBody>
                    <a:bodyPr/>
                    <a:lstStyle/>
                    <a:p>
                      <a:pPr algn="ctr"/>
                      <a:r>
                        <a:rPr lang="fr-SN" sz="1200" b="1">
                          <a:solidFill>
                            <a:srgbClr val="000000"/>
                          </a:solidFill>
                          <a:effectLst/>
                          <a:latin typeface="Times New Roman" panose="02020603050405020304" pitchFamily="18" charset="0"/>
                          <a:ea typeface="Times New Roman" panose="02020603050405020304" pitchFamily="18" charset="0"/>
                        </a:rPr>
                        <a:t>PÔLE NORD</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62773080"/>
                  </a:ext>
                </a:extLst>
              </a:tr>
              <a:tr h="467507">
                <a:tc rowSpan="4">
                  <a:txBody>
                    <a:bodyPr/>
                    <a:lstStyle/>
                    <a:p>
                      <a:r>
                        <a:rPr lang="fr-SN" sz="1200">
                          <a:solidFill>
                            <a:srgbClr val="000000"/>
                          </a:solidFill>
                          <a:effectLst/>
                          <a:latin typeface="Times New Roman" panose="02020603050405020304" pitchFamily="18" charset="0"/>
                          <a:ea typeface="Times New Roman" panose="02020603050405020304" pitchFamily="18" charset="0"/>
                        </a:rPr>
                        <a:t>ÉQUIPEMENTS FONCTIONNELS</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KOKI</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dirty="0">
                          <a:solidFill>
                            <a:srgbClr val="000000"/>
                          </a:solidFill>
                          <a:effectLst/>
                          <a:latin typeface="Times New Roman" panose="02020603050405020304" pitchFamily="18" charset="0"/>
                          <a:ea typeface="Times New Roman" panose="02020603050405020304" pitchFamily="18" charset="0"/>
                        </a:rPr>
                        <a:t>THILÈNE SYLLA</a:t>
                      </a:r>
                      <a:endParaRPr lang="fr-SN" sz="1200" dirty="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MOULIN+DÉCORTIQUEUSE</a:t>
                      </a:r>
                      <a:r>
                        <a:rPr lang="fr-FR" sz="1200">
                          <a:solidFill>
                            <a:srgbClr val="000000"/>
                          </a:solidFill>
                          <a:effectLst/>
                          <a:latin typeface="Times New Roman" panose="02020603050405020304" pitchFamily="18" charset="0"/>
                          <a:ea typeface="Times New Roman" panose="02020603050405020304" pitchFamily="18" charset="0"/>
                        </a:rPr>
                        <a:t> A MIL</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MODIFICATION TECHNIQUE</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extLst>
                  <a:ext uri="{0D108BD9-81ED-4DB2-BD59-A6C34878D82A}">
                    <a16:rowId xmlns:a16="http://schemas.microsoft.com/office/drawing/2014/main" val="579975889"/>
                  </a:ext>
                </a:extLst>
              </a:tr>
              <a:tr h="656308">
                <a:tc vMerge="1">
                  <a:txBody>
                    <a:bodyPr/>
                    <a:lstStyle/>
                    <a:p>
                      <a:endParaRPr lang="fr-FR"/>
                    </a:p>
                  </a:txBody>
                  <a:tcPr/>
                </a:tc>
                <a:tc>
                  <a:txBody>
                    <a:bodyPr/>
                    <a:lstStyle/>
                    <a:p>
                      <a:r>
                        <a:rPr lang="fr-SN" sz="1200" dirty="0">
                          <a:solidFill>
                            <a:srgbClr val="000000"/>
                          </a:solidFill>
                          <a:effectLst/>
                          <a:latin typeface="Times New Roman" panose="02020603050405020304" pitchFamily="18" charset="0"/>
                          <a:ea typeface="Times New Roman" panose="02020603050405020304" pitchFamily="18" charset="0"/>
                        </a:rPr>
                        <a:t>PETE OUARACK</a:t>
                      </a:r>
                      <a:endParaRPr lang="fr-SN" sz="1200" dirty="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DEPAL</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FORAGE</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RÉSEAU ÉLECTRIQUE PERFORMANT</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extLst>
                  <a:ext uri="{0D108BD9-81ED-4DB2-BD59-A6C34878D82A}">
                    <a16:rowId xmlns:a16="http://schemas.microsoft.com/office/drawing/2014/main" val="3077815948"/>
                  </a:ext>
                </a:extLst>
              </a:tr>
              <a:tr h="467507">
                <a:tc vMerge="1">
                  <a:txBody>
                    <a:bodyPr/>
                    <a:lstStyle/>
                    <a:p>
                      <a:endParaRPr lang="fr-FR"/>
                    </a:p>
                  </a:txBody>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GANDE</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BISNABE GANDE</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FORAGE</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MODIFICATION TECHNIQUE</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extLst>
                  <a:ext uri="{0D108BD9-81ED-4DB2-BD59-A6C34878D82A}">
                    <a16:rowId xmlns:a16="http://schemas.microsoft.com/office/drawing/2014/main" val="1519466661"/>
                  </a:ext>
                </a:extLst>
              </a:tr>
              <a:tr h="467507">
                <a:tc vMerge="1">
                  <a:txBody>
                    <a:bodyPr/>
                    <a:lstStyle/>
                    <a:p>
                      <a:endParaRPr lang="fr-FR"/>
                    </a:p>
                  </a:txBody>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GAMADJI</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BEWEDJI</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PISTE RURALE</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FRÉQUENTATION MARCHÉS</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extLst>
                  <a:ext uri="{0D108BD9-81ED-4DB2-BD59-A6C34878D82A}">
                    <a16:rowId xmlns:a16="http://schemas.microsoft.com/office/drawing/2014/main" val="1916627556"/>
                  </a:ext>
                </a:extLst>
              </a:tr>
              <a:tr h="656308">
                <a:tc rowSpan="4">
                  <a:txBody>
                    <a:bodyPr/>
                    <a:lstStyle/>
                    <a:p>
                      <a:r>
                        <a:rPr lang="fr-SN" sz="1200">
                          <a:solidFill>
                            <a:srgbClr val="000000"/>
                          </a:solidFill>
                          <a:effectLst/>
                          <a:latin typeface="Times New Roman" panose="02020603050405020304" pitchFamily="18" charset="0"/>
                          <a:ea typeface="Times New Roman" panose="02020603050405020304" pitchFamily="18" charset="0"/>
                        </a:rPr>
                        <a:t>ÉQUIPEMENTS NON FONCTIONNELS</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PETE OUARACK</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PETE OUARACK</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MOULIN+DÉCORTIQUEUSE</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ÉQUIPEMENTS POUR VILLAGES NON ÉLECTRIFIÉS</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extLst>
                  <a:ext uri="{0D108BD9-81ED-4DB2-BD59-A6C34878D82A}">
                    <a16:rowId xmlns:a16="http://schemas.microsoft.com/office/drawing/2014/main" val="2611842006"/>
                  </a:ext>
                </a:extLst>
              </a:tr>
              <a:tr h="656308">
                <a:tc vMerge="1">
                  <a:txBody>
                    <a:bodyPr/>
                    <a:lstStyle/>
                    <a:p>
                      <a:endParaRPr lang="fr-FR"/>
                    </a:p>
                  </a:txBody>
                  <a:tcPr/>
                </a:tc>
                <a:tc>
                  <a:txBody>
                    <a:bodyPr/>
                    <a:lstStyle/>
                    <a:p>
                      <a:r>
                        <a:rPr lang="fr-SN" sz="1200" dirty="0">
                          <a:solidFill>
                            <a:srgbClr val="000000"/>
                          </a:solidFill>
                          <a:effectLst/>
                          <a:latin typeface="Times New Roman" panose="02020603050405020304" pitchFamily="18" charset="0"/>
                          <a:ea typeface="Times New Roman" panose="02020603050405020304" pitchFamily="18" charset="0"/>
                        </a:rPr>
                        <a:t>GAMADJI</a:t>
                      </a:r>
                      <a:endParaRPr lang="fr-SN" sz="1200" dirty="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BOKKI NDOULO</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ÉLECTRIFICATION</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dirty="0">
                          <a:solidFill>
                            <a:srgbClr val="000000"/>
                          </a:solidFill>
                          <a:effectLst/>
                          <a:latin typeface="Times New Roman" panose="02020603050405020304" pitchFamily="18" charset="0"/>
                          <a:ea typeface="Times New Roman" panose="02020603050405020304" pitchFamily="18" charset="0"/>
                        </a:rPr>
                        <a:t>POTEAUX ÉLECTRIQUES SANS COURANTS</a:t>
                      </a:r>
                      <a:endParaRPr lang="fr-SN" sz="1200" dirty="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extLst>
                  <a:ext uri="{0D108BD9-81ED-4DB2-BD59-A6C34878D82A}">
                    <a16:rowId xmlns:a16="http://schemas.microsoft.com/office/drawing/2014/main" val="475650573"/>
                  </a:ext>
                </a:extLst>
              </a:tr>
              <a:tr h="656308">
                <a:tc vMerge="1">
                  <a:txBody>
                    <a:bodyPr/>
                    <a:lstStyle/>
                    <a:p>
                      <a:endParaRPr lang="fr-FR"/>
                    </a:p>
                  </a:txBody>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MBEDIENE</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SANTHIE NDIOB 2</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MOULIN À MIL</a:t>
                      </a:r>
                      <a:endParaRPr lang="fr-SN" sz="1200">
                        <a:effectLst/>
                        <a:latin typeface="Times New Roman" panose="02020603050405020304" pitchFamily="18" charset="0"/>
                        <a:ea typeface="Times New Roman" panose="02020603050405020304" pitchFamily="18" charset="0"/>
                      </a:endParaRPr>
                    </a:p>
                    <a:p>
                      <a:r>
                        <a:rPr lang="fr-SN" sz="1200">
                          <a:solidFill>
                            <a:srgbClr val="000000"/>
                          </a:solidFill>
                          <a:effectLst/>
                          <a:latin typeface="Times New Roman" panose="02020603050405020304" pitchFamily="18" charset="0"/>
                          <a:ea typeface="Times New Roman" panose="02020603050405020304" pitchFamily="18" charset="0"/>
                        </a:rPr>
                        <a:t>BROYEUSE ARACHIDE</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À L’ARRÊT, PROBLÈME D’ACCESSOIRES</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extLst>
                  <a:ext uri="{0D108BD9-81ED-4DB2-BD59-A6C34878D82A}">
                    <a16:rowId xmlns:a16="http://schemas.microsoft.com/office/drawing/2014/main" val="3925035584"/>
                  </a:ext>
                </a:extLst>
              </a:tr>
              <a:tr h="0">
                <a:tc vMerge="1">
                  <a:txBody>
                    <a:bodyPr/>
                    <a:lstStyle/>
                    <a:p>
                      <a:endParaRPr lang="fr-FR"/>
                    </a:p>
                  </a:txBody>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GAMADJI</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NAMAREL</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a:solidFill>
                            <a:srgbClr val="000000"/>
                          </a:solidFill>
                          <a:effectLst/>
                          <a:latin typeface="Times New Roman" panose="02020603050405020304" pitchFamily="18" charset="0"/>
                          <a:ea typeface="Times New Roman" panose="02020603050405020304" pitchFamily="18" charset="0"/>
                        </a:rPr>
                        <a:t>ÉLECTRIFICATION</a:t>
                      </a:r>
                      <a:endParaRPr lang="fr-SN" sz="120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r>
                        <a:rPr lang="fr-SN" sz="1200" dirty="0">
                          <a:solidFill>
                            <a:srgbClr val="000000"/>
                          </a:solidFill>
                          <a:effectLst/>
                          <a:latin typeface="Times New Roman" panose="02020603050405020304" pitchFamily="18" charset="0"/>
                          <a:ea typeface="Times New Roman" panose="02020603050405020304" pitchFamily="18" charset="0"/>
                        </a:rPr>
                        <a:t>CENTRALE NON INSTALLÉE</a:t>
                      </a:r>
                      <a:endParaRPr lang="fr-SN" sz="1200" dirty="0">
                        <a:effectLst/>
                        <a:latin typeface="Times New Roman" panose="02020603050405020304" pitchFamily="18" charset="0"/>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extLst>
                  <a:ext uri="{0D108BD9-81ED-4DB2-BD59-A6C34878D82A}">
                    <a16:rowId xmlns:a16="http://schemas.microsoft.com/office/drawing/2014/main" val="735413009"/>
                  </a:ext>
                </a:extLst>
              </a:tr>
            </a:tbl>
          </a:graphicData>
        </a:graphic>
      </p:graphicFrame>
    </p:spTree>
    <p:extLst>
      <p:ext uri="{BB962C8B-B14F-4D97-AF65-F5344CB8AC3E}">
        <p14:creationId xmlns:p14="http://schemas.microsoft.com/office/powerpoint/2010/main" val="28711568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Type de boi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ype de bois">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{F3305EAB-6168-DD45-B758-AD843BD190D0}tf10001070</Template>
  <TotalTime>482</TotalTime>
  <Words>1011</Words>
  <Application>Microsoft Office PowerPoint</Application>
  <PresentationFormat>Grand écran</PresentationFormat>
  <Paragraphs>168</Paragraphs>
  <Slides>18</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Calibri</vt:lpstr>
      <vt:lpstr>Rockwell</vt:lpstr>
      <vt:lpstr>Rockwell Condensed</vt:lpstr>
      <vt:lpstr>Rockwell Extra Bold</vt:lpstr>
      <vt:lpstr>Times New Roman</vt:lpstr>
      <vt:lpstr>Wingdings</vt:lpstr>
      <vt:lpstr>Type de bois</vt:lpstr>
      <vt:lpstr>Le PUDC : une politique sociale à l’épreuve de la durabilité</vt:lpstr>
      <vt:lpstr>Plan de communication</vt:lpstr>
      <vt:lpstr>Contexte </vt:lpstr>
      <vt:lpstr>Objectifs </vt:lpstr>
      <vt:lpstr>methodes</vt:lpstr>
      <vt:lpstr>Le ciblage</vt:lpstr>
      <vt:lpstr>L’APPROCHE « BUILD AND TRANSFER »</vt:lpstr>
      <vt:lpstr>Présentation PowerPoint</vt:lpstr>
      <vt:lpstr>Fonctionnalité des équipements</vt:lpstr>
      <vt:lpstr>Présentation PowerPoint</vt:lpstr>
      <vt:lpstr>Fonctionnalité et dynamiques territoriales</vt:lpstr>
      <vt:lpstr>fonctionnalité des équipements </vt:lpstr>
      <vt:lpstr>Défis de durabilité</vt:lpstr>
      <vt:lpstr>Pistes et potentiels d’une politique sociale de référence</vt:lpstr>
      <vt:lpstr>conclusion</vt:lpstr>
      <vt:lpstr>conclusion</vt:lpstr>
      <vt:lpstr>conclusion</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PUDC : une politique sociale à l’épreuve de la durabilité</dc:title>
  <dc:creator>Microsoft Office User</dc:creator>
  <cp:lastModifiedBy>Marie Therese Daba Sene</cp:lastModifiedBy>
  <cp:revision>3</cp:revision>
  <dcterms:created xsi:type="dcterms:W3CDTF">2022-10-18T16:04:00Z</dcterms:created>
  <dcterms:modified xsi:type="dcterms:W3CDTF">2022-11-02T12:13:11Z</dcterms:modified>
</cp:coreProperties>
</file>